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vml" ContentType="application/vnd.openxmlformats-officedocument.vmlDrawing"/>
  <Default Extension="gif" ContentType="image/gi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5" r:id="rId1"/>
  </p:sldMasterIdLst>
  <p:notesMasterIdLst>
    <p:notesMasterId r:id="rId59"/>
  </p:notesMasterIdLst>
  <p:sldIdLst>
    <p:sldId id="256" r:id="rId2"/>
    <p:sldId id="257" r:id="rId3"/>
    <p:sldId id="323" r:id="rId4"/>
    <p:sldId id="264" r:id="rId5"/>
    <p:sldId id="265" r:id="rId6"/>
    <p:sldId id="267" r:id="rId7"/>
    <p:sldId id="268" r:id="rId8"/>
    <p:sldId id="259" r:id="rId9"/>
    <p:sldId id="261" r:id="rId10"/>
    <p:sldId id="342" r:id="rId11"/>
    <p:sldId id="279" r:id="rId12"/>
    <p:sldId id="271" r:id="rId13"/>
    <p:sldId id="275" r:id="rId14"/>
    <p:sldId id="282" r:id="rId15"/>
    <p:sldId id="273" r:id="rId16"/>
    <p:sldId id="278" r:id="rId17"/>
    <p:sldId id="285" r:id="rId18"/>
    <p:sldId id="286" r:id="rId19"/>
    <p:sldId id="293" r:id="rId20"/>
    <p:sldId id="325" r:id="rId21"/>
    <p:sldId id="326" r:id="rId22"/>
    <p:sldId id="327" r:id="rId23"/>
    <p:sldId id="343" r:id="rId24"/>
    <p:sldId id="344" r:id="rId25"/>
    <p:sldId id="328" r:id="rId26"/>
    <p:sldId id="329" r:id="rId27"/>
    <p:sldId id="330" r:id="rId28"/>
    <p:sldId id="306" r:id="rId29"/>
    <p:sldId id="303" r:id="rId30"/>
    <p:sldId id="308" r:id="rId31"/>
    <p:sldId id="333" r:id="rId32"/>
    <p:sldId id="337" r:id="rId33"/>
    <p:sldId id="336" r:id="rId34"/>
    <p:sldId id="335" r:id="rId35"/>
    <p:sldId id="319" r:id="rId36"/>
    <p:sldId id="341" r:id="rId37"/>
    <p:sldId id="339" r:id="rId38"/>
    <p:sldId id="332" r:id="rId39"/>
    <p:sldId id="310" r:id="rId40"/>
    <p:sldId id="289" r:id="rId41"/>
    <p:sldId id="290" r:id="rId42"/>
    <p:sldId id="302" r:id="rId43"/>
    <p:sldId id="317" r:id="rId44"/>
    <p:sldId id="340" r:id="rId45"/>
    <p:sldId id="311" r:id="rId46"/>
    <p:sldId id="313" r:id="rId47"/>
    <p:sldId id="345" r:id="rId48"/>
    <p:sldId id="270" r:id="rId49"/>
    <p:sldId id="304" r:id="rId50"/>
    <p:sldId id="315" r:id="rId51"/>
    <p:sldId id="316" r:id="rId52"/>
    <p:sldId id="288" r:id="rId53"/>
    <p:sldId id="298" r:id="rId54"/>
    <p:sldId id="291" r:id="rId55"/>
    <p:sldId id="314" r:id="rId56"/>
    <p:sldId id="318" r:id="rId57"/>
    <p:sldId id="292" r:id="rId58"/>
  </p:sldIdLst>
  <p:sldSz cx="9144000" cy="6858000" type="screen4x3"/>
  <p:notesSz cx="7099300" cy="102346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orient="horz" pos="346">
          <p15:clr>
            <a:srgbClr val="A4A3A4"/>
          </p15:clr>
        </p15:guide>
        <p15:guide id="3" orient="horz" pos="3974">
          <p15:clr>
            <a:srgbClr val="A4A3A4"/>
          </p15:clr>
        </p15:guide>
        <p15:guide id="4" orient="horz" pos="1026">
          <p15:clr>
            <a:srgbClr val="A4A3A4"/>
          </p15:clr>
        </p15:guide>
        <p15:guide id="5" pos="2880">
          <p15:clr>
            <a:srgbClr val="A4A3A4"/>
          </p15:clr>
        </p15:guide>
        <p15:guide id="6" pos="521">
          <p15:clr>
            <a:srgbClr val="A4A3A4"/>
          </p15:clr>
        </p15:guide>
        <p15:guide id="7" pos="52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4F4"/>
    <a:srgbClr val="ED7703"/>
    <a:srgbClr val="132577"/>
    <a:srgbClr val="D1D2D4"/>
    <a:srgbClr val="B7B9BA"/>
    <a:srgbClr val="AF007C"/>
    <a:srgbClr val="0098D4"/>
    <a:srgbClr val="51A026"/>
    <a:srgbClr val="FFDD00"/>
    <a:srgbClr val="F4A3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70" autoAdjust="0"/>
    <p:restoredTop sz="94368" autoAdjust="0"/>
  </p:normalViewPr>
  <p:slideViewPr>
    <p:cSldViewPr showGuides="1">
      <p:cViewPr>
        <p:scale>
          <a:sx n="140" d="100"/>
          <a:sy n="140" d="100"/>
        </p:scale>
        <p:origin x="-72" y="-78"/>
      </p:cViewPr>
      <p:guideLst>
        <p:guide orient="horz" pos="2160"/>
        <p:guide orient="horz" pos="346"/>
        <p:guide orient="horz" pos="3974"/>
        <p:guide orient="horz" pos="1026"/>
        <p:guide pos="2880"/>
        <p:guide pos="521"/>
        <p:guide pos="52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5" Type="http://schemas.openxmlformats.org/officeDocument/2006/relationships/image" Target="../media/image36.wmf"/><Relationship Id="rId4" Type="http://schemas.openxmlformats.org/officeDocument/2006/relationships/image" Target="../media/image42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wmf"/><Relationship Id="rId1" Type="http://schemas.openxmlformats.org/officeDocument/2006/relationships/image" Target="../media/image43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png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png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image" Target="../media/image57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image" Target="../media/image6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7" Type="http://schemas.openxmlformats.org/officeDocument/2006/relationships/image" Target="../media/image37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6" Type="http://schemas.openxmlformats.org/officeDocument/2006/relationships/image" Target="../media/image36.wmf"/><Relationship Id="rId5" Type="http://schemas.openxmlformats.org/officeDocument/2006/relationships/image" Target="../media/image35.wmf"/><Relationship Id="rId4" Type="http://schemas.openxmlformats.org/officeDocument/2006/relationships/image" Target="../media/image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D680E798-53FF-4C51-A981-953463752515}" type="datetimeFigureOut">
              <a:rPr lang="fr-FR" smtClean="0"/>
              <a:pPr/>
              <a:t>10/12/2015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1B06CD8F-B7ED-4A05-9FB1-A01CC0EF02CC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3408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314DF0-42B7-455E-8846-6526700EC75D}" type="slidenum">
              <a:rPr lang="it-IT" smtClean="0"/>
              <a:pPr>
                <a:defRPr/>
              </a:pPr>
              <a:t>11</a:t>
            </a:fld>
            <a:endParaRPr lang="it-IT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53FA5B-C733-4CC9-845E-D719A677479D}" type="slidenum">
              <a:rPr lang="it-IT" smtClean="0"/>
              <a:pPr>
                <a:defRPr/>
              </a:pPr>
              <a:t>14</a:t>
            </a:fld>
            <a:endParaRPr lang="it-IT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Intrinsic</a:t>
            </a:r>
            <a:r>
              <a:rPr lang="en-US" baseline="0" dirty="0" smtClean="0"/>
              <a:t> looses which have to do with the formation of the core hole, and thus did not depend strongly on path length. </a:t>
            </a:r>
            <a:r>
              <a:rPr lang="en-US" dirty="0" smtClean="0"/>
              <a:t>In</a:t>
            </a:r>
            <a:r>
              <a:rPr lang="en-US" baseline="0" dirty="0" smtClean="0"/>
              <a:t> practice, S02 is very sensitive to measurement and data reduction issues such as harmonics, self-absorption, sample </a:t>
            </a:r>
            <a:r>
              <a:rPr lang="en-US" baseline="0" dirty="0" err="1" smtClean="0"/>
              <a:t>inhomogeneity</a:t>
            </a:r>
            <a:r>
              <a:rPr lang="en-US" baseline="0" dirty="0" smtClean="0"/>
              <a:t>, detector non-linearity, and incorrect normalization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22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ABBBF5-A16C-4B65-80D7-B6D758706693}" type="slidenum">
              <a:rPr lang="it-IT" smtClean="0"/>
              <a:pPr>
                <a:defRPr/>
              </a:pPr>
              <a:t>35</a:t>
            </a:fld>
            <a:endParaRPr lang="it-IT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logo_couv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2000" y="1990800"/>
            <a:ext cx="7200000" cy="2880000"/>
          </a:xfrm>
          <a:prstGeom prst="rect">
            <a:avLst/>
          </a:prstGeom>
        </p:spPr>
      </p:pic>
      <p:pic>
        <p:nvPicPr>
          <p:cNvPr id="3" name="Image 14" descr="logo_couv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2000" y="1990800"/>
            <a:ext cx="7200000" cy="28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gray">
          <a:xfrm>
            <a:off x="727200" y="126000"/>
            <a:ext cx="8236800" cy="49680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5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 bwMode="gray">
          <a:xfrm>
            <a:off x="3351600" y="1098000"/>
            <a:ext cx="5612400" cy="3564000"/>
          </a:xfrm>
          <a:solidFill>
            <a:srgbClr val="4E5B99"/>
          </a:solidFill>
        </p:spPr>
        <p:txBody>
          <a:bodyPr lIns="216000" tIns="252000"/>
          <a:lstStyle>
            <a:lvl1pPr marL="0" indent="0">
              <a:spcAft>
                <a:spcPts val="300"/>
              </a:spcAft>
              <a:buFont typeface="Arial" pitchFamily="34" charset="0"/>
              <a:buNone/>
              <a:defRPr sz="2800">
                <a:solidFill>
                  <a:schemeClr val="bg1"/>
                </a:solidFill>
              </a:defRPr>
            </a:lvl1pPr>
            <a:lvl2pPr marL="0" indent="0">
              <a:spcBef>
                <a:spcPts val="400"/>
              </a:spcBef>
              <a:spcAft>
                <a:spcPts val="0"/>
              </a:spcAft>
              <a:buFont typeface="Arial" pitchFamily="34" charset="0"/>
              <a:buNone/>
              <a:defRPr sz="2600" b="1">
                <a:solidFill>
                  <a:schemeClr val="bg1"/>
                </a:solidFill>
              </a:defRPr>
            </a:lvl2pPr>
            <a:lvl3pPr marL="0" indent="0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 sz="225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SzPct val="80000"/>
              <a:buNone/>
              <a:defRPr sz="1750">
                <a:solidFill>
                  <a:schemeClr val="bg1"/>
                </a:solidFill>
              </a:defRPr>
            </a:lvl4pPr>
            <a:lvl5pPr marL="0" indent="0">
              <a:lnSpc>
                <a:spcPct val="80000"/>
              </a:lnSpc>
              <a:spcAft>
                <a:spcPts val="0"/>
              </a:spcAft>
              <a:buNone/>
              <a:defRPr sz="1500" b="1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 dirty="0"/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27200" y="1098000"/>
            <a:ext cx="2574000" cy="3564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fr-FR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l Title of Presentation l Date of Presentation l Author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 bwMode="gray">
          <a:xfrm>
            <a:off x="727688" y="764704"/>
            <a:ext cx="8236800" cy="5400000"/>
          </a:xfrm>
        </p:spPr>
        <p:txBody>
          <a:bodyPr/>
          <a:lstStyle>
            <a:lvl1pPr>
              <a:defRPr baseline="0"/>
            </a:lvl1pPr>
            <a:lvl2pPr>
              <a:defRPr>
                <a:solidFill>
                  <a:schemeClr val="tx1"/>
                </a:solidFill>
              </a:defRPr>
            </a:lvl2pPr>
            <a:lvl4pPr>
              <a:spcBef>
                <a:spcPts val="0"/>
              </a:spcBef>
              <a:spcAft>
                <a:spcPts val="300"/>
              </a:spcAft>
              <a:buSzPct val="80000"/>
              <a:defRPr/>
            </a:lvl4pPr>
            <a:lvl5pPr>
              <a:spcAft>
                <a:spcPts val="300"/>
              </a:spcAft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l Title of Presentation l Date of Presentation l Author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se for importing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 Title of Presentation l Date of Presentation l Author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729597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ESRF COLOUR PALETTE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 Title of Presentation l Date of Presentation l Author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751223" y="1016732"/>
            <a:ext cx="6421177" cy="4780955"/>
            <a:chOff x="977503" y="761588"/>
            <a:chExt cx="6421177" cy="4780955"/>
          </a:xfrm>
        </p:grpSpPr>
        <p:sp>
          <p:nvSpPr>
            <p:cNvPr id="6" name="Oval 5"/>
            <p:cNvSpPr/>
            <p:nvPr/>
          </p:nvSpPr>
          <p:spPr>
            <a:xfrm>
              <a:off x="2803893" y="1812730"/>
              <a:ext cx="2628292" cy="262829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/>
            <p:cNvSpPr/>
            <p:nvPr/>
          </p:nvSpPr>
          <p:spPr>
            <a:xfrm>
              <a:off x="4175956" y="1016392"/>
              <a:ext cx="576404" cy="576404"/>
            </a:xfrm>
            <a:prstGeom prst="ellipse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/>
            <p:cNvSpPr/>
            <p:nvPr/>
          </p:nvSpPr>
          <p:spPr>
            <a:xfrm>
              <a:off x="5003708" y="1393465"/>
              <a:ext cx="576404" cy="576404"/>
            </a:xfrm>
            <a:prstGeom prst="ellipse">
              <a:avLst/>
            </a:prstGeom>
            <a:solidFill>
              <a:srgbClr val="F4A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/>
            <p:cNvSpPr/>
            <p:nvPr/>
          </p:nvSpPr>
          <p:spPr>
            <a:xfrm>
              <a:off x="5507764" y="1980062"/>
              <a:ext cx="576404" cy="576404"/>
            </a:xfrm>
            <a:prstGeom prst="ellipse">
              <a:avLst/>
            </a:prstGeom>
            <a:solidFill>
              <a:srgbClr val="FFD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/>
            <p:cNvSpPr/>
            <p:nvPr/>
          </p:nvSpPr>
          <p:spPr>
            <a:xfrm>
              <a:off x="5688124" y="2740535"/>
              <a:ext cx="576404" cy="576404"/>
            </a:xfrm>
            <a:prstGeom prst="ellipse">
              <a:avLst/>
            </a:prstGeom>
            <a:solidFill>
              <a:srgbClr val="51A0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/>
            <p:cNvSpPr/>
            <p:nvPr/>
          </p:nvSpPr>
          <p:spPr>
            <a:xfrm>
              <a:off x="5580282" y="3501008"/>
              <a:ext cx="576404" cy="576404"/>
            </a:xfrm>
            <a:prstGeom prst="ellipse">
              <a:avLst/>
            </a:prstGeom>
            <a:solidFill>
              <a:srgbClr val="0098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/>
            <p:cNvSpPr/>
            <p:nvPr/>
          </p:nvSpPr>
          <p:spPr>
            <a:xfrm>
              <a:off x="5148064" y="4169035"/>
              <a:ext cx="576404" cy="576404"/>
            </a:xfrm>
            <a:prstGeom prst="ellipse">
              <a:avLst/>
            </a:prstGeom>
            <a:solidFill>
              <a:srgbClr val="AF00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/>
            <p:cNvSpPr/>
            <p:nvPr/>
          </p:nvSpPr>
          <p:spPr>
            <a:xfrm>
              <a:off x="2367594" y="1709154"/>
              <a:ext cx="576404" cy="576404"/>
            </a:xfrm>
            <a:prstGeom prst="ellipse">
              <a:avLst/>
            </a:prstGeom>
            <a:solidFill>
              <a:srgbClr val="132577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/>
            <p:cNvSpPr/>
            <p:nvPr/>
          </p:nvSpPr>
          <p:spPr>
            <a:xfrm>
              <a:off x="2079392" y="2433493"/>
              <a:ext cx="576404" cy="576404"/>
            </a:xfrm>
            <a:prstGeom prst="ellipse">
              <a:avLst/>
            </a:prstGeom>
            <a:solidFill>
              <a:srgbClr val="132577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/>
            <p:cNvSpPr/>
            <p:nvPr/>
          </p:nvSpPr>
          <p:spPr>
            <a:xfrm>
              <a:off x="3491370" y="4689140"/>
              <a:ext cx="576404" cy="576404"/>
            </a:xfrm>
            <a:prstGeom prst="ellipse">
              <a:avLst/>
            </a:prstGeom>
            <a:solidFill>
              <a:srgbClr val="B7B9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/>
            <p:cNvSpPr/>
            <p:nvPr/>
          </p:nvSpPr>
          <p:spPr>
            <a:xfrm>
              <a:off x="2706262" y="4329100"/>
              <a:ext cx="576404" cy="576404"/>
            </a:xfrm>
            <a:prstGeom prst="ellipse">
              <a:avLst/>
            </a:prstGeom>
            <a:solidFill>
              <a:srgbClr val="D1D2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/>
            <p:cNvSpPr/>
            <p:nvPr/>
          </p:nvSpPr>
          <p:spPr>
            <a:xfrm>
              <a:off x="2113415" y="3746995"/>
              <a:ext cx="576404" cy="576404"/>
            </a:xfrm>
            <a:prstGeom prst="ellipse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45461" y="3053707"/>
              <a:ext cx="12609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>
                  <a:solidFill>
                    <a:schemeClr val="bg1"/>
                  </a:solidFill>
                </a:rPr>
                <a:t>R019G037B119</a:t>
              </a:r>
              <a:endParaRPr lang="en-GB" sz="120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39537" y="761588"/>
              <a:ext cx="12609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R237G119B003</a:t>
              </a:r>
              <a:endParaRPr lang="en-GB" sz="12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273712" y="1162931"/>
              <a:ext cx="13145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R244G163B000</a:t>
              </a:r>
              <a:endParaRPr lang="en-GB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795966" y="1756869"/>
              <a:ext cx="13145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R255G221B000</a:t>
              </a:r>
              <a:endParaRPr lang="en-GB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084168" y="2570541"/>
              <a:ext cx="13145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R081G160B038</a:t>
              </a:r>
              <a:endParaRPr lang="en-GB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084168" y="3409385"/>
              <a:ext cx="13145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R000G152B212</a:t>
              </a:r>
              <a:endParaRPr lang="en-GB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677172" y="4159448"/>
              <a:ext cx="13145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R175G000B124</a:t>
              </a:r>
              <a:endParaRPr lang="en-GB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312568" y="1497250"/>
              <a:ext cx="13145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ESRF </a:t>
              </a:r>
              <a:r>
                <a:rPr lang="fr-FR" sz="1200" dirty="0" err="1" smtClean="0"/>
                <a:t>blue</a:t>
              </a:r>
              <a:r>
                <a:rPr lang="fr-FR" sz="1200" dirty="0" smtClean="0"/>
                <a:t> 75%</a:t>
              </a:r>
              <a:endParaRPr lang="en-GB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77503" y="2279467"/>
              <a:ext cx="13145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ESRF </a:t>
              </a:r>
              <a:r>
                <a:rPr lang="fr-FR" sz="1200" dirty="0" err="1" smtClean="0"/>
                <a:t>blue</a:t>
              </a:r>
              <a:r>
                <a:rPr lang="fr-FR" sz="1200" dirty="0" smtClean="0"/>
                <a:t> 50%</a:t>
              </a:r>
              <a:endParaRPr lang="en-GB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878263" y="5265544"/>
              <a:ext cx="13145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R183G185B186</a:t>
              </a:r>
              <a:endParaRPr lang="en-GB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968154" y="4899336"/>
              <a:ext cx="13145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R209G210B212</a:t>
              </a:r>
              <a:endParaRPr lang="en-GB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238010" y="4311927"/>
              <a:ext cx="13145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R244G244B244</a:t>
              </a:r>
              <a:endParaRPr lang="en-GB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2874857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7th International IUVSTA School	</a:t>
            </a:r>
            <a:r>
              <a:rPr lang="en-GB" sz="1000"/>
              <a:t>Salamanca, Spain, June 26-30 2006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7th International IUVSTA School	</a:t>
            </a:r>
            <a:r>
              <a:rPr lang="en-GB" sz="1000"/>
              <a:t>Salamanca, Spain, June 26-30 2006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750" y="161925"/>
            <a:ext cx="8329613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S. Pascarelli – HERCULES – Grenoble, March 2013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85EFC6-F2E5-4465-B070-F52DFAB6DA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750" y="161925"/>
            <a:ext cx="8329613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S. Pascarelli – HERCULES – Grenoble, March 2013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2C0396-8666-413A-BA21-4BA468CD5A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logo_texte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64000" y="6210000"/>
            <a:ext cx="1975944" cy="648000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27200" y="126000"/>
            <a:ext cx="8236800" cy="496800"/>
          </a:xfrm>
          <a:prstGeom prst="rect">
            <a:avLst/>
          </a:prstGeom>
          <a:solidFill>
            <a:schemeClr val="accent1"/>
          </a:solidFill>
        </p:spPr>
        <p:txBody>
          <a:bodyPr vert="horz" lIns="72000" tIns="0" rIns="72000" bIns="0" rtlCol="0" anchor="ctr" anchorCtr="0">
            <a:noAutofit/>
          </a:bodyPr>
          <a:lstStyle/>
          <a:p>
            <a:r>
              <a:rPr lang="fr-FR" dirty="0" smtClean="0"/>
              <a:t>CLICK TO MODIFY THE STYLE OF THE TITLE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27200" y="764704"/>
            <a:ext cx="8236800" cy="54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modify</a:t>
            </a:r>
            <a:r>
              <a:rPr lang="fr-FR" dirty="0" smtClean="0"/>
              <a:t> </a:t>
            </a:r>
            <a:r>
              <a:rPr lang="fr-FR" dirty="0" err="1" smtClean="0"/>
              <a:t>attributes</a:t>
            </a:r>
            <a:endParaRPr lang="fr-FR" dirty="0" smtClean="0"/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4"/>
            <a:r>
              <a:rPr lang="fr-FR" dirty="0" err="1" smtClean="0"/>
              <a:t>Fifth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719572" y="6483349"/>
            <a:ext cx="6120000" cy="21248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800" b="1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l Title of Presentation l Date of Presentation l Author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79512" y="6483438"/>
            <a:ext cx="413559" cy="2124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800" b="1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180000" y="126000"/>
            <a:ext cx="496800" cy="496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8" descr="logo_texte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64000" y="6210000"/>
            <a:ext cx="1975944" cy="64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80000" y="126000"/>
            <a:ext cx="496800" cy="496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1" r:id="rId5"/>
    <p:sldLayoutId id="2147483662" r:id="rId6"/>
    <p:sldLayoutId id="2147483663" r:id="rId7"/>
    <p:sldLayoutId id="2147483664" r:id="rId8"/>
    <p:sldLayoutId id="2147483665" r:id="rId9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1600" b="1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1000"/>
        </a:spcAft>
        <a:buFont typeface="Arial" pitchFamily="34" charset="0"/>
        <a:buNone/>
        <a:defRPr sz="1800" b="1" kern="1200" baseline="0">
          <a:solidFill>
            <a:schemeClr val="accent6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0"/>
        </a:spcBef>
        <a:spcAft>
          <a:spcPts val="1500"/>
        </a:spcAft>
        <a:buFont typeface="Arial" pitchFamily="34" charset="0"/>
        <a:buNone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5000"/>
        </a:lnSpc>
        <a:spcBef>
          <a:spcPts val="0"/>
        </a:spcBef>
        <a:spcAft>
          <a:spcPts val="500"/>
        </a:spcAft>
        <a:buFont typeface="Arial" pitchFamily="34" charset="0"/>
        <a:buNone/>
        <a:defRPr sz="15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357188" indent="-174625" algn="l" defTabSz="914400" rtl="0" eaLnBrk="1" latinLnBrk="0" hangingPunct="1">
        <a:lnSpc>
          <a:spcPct val="110000"/>
        </a:lnSpc>
        <a:spcBef>
          <a:spcPts val="0"/>
        </a:spcBef>
        <a:spcAft>
          <a:spcPts val="400"/>
        </a:spcAft>
        <a:buClr>
          <a:schemeClr val="accent6"/>
        </a:buClr>
        <a:buFont typeface="Wingdings" pitchFamily="2" charset="2"/>
        <a:buChar char="l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62050" indent="-174625" algn="l" defTabSz="914400" rtl="0" eaLnBrk="1" latinLnBrk="0" hangingPunct="1">
        <a:spcBef>
          <a:spcPts val="0"/>
        </a:spcBef>
        <a:spcAft>
          <a:spcPts val="600"/>
        </a:spcAft>
        <a:buClr>
          <a:schemeClr val="accent6"/>
        </a:buClr>
        <a:buFont typeface="ITCOfficinaSans LT Book" pitchFamily="2" charset="0"/>
        <a:buChar char="&gt;"/>
        <a:defRPr sz="12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3884" userDrawn="1">
          <p15:clr>
            <a:srgbClr val="F26B43"/>
          </p15:clr>
        </p15:guide>
        <p15:guide id="2" pos="113" userDrawn="1">
          <p15:clr>
            <a:srgbClr val="F26B43"/>
          </p15:clr>
        </p15:guide>
        <p15:guide id="3" orient="horz" pos="482" userDrawn="1">
          <p15:clr>
            <a:srgbClr val="F26B43"/>
          </p15:clr>
        </p15:guide>
        <p15:guide id="4" pos="453" userDrawn="1">
          <p15:clr>
            <a:srgbClr val="F26B43"/>
          </p15:clr>
        </p15:guide>
        <p15:guide id="5" pos="564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oleObject" Target="../embeddings/oleObject5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7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7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oleObject" Target="../embeddings/oleObject10.bin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3.bin"/><Relationship Id="rId11" Type="http://schemas.openxmlformats.org/officeDocument/2006/relationships/oleObject" Target="../embeddings/oleObject16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39.png"/><Relationship Id="rId4" Type="http://schemas.openxmlformats.org/officeDocument/2006/relationships/oleObject" Target="../embeddings/oleObject11.bin"/><Relationship Id="rId9" Type="http://schemas.openxmlformats.org/officeDocument/2006/relationships/oleObject" Target="../embeddings/oleObject15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0.bin"/><Relationship Id="rId5" Type="http://schemas.openxmlformats.org/officeDocument/2006/relationships/oleObject" Target="../embeddings/oleObject19.bin"/><Relationship Id="rId4" Type="http://schemas.openxmlformats.org/officeDocument/2006/relationships/oleObject" Target="../embeddings/oleObject18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5" Type="http://schemas.openxmlformats.org/officeDocument/2006/relationships/oleObject" Target="../embeddings/oleObject24.bin"/><Relationship Id="rId4" Type="http://schemas.openxmlformats.org/officeDocument/2006/relationships/oleObject" Target="../embeddings/oleObject23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48.png"/><Relationship Id="rId4" Type="http://schemas.openxmlformats.org/officeDocument/2006/relationships/oleObject" Target="../embeddings/oleObject25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3.vml"/><Relationship Id="rId5" Type="http://schemas.openxmlformats.org/officeDocument/2006/relationships/oleObject" Target="../embeddings/oleObject29.bin"/><Relationship Id="rId4" Type="http://schemas.openxmlformats.org/officeDocument/2006/relationships/oleObject" Target="../embeddings/oleObject28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4.v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7.v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59.gif"/><Relationship Id="rId4" Type="http://schemas.openxmlformats.org/officeDocument/2006/relationships/oleObject" Target="../embeddings/oleObject35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9.vml"/><Relationship Id="rId4" Type="http://schemas.openxmlformats.org/officeDocument/2006/relationships/oleObject" Target="../embeddings/oleObject37.bin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4" Type="http://schemas.openxmlformats.org/officeDocument/2006/relationships/oleObject" Target="../embeddings/oleObject38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13" Type="http://schemas.openxmlformats.org/officeDocument/2006/relationships/image" Target="../media/image78.png"/><Relationship Id="rId3" Type="http://schemas.openxmlformats.org/officeDocument/2006/relationships/image" Target="../media/image70.jpeg"/><Relationship Id="rId7" Type="http://schemas.openxmlformats.org/officeDocument/2006/relationships/oleObject" Target="../embeddings/oleObject39.bin"/><Relationship Id="rId12" Type="http://schemas.openxmlformats.org/officeDocument/2006/relationships/image" Target="../media/image7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73.jpeg"/><Relationship Id="rId11" Type="http://schemas.openxmlformats.org/officeDocument/2006/relationships/image" Target="../media/image76.png"/><Relationship Id="rId5" Type="http://schemas.openxmlformats.org/officeDocument/2006/relationships/image" Target="../media/image72.png"/><Relationship Id="rId10" Type="http://schemas.openxmlformats.org/officeDocument/2006/relationships/image" Target="../media/image68.wmf"/><Relationship Id="rId4" Type="http://schemas.openxmlformats.org/officeDocument/2006/relationships/image" Target="../media/image71.png"/><Relationship Id="rId9" Type="http://schemas.openxmlformats.org/officeDocument/2006/relationships/image" Target="../media/image75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jpeg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jpeg"/><Relationship Id="rId5" Type="http://schemas.openxmlformats.org/officeDocument/2006/relationships/image" Target="../media/image88.jpeg"/><Relationship Id="rId4" Type="http://schemas.openxmlformats.org/officeDocument/2006/relationships/image" Target="../media/image8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eg"/><Relationship Id="rId3" Type="http://schemas.openxmlformats.org/officeDocument/2006/relationships/image" Target="../media/image91.jpeg"/><Relationship Id="rId7" Type="http://schemas.openxmlformats.org/officeDocument/2006/relationships/image" Target="../media/image95.jpeg"/><Relationship Id="rId2" Type="http://schemas.openxmlformats.org/officeDocument/2006/relationships/image" Target="../media/image90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jpeg"/><Relationship Id="rId5" Type="http://schemas.openxmlformats.org/officeDocument/2006/relationships/image" Target="../media/image93.jpeg"/><Relationship Id="rId4" Type="http://schemas.openxmlformats.org/officeDocument/2006/relationships/image" Target="../media/image92.jpeg"/><Relationship Id="rId9" Type="http://schemas.openxmlformats.org/officeDocument/2006/relationships/image" Target="../media/image9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srs.dl.ac.uk/XRS/index.html" TargetMode="External"/><Relationship Id="rId3" Type="http://schemas.openxmlformats.org/officeDocument/2006/relationships/hyperlink" Target="http://gbxafs.iit.edu/training/tutorials.html" TargetMode="External"/><Relationship Id="rId7" Type="http://schemas.openxmlformats.org/officeDocument/2006/relationships/hyperlink" Target="http://www.esrf.fr/computing/scientific/xop/" TargetMode="External"/><Relationship Id="rId2" Type="http://schemas.openxmlformats.org/officeDocument/2006/relationships/hyperlink" Target="http://xafs.org/Tutorials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gnxas.unicam.it/" TargetMode="External"/><Relationship Id="rId5" Type="http://schemas.openxmlformats.org/officeDocument/2006/relationships/hyperlink" Target="http://xafs.org/Software" TargetMode="External"/><Relationship Id="rId4" Type="http://schemas.openxmlformats.org/officeDocument/2006/relationships/hyperlink" Target="http://srs.dl.ac.uk/XRS/courses/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5649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00" y="126000"/>
            <a:ext cx="8236800" cy="494688"/>
          </a:xfrm>
        </p:spPr>
        <p:txBody>
          <a:bodyPr/>
          <a:lstStyle/>
          <a:p>
            <a:r>
              <a:rPr lang="en-US" dirty="0" smtClean="0"/>
              <a:t>X-ray absorption measurement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422597" y="687735"/>
            <a:ext cx="83978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s-ES" sz="1600" dirty="0">
                <a:latin typeface="Arial" charset="0"/>
              </a:rPr>
              <a:t>XAFS </a:t>
            </a:r>
            <a:r>
              <a:rPr lang="es-ES" sz="1600" dirty="0" err="1">
                <a:latin typeface="Arial" charset="0"/>
              </a:rPr>
              <a:t>measures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the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energy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dependence</a:t>
            </a:r>
            <a:r>
              <a:rPr lang="es-ES" sz="1600" dirty="0">
                <a:latin typeface="Arial" charset="0"/>
              </a:rPr>
              <a:t> of </a:t>
            </a:r>
            <a:r>
              <a:rPr lang="es-ES" sz="1600" b="1" dirty="0">
                <a:latin typeface="Symbol" pitchFamily="18" charset="2"/>
              </a:rPr>
              <a:t>m</a:t>
            </a:r>
            <a:r>
              <a:rPr lang="es-ES" sz="1600" b="1" dirty="0">
                <a:latin typeface="Arial" charset="0"/>
              </a:rPr>
              <a:t>(E) </a:t>
            </a:r>
            <a:r>
              <a:rPr lang="es-ES" sz="1600" dirty="0" err="1">
                <a:latin typeface="Arial" charset="0"/>
              </a:rPr>
              <a:t>near</a:t>
            </a:r>
            <a:r>
              <a:rPr lang="es-ES" sz="1600" dirty="0">
                <a:latin typeface="Arial" charset="0"/>
              </a:rPr>
              <a:t> and </a:t>
            </a:r>
            <a:r>
              <a:rPr lang="es-ES" sz="1600" dirty="0" err="1">
                <a:latin typeface="Arial" charset="0"/>
              </a:rPr>
              <a:t>above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the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absorption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edge</a:t>
            </a:r>
            <a:r>
              <a:rPr lang="es-ES" sz="1600" dirty="0">
                <a:latin typeface="Arial" charset="0"/>
              </a:rPr>
              <a:t> of a </a:t>
            </a:r>
            <a:r>
              <a:rPr lang="es-ES" sz="1600" dirty="0" err="1">
                <a:latin typeface="Arial" charset="0"/>
              </a:rPr>
              <a:t>selected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element</a:t>
            </a:r>
            <a:r>
              <a:rPr lang="es-ES" sz="1600" dirty="0">
                <a:latin typeface="Arial" charset="0"/>
              </a:rPr>
              <a:t>.</a:t>
            </a:r>
            <a:r>
              <a:rPr lang="es-ES" sz="1600" dirty="0"/>
              <a:t> </a:t>
            </a:r>
            <a:endParaRPr lang="en-GB" sz="1600" dirty="0"/>
          </a:p>
        </p:txBody>
      </p:sp>
      <p:grpSp>
        <p:nvGrpSpPr>
          <p:cNvPr id="3" name="Group 13"/>
          <p:cNvGrpSpPr/>
          <p:nvPr/>
        </p:nvGrpSpPr>
        <p:grpSpPr>
          <a:xfrm>
            <a:off x="395536" y="1340768"/>
            <a:ext cx="8233208" cy="2192430"/>
            <a:chOff x="-381000" y="1831320"/>
            <a:chExt cx="9060814" cy="2199192"/>
          </a:xfrm>
        </p:grpSpPr>
        <p:sp>
          <p:nvSpPr>
            <p:cNvPr id="15" name="Rectangle 5"/>
            <p:cNvSpPr>
              <a:spLocks noChangeArrowheads="1"/>
            </p:cNvSpPr>
            <p:nvPr/>
          </p:nvSpPr>
          <p:spPr bwMode="auto">
            <a:xfrm>
              <a:off x="-381000" y="3352799"/>
              <a:ext cx="3578225" cy="587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>
              <a:spAutoFit/>
            </a:bodyPr>
            <a:lstStyle/>
            <a:p>
              <a:pPr eaLnBrk="0" hangingPunct="0"/>
              <a:r>
                <a:rPr lang="en-US" sz="1600" dirty="0">
                  <a:solidFill>
                    <a:schemeClr val="hlink"/>
                  </a:solidFill>
                </a:rPr>
                <a:t>polychromatic </a:t>
              </a:r>
            </a:p>
            <a:p>
              <a:pPr eaLnBrk="0" hangingPunct="0"/>
              <a:r>
                <a:rPr lang="en-US" sz="1600" dirty="0">
                  <a:solidFill>
                    <a:schemeClr val="hlink"/>
                  </a:solidFill>
                </a:rPr>
                <a:t>X-rays</a:t>
              </a:r>
            </a:p>
          </p:txBody>
        </p:sp>
        <p:sp>
          <p:nvSpPr>
            <p:cNvPr id="16" name="Line 6"/>
            <p:cNvSpPr>
              <a:spLocks noChangeShapeType="1"/>
            </p:cNvSpPr>
            <p:nvPr/>
          </p:nvSpPr>
          <p:spPr bwMode="auto">
            <a:xfrm flipV="1">
              <a:off x="1514475" y="2892425"/>
              <a:ext cx="158750" cy="415925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2398713" y="3443288"/>
              <a:ext cx="3098800" cy="587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>
              <a:spAutoFit/>
            </a:bodyPr>
            <a:lstStyle/>
            <a:p>
              <a:pPr eaLnBrk="0" hangingPunct="0"/>
              <a:r>
                <a:rPr lang="en-US" sz="1600" dirty="0">
                  <a:solidFill>
                    <a:schemeClr val="hlink"/>
                  </a:solidFill>
                </a:rPr>
                <a:t>monochromatic</a:t>
              </a:r>
            </a:p>
            <a:p>
              <a:pPr eaLnBrk="0" hangingPunct="0"/>
              <a:r>
                <a:rPr lang="en-US" sz="1600" dirty="0">
                  <a:solidFill>
                    <a:schemeClr val="hlink"/>
                  </a:solidFill>
                </a:rPr>
                <a:t>X-rays</a:t>
              </a:r>
            </a:p>
          </p:txBody>
        </p:sp>
        <p:sp>
          <p:nvSpPr>
            <p:cNvPr id="18" name="Line 9"/>
            <p:cNvSpPr>
              <a:spLocks noChangeShapeType="1"/>
            </p:cNvSpPr>
            <p:nvPr/>
          </p:nvSpPr>
          <p:spPr bwMode="auto">
            <a:xfrm flipH="1" flipV="1">
              <a:off x="3811588" y="2998788"/>
              <a:ext cx="44450" cy="415925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9" name="Line 11"/>
            <p:cNvSpPr>
              <a:spLocks noChangeShapeType="1"/>
            </p:cNvSpPr>
            <p:nvPr/>
          </p:nvSpPr>
          <p:spPr bwMode="auto">
            <a:xfrm flipV="1">
              <a:off x="928688" y="2732088"/>
              <a:ext cx="1587500" cy="14287"/>
            </a:xfrm>
            <a:prstGeom prst="line">
              <a:avLst/>
            </a:prstGeom>
            <a:noFill/>
            <a:ln w="25400">
              <a:solidFill>
                <a:srgbClr val="FFCC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0" name="Oval 12"/>
            <p:cNvSpPr>
              <a:spLocks noChangeArrowheads="1"/>
            </p:cNvSpPr>
            <p:nvPr/>
          </p:nvSpPr>
          <p:spPr bwMode="auto">
            <a:xfrm>
              <a:off x="92075" y="2474913"/>
              <a:ext cx="1489075" cy="263525"/>
            </a:xfrm>
            <a:prstGeom prst="ellipse">
              <a:avLst/>
            </a:prstGeom>
            <a:noFill/>
            <a:ln w="25400">
              <a:solidFill>
                <a:srgbClr val="FF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1" name="Line 13"/>
            <p:cNvSpPr>
              <a:spLocks noChangeShapeType="1"/>
            </p:cNvSpPr>
            <p:nvPr/>
          </p:nvSpPr>
          <p:spPr bwMode="auto">
            <a:xfrm>
              <a:off x="2798763" y="2941638"/>
              <a:ext cx="4811712" cy="6350"/>
            </a:xfrm>
            <a:prstGeom prst="line">
              <a:avLst/>
            </a:prstGeom>
            <a:noFill/>
            <a:ln w="25400">
              <a:solidFill>
                <a:srgbClr val="FFCC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2" name="Rectangle 16"/>
            <p:cNvSpPr>
              <a:spLocks noChangeArrowheads="1"/>
            </p:cNvSpPr>
            <p:nvPr/>
          </p:nvSpPr>
          <p:spPr bwMode="auto">
            <a:xfrm rot="1380000">
              <a:off x="2425700" y="2736850"/>
              <a:ext cx="508000" cy="4445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3" name="Rectangle 17"/>
            <p:cNvSpPr>
              <a:spLocks noChangeArrowheads="1"/>
            </p:cNvSpPr>
            <p:nvPr/>
          </p:nvSpPr>
          <p:spPr bwMode="auto">
            <a:xfrm rot="1380000">
              <a:off x="2395538" y="2908300"/>
              <a:ext cx="508000" cy="4445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4" name="Line 18"/>
            <p:cNvSpPr>
              <a:spLocks noChangeShapeType="1"/>
            </p:cNvSpPr>
            <p:nvPr/>
          </p:nvSpPr>
          <p:spPr bwMode="auto">
            <a:xfrm>
              <a:off x="2508250" y="2730500"/>
              <a:ext cx="314325" cy="219075"/>
            </a:xfrm>
            <a:prstGeom prst="line">
              <a:avLst/>
            </a:prstGeom>
            <a:noFill/>
            <a:ln w="25400">
              <a:solidFill>
                <a:srgbClr val="FFCC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" name="Rectangle 19"/>
            <p:cNvSpPr>
              <a:spLocks noChangeArrowheads="1"/>
            </p:cNvSpPr>
            <p:nvPr/>
          </p:nvSpPr>
          <p:spPr bwMode="auto">
            <a:xfrm>
              <a:off x="4657725" y="2803525"/>
              <a:ext cx="550863" cy="26035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7319963" y="2800350"/>
              <a:ext cx="1350962" cy="2667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7" name="Rectangle 21"/>
            <p:cNvSpPr>
              <a:spLocks noChangeArrowheads="1"/>
            </p:cNvSpPr>
            <p:nvPr/>
          </p:nvSpPr>
          <p:spPr bwMode="auto">
            <a:xfrm>
              <a:off x="6161088" y="2768600"/>
              <a:ext cx="68262" cy="317500"/>
            </a:xfrm>
            <a:prstGeom prst="rect">
              <a:avLst/>
            </a:prstGeom>
            <a:solidFill>
              <a:srgbClr val="FFCC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8" name="Rectangle 22"/>
            <p:cNvSpPr>
              <a:spLocks noChangeArrowheads="1"/>
            </p:cNvSpPr>
            <p:nvPr/>
          </p:nvSpPr>
          <p:spPr bwMode="auto">
            <a:xfrm>
              <a:off x="119063" y="1831320"/>
              <a:ext cx="1448358" cy="587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1600" dirty="0">
                  <a:solidFill>
                    <a:schemeClr val="hlink"/>
                  </a:solidFill>
                </a:rPr>
                <a:t>synchrotron </a:t>
              </a:r>
            </a:p>
            <a:p>
              <a:pPr eaLnBrk="0" hangingPunct="0"/>
              <a:r>
                <a:rPr lang="en-US" sz="1600" dirty="0">
                  <a:solidFill>
                    <a:schemeClr val="hlink"/>
                  </a:solidFill>
                </a:rPr>
                <a:t>source</a:t>
              </a:r>
            </a:p>
          </p:txBody>
        </p:sp>
        <p:sp>
          <p:nvSpPr>
            <p:cNvPr id="29" name="Rectangle 23"/>
            <p:cNvSpPr>
              <a:spLocks noChangeArrowheads="1"/>
            </p:cNvSpPr>
            <p:nvPr/>
          </p:nvSpPr>
          <p:spPr bwMode="auto">
            <a:xfrm>
              <a:off x="1755775" y="2222762"/>
              <a:ext cx="1787071" cy="340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1600" dirty="0" err="1">
                  <a:solidFill>
                    <a:schemeClr val="hlink"/>
                  </a:solidFill>
                </a:rPr>
                <a:t>monochromator</a:t>
              </a:r>
              <a:endParaRPr lang="en-US" sz="1600" dirty="0">
                <a:solidFill>
                  <a:schemeClr val="hlink"/>
                </a:solidFill>
              </a:endParaRPr>
            </a:p>
          </p:txBody>
        </p:sp>
        <p:sp>
          <p:nvSpPr>
            <p:cNvPr id="30" name="Rectangle 24"/>
            <p:cNvSpPr>
              <a:spLocks noChangeArrowheads="1"/>
            </p:cNvSpPr>
            <p:nvPr/>
          </p:nvSpPr>
          <p:spPr bwMode="auto">
            <a:xfrm>
              <a:off x="4173538" y="2120241"/>
              <a:ext cx="1395433" cy="587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1600" dirty="0">
                  <a:solidFill>
                    <a:schemeClr val="hlink"/>
                  </a:solidFill>
                </a:rPr>
                <a:t>incident flux</a:t>
              </a:r>
            </a:p>
            <a:p>
              <a:pPr eaLnBrk="0" hangingPunct="0"/>
              <a:r>
                <a:rPr lang="en-US" sz="1600" dirty="0">
                  <a:solidFill>
                    <a:schemeClr val="hlink"/>
                  </a:solidFill>
                </a:rPr>
                <a:t>monitor</a:t>
              </a:r>
            </a:p>
          </p:txBody>
        </p:sp>
        <p:sp>
          <p:nvSpPr>
            <p:cNvPr id="31" name="Rectangle 25"/>
            <p:cNvSpPr>
              <a:spLocks noChangeArrowheads="1"/>
            </p:cNvSpPr>
            <p:nvPr/>
          </p:nvSpPr>
          <p:spPr bwMode="auto">
            <a:xfrm>
              <a:off x="6942138" y="1903550"/>
              <a:ext cx="1737676" cy="587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1600" dirty="0">
                  <a:solidFill>
                    <a:schemeClr val="hlink"/>
                  </a:solidFill>
                </a:rPr>
                <a:t>transmitted flux</a:t>
              </a:r>
            </a:p>
            <a:p>
              <a:pPr eaLnBrk="0" hangingPunct="0"/>
              <a:r>
                <a:rPr lang="en-US" sz="1600" dirty="0">
                  <a:solidFill>
                    <a:schemeClr val="hlink"/>
                  </a:solidFill>
                </a:rPr>
                <a:t>monitor</a:t>
              </a:r>
            </a:p>
          </p:txBody>
        </p:sp>
        <p:sp>
          <p:nvSpPr>
            <p:cNvPr id="32" name="Rectangle 26"/>
            <p:cNvSpPr>
              <a:spLocks noChangeArrowheads="1"/>
            </p:cNvSpPr>
            <p:nvPr/>
          </p:nvSpPr>
          <p:spPr bwMode="auto">
            <a:xfrm>
              <a:off x="5797550" y="3233738"/>
              <a:ext cx="1023200" cy="371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1800" dirty="0">
                  <a:solidFill>
                    <a:schemeClr val="hlink"/>
                  </a:solidFill>
                </a:rPr>
                <a:t>sample</a:t>
              </a:r>
            </a:p>
          </p:txBody>
        </p:sp>
        <p:sp>
          <p:nvSpPr>
            <p:cNvPr id="33" name="Rectangle 27"/>
            <p:cNvSpPr>
              <a:spLocks noChangeArrowheads="1"/>
            </p:cNvSpPr>
            <p:nvPr/>
          </p:nvSpPr>
          <p:spPr bwMode="auto">
            <a:xfrm>
              <a:off x="4765675" y="3214688"/>
              <a:ext cx="368705" cy="371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sz="1800">
                  <a:solidFill>
                    <a:schemeClr val="hlink"/>
                  </a:solidFill>
                </a:rPr>
                <a:t>I</a:t>
              </a:r>
              <a:r>
                <a:rPr lang="en-US" sz="1800" baseline="-25000">
                  <a:solidFill>
                    <a:schemeClr val="hlink"/>
                  </a:solidFill>
                </a:rPr>
                <a:t>0</a:t>
              </a:r>
            </a:p>
          </p:txBody>
        </p:sp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7905749" y="3238500"/>
              <a:ext cx="275205" cy="371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sz="1800">
                  <a:solidFill>
                    <a:schemeClr val="hlink"/>
                  </a:solidFill>
                </a:rPr>
                <a:t>I</a:t>
              </a:r>
            </a:p>
          </p:txBody>
        </p:sp>
        <p:sp>
          <p:nvSpPr>
            <p:cNvPr id="35" name="Line 29"/>
            <p:cNvSpPr>
              <a:spLocks noChangeShapeType="1"/>
            </p:cNvSpPr>
            <p:nvPr/>
          </p:nvSpPr>
          <p:spPr bwMode="auto">
            <a:xfrm>
              <a:off x="5688013" y="2830513"/>
              <a:ext cx="433387" cy="0"/>
            </a:xfrm>
            <a:prstGeom prst="line">
              <a:avLst/>
            </a:prstGeom>
            <a:noFill/>
            <a:ln w="12700">
              <a:solidFill>
                <a:srgbClr val="FFCC00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6" name="Line 30"/>
            <p:cNvSpPr>
              <a:spLocks noChangeShapeType="1"/>
            </p:cNvSpPr>
            <p:nvPr/>
          </p:nvSpPr>
          <p:spPr bwMode="auto">
            <a:xfrm>
              <a:off x="6269038" y="2824163"/>
              <a:ext cx="433387" cy="0"/>
            </a:xfrm>
            <a:prstGeom prst="line">
              <a:avLst/>
            </a:prstGeom>
            <a:noFill/>
            <a:ln w="12700">
              <a:solidFill>
                <a:srgbClr val="FFCC00"/>
              </a:solidFill>
              <a:round/>
              <a:headEnd type="stealth" w="med" len="lg"/>
              <a:tailEnd type="none" w="sm" len="sm"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7" name="Rectangle 31"/>
            <p:cNvSpPr>
              <a:spLocks noChangeArrowheads="1"/>
            </p:cNvSpPr>
            <p:nvPr/>
          </p:nvSpPr>
          <p:spPr bwMode="auto">
            <a:xfrm>
              <a:off x="6049963" y="2439988"/>
              <a:ext cx="275205" cy="371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sz="1800">
                  <a:solidFill>
                    <a:schemeClr val="hlink"/>
                  </a:solidFill>
                </a:rPr>
                <a:t>t</a:t>
              </a:r>
            </a:p>
          </p:txBody>
        </p:sp>
      </p:grpSp>
      <p:sp>
        <p:nvSpPr>
          <p:cNvPr id="38" name="Rectangle 3"/>
          <p:cNvSpPr txBox="1">
            <a:spLocks noChangeArrowheads="1"/>
          </p:cNvSpPr>
          <p:nvPr/>
        </p:nvSpPr>
        <p:spPr>
          <a:xfrm>
            <a:off x="395536" y="3600648"/>
            <a:ext cx="10081120" cy="3860800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defRPr/>
            </a:pPr>
            <a:endParaRPr lang="en-US" sz="1600" dirty="0">
              <a:solidFill>
                <a:schemeClr val="hlink"/>
              </a:solidFill>
              <a:cs typeface="+mn-cs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C00000"/>
                </a:solidFill>
                <a:cs typeface="+mn-cs"/>
              </a:rPr>
              <a:t>Transmission</a:t>
            </a:r>
            <a:r>
              <a:rPr lang="en-US" sz="1600" dirty="0">
                <a:solidFill>
                  <a:srgbClr val="C00000"/>
                </a:solidFill>
                <a:cs typeface="+mn-cs"/>
              </a:rPr>
              <a:t>: 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1600" dirty="0">
                <a:cs typeface="+mn-cs"/>
              </a:rPr>
              <a:t>The absorption is measured directly by measuring what is transmitted through </a:t>
            </a:r>
            <a:r>
              <a:rPr lang="en-US" sz="1600" dirty="0" smtClean="0">
                <a:cs typeface="+mn-cs"/>
              </a:rPr>
              <a:t>the sample</a:t>
            </a:r>
            <a:r>
              <a:rPr lang="en-US" sz="1600" dirty="0">
                <a:cs typeface="+mn-cs"/>
              </a:rPr>
              <a:t>:</a:t>
            </a:r>
          </a:p>
          <a:p>
            <a:pPr marL="342900" indent="-342900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sz="1600" dirty="0">
                <a:cs typeface="+mn-cs"/>
              </a:rPr>
              <a:t>				</a:t>
            </a:r>
            <a:r>
              <a:rPr lang="en-US" dirty="0">
                <a:cs typeface="+mn-cs"/>
              </a:rPr>
              <a:t>I = I</a:t>
            </a:r>
            <a:r>
              <a:rPr lang="en-US" baseline="-25000" dirty="0">
                <a:cs typeface="+mn-cs"/>
              </a:rPr>
              <a:t>0</a:t>
            </a:r>
            <a:r>
              <a:rPr lang="en-US" dirty="0">
                <a:cs typeface="+mn-cs"/>
              </a:rPr>
              <a:t> e</a:t>
            </a:r>
            <a:r>
              <a:rPr lang="en-US" baseline="40000" dirty="0">
                <a:cs typeface="+mn-cs"/>
              </a:rPr>
              <a:t>−μ (</a:t>
            </a:r>
            <a:r>
              <a:rPr lang="en-US" baseline="40000" dirty="0" smtClean="0">
                <a:cs typeface="+mn-cs"/>
              </a:rPr>
              <a:t>E)t     </a:t>
            </a:r>
            <a:endParaRPr lang="en-US" baseline="40000" dirty="0">
              <a:cs typeface="+mn-cs"/>
            </a:endParaRPr>
          </a:p>
          <a:p>
            <a:pPr marL="342900" indent="-342900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dirty="0">
                <a:cs typeface="+mn-cs"/>
              </a:rPr>
              <a:t>				μ(E) t = − </a:t>
            </a:r>
            <a:r>
              <a:rPr lang="en-US" dirty="0" err="1">
                <a:cs typeface="+mn-cs"/>
              </a:rPr>
              <a:t>ln</a:t>
            </a:r>
            <a:r>
              <a:rPr lang="en-US" dirty="0">
                <a:cs typeface="+mn-cs"/>
              </a:rPr>
              <a:t> (I/I</a:t>
            </a:r>
            <a:r>
              <a:rPr lang="en-US" baseline="-25000" dirty="0">
                <a:cs typeface="+mn-cs"/>
              </a:rPr>
              <a:t>0</a:t>
            </a:r>
            <a:r>
              <a:rPr lang="en-US" dirty="0" smtClean="0">
                <a:cs typeface="+mn-cs"/>
              </a:rPr>
              <a:t>)     Beer-Lambert Law</a:t>
            </a:r>
            <a:endParaRPr lang="en-US" dirty="0">
              <a:cs typeface="+mn-cs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defRPr/>
            </a:pPr>
            <a:endParaRPr lang="en-US" sz="1600" dirty="0">
              <a:solidFill>
                <a:schemeClr val="hlink"/>
              </a:solidFill>
              <a:cs typeface="+mn-cs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C00000"/>
                </a:solidFill>
                <a:cs typeface="+mn-cs"/>
              </a:rPr>
              <a:t>Fluorescence</a:t>
            </a:r>
            <a:r>
              <a:rPr lang="en-US" sz="1600" dirty="0">
                <a:solidFill>
                  <a:srgbClr val="C00000"/>
                </a:solidFill>
                <a:cs typeface="+mn-cs"/>
              </a:rPr>
              <a:t>: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1600" dirty="0">
                <a:cs typeface="+mn-cs"/>
              </a:rPr>
              <a:t>The re-filling the deep core hole is detected. Typically the fluorescent x-ray </a:t>
            </a:r>
            <a:r>
              <a:rPr lang="en-US" sz="1600" dirty="0" smtClean="0">
                <a:cs typeface="+mn-cs"/>
              </a:rPr>
              <a:t>is measured</a:t>
            </a:r>
            <a:r>
              <a:rPr lang="en-US" sz="1600" dirty="0">
                <a:cs typeface="+mn-cs"/>
              </a:rPr>
              <a:t>.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1600" dirty="0">
                <a:cs typeface="+mn-cs"/>
              </a:rPr>
              <a:t>				</a:t>
            </a:r>
            <a:r>
              <a:rPr lang="en-US" dirty="0">
                <a:cs typeface="+mn-cs"/>
              </a:rPr>
              <a:t>μ(E) ~ I</a:t>
            </a:r>
            <a:r>
              <a:rPr lang="en-US" baseline="-25000" dirty="0">
                <a:cs typeface="+mn-cs"/>
              </a:rPr>
              <a:t>F</a:t>
            </a:r>
            <a:r>
              <a:rPr lang="en-US" dirty="0">
                <a:cs typeface="+mn-cs"/>
              </a:rPr>
              <a:t>/I</a:t>
            </a:r>
            <a:r>
              <a:rPr lang="en-US" baseline="-25000" dirty="0">
                <a:cs typeface="+mn-cs"/>
              </a:rPr>
              <a:t>0</a:t>
            </a:r>
          </a:p>
        </p:txBody>
      </p:sp>
      <p:sp>
        <p:nvSpPr>
          <p:cNvPr id="39" name="Oval 38"/>
          <p:cNvSpPr/>
          <p:nvPr/>
        </p:nvSpPr>
        <p:spPr>
          <a:xfrm>
            <a:off x="4355976" y="620688"/>
            <a:ext cx="720080" cy="50405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Oval 39"/>
          <p:cNvSpPr/>
          <p:nvPr/>
        </p:nvSpPr>
        <p:spPr>
          <a:xfrm>
            <a:off x="3131840" y="4725144"/>
            <a:ext cx="720080" cy="50405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/>
          <p:cNvSpPr/>
          <p:nvPr/>
        </p:nvSpPr>
        <p:spPr>
          <a:xfrm>
            <a:off x="3059832" y="5805264"/>
            <a:ext cx="720080" cy="50405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Oval 5"/>
          <p:cNvSpPr>
            <a:spLocks noChangeArrowheads="1"/>
          </p:cNvSpPr>
          <p:nvPr/>
        </p:nvSpPr>
        <p:spPr bwMode="auto">
          <a:xfrm>
            <a:off x="2205038" y="2867025"/>
            <a:ext cx="288925" cy="288925"/>
          </a:xfrm>
          <a:prstGeom prst="ellipse">
            <a:avLst/>
          </a:prstGeom>
          <a:solidFill>
            <a:srgbClr val="FF9900"/>
          </a:solidFill>
          <a:ln w="28575" algn="ctr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Oval 8"/>
          <p:cNvSpPr>
            <a:spLocks noChangeArrowheads="1"/>
          </p:cNvSpPr>
          <p:nvPr/>
        </p:nvSpPr>
        <p:spPr bwMode="auto">
          <a:xfrm>
            <a:off x="2051050" y="3216275"/>
            <a:ext cx="73025" cy="73025"/>
          </a:xfrm>
          <a:prstGeom prst="ellipse">
            <a:avLst/>
          </a:prstGeom>
          <a:solidFill>
            <a:schemeClr val="tx2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 rot="7797935">
            <a:off x="-1346994" y="6346032"/>
            <a:ext cx="1525587" cy="247650"/>
          </a:xfrm>
          <a:custGeom>
            <a:avLst/>
            <a:gdLst>
              <a:gd name="T0" fmla="*/ 0 w 1646"/>
              <a:gd name="T1" fmla="*/ 2147483647 h 648"/>
              <a:gd name="T2" fmla="*/ 2147483647 w 1646"/>
              <a:gd name="T3" fmla="*/ 2147483647 h 648"/>
              <a:gd name="T4" fmla="*/ 2147483647 w 1646"/>
              <a:gd name="T5" fmla="*/ 2147483647 h 648"/>
              <a:gd name="T6" fmla="*/ 2147483647 w 1646"/>
              <a:gd name="T7" fmla="*/ 2147483647 h 648"/>
              <a:gd name="T8" fmla="*/ 2147483647 w 1646"/>
              <a:gd name="T9" fmla="*/ 2147483647 h 648"/>
              <a:gd name="T10" fmla="*/ 2147483647 w 1646"/>
              <a:gd name="T11" fmla="*/ 2147483647 h 648"/>
              <a:gd name="T12" fmla="*/ 2147483647 w 1646"/>
              <a:gd name="T13" fmla="*/ 2147483647 h 648"/>
              <a:gd name="T14" fmla="*/ 2147483647 w 1646"/>
              <a:gd name="T15" fmla="*/ 2147483647 h 648"/>
              <a:gd name="T16" fmla="*/ 2147483647 w 1646"/>
              <a:gd name="T17" fmla="*/ 2147483647 h 648"/>
              <a:gd name="T18" fmla="*/ 2147483647 w 1646"/>
              <a:gd name="T19" fmla="*/ 2147483647 h 648"/>
              <a:gd name="T20" fmla="*/ 2147483647 w 1646"/>
              <a:gd name="T21" fmla="*/ 2147483647 h 64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646"/>
              <a:gd name="T34" fmla="*/ 0 h 648"/>
              <a:gd name="T35" fmla="*/ 1646 w 1646"/>
              <a:gd name="T36" fmla="*/ 648 h 648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646" h="648">
                <a:moveTo>
                  <a:pt x="0" y="595"/>
                </a:moveTo>
                <a:cubicBezTo>
                  <a:pt x="56" y="306"/>
                  <a:pt x="112" y="18"/>
                  <a:pt x="174" y="19"/>
                </a:cubicBezTo>
                <a:cubicBezTo>
                  <a:pt x="236" y="20"/>
                  <a:pt x="308" y="604"/>
                  <a:pt x="375" y="604"/>
                </a:cubicBezTo>
                <a:cubicBezTo>
                  <a:pt x="442" y="604"/>
                  <a:pt x="511" y="19"/>
                  <a:pt x="576" y="19"/>
                </a:cubicBezTo>
                <a:cubicBezTo>
                  <a:pt x="641" y="19"/>
                  <a:pt x="712" y="605"/>
                  <a:pt x="768" y="604"/>
                </a:cubicBezTo>
                <a:cubicBezTo>
                  <a:pt x="824" y="603"/>
                  <a:pt x="865" y="8"/>
                  <a:pt x="915" y="10"/>
                </a:cubicBezTo>
                <a:cubicBezTo>
                  <a:pt x="965" y="12"/>
                  <a:pt x="1017" y="614"/>
                  <a:pt x="1070" y="613"/>
                </a:cubicBezTo>
                <a:cubicBezTo>
                  <a:pt x="1123" y="612"/>
                  <a:pt x="1183" y="2"/>
                  <a:pt x="1235" y="1"/>
                </a:cubicBezTo>
                <a:cubicBezTo>
                  <a:pt x="1287" y="0"/>
                  <a:pt x="1337" y="560"/>
                  <a:pt x="1381" y="604"/>
                </a:cubicBezTo>
                <a:cubicBezTo>
                  <a:pt x="1425" y="648"/>
                  <a:pt x="1456" y="325"/>
                  <a:pt x="1500" y="266"/>
                </a:cubicBezTo>
                <a:cubicBezTo>
                  <a:pt x="1544" y="207"/>
                  <a:pt x="1595" y="227"/>
                  <a:pt x="1646" y="247"/>
                </a:cubicBez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8" name="Oval 13"/>
          <p:cNvSpPr>
            <a:spLocks noChangeArrowheads="1"/>
          </p:cNvSpPr>
          <p:nvPr/>
        </p:nvSpPr>
        <p:spPr bwMode="auto">
          <a:xfrm>
            <a:off x="1951038" y="2608263"/>
            <a:ext cx="792162" cy="792162"/>
          </a:xfrm>
          <a:prstGeom prst="ellipse">
            <a:avLst/>
          </a:prstGeom>
          <a:noFill/>
          <a:ln w="19050" algn="ctr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Oval 14"/>
          <p:cNvSpPr>
            <a:spLocks noChangeArrowheads="1"/>
          </p:cNvSpPr>
          <p:nvPr/>
        </p:nvSpPr>
        <p:spPr bwMode="auto">
          <a:xfrm>
            <a:off x="1735138" y="2392363"/>
            <a:ext cx="1235075" cy="1239837"/>
          </a:xfrm>
          <a:prstGeom prst="ellipse">
            <a:avLst/>
          </a:prstGeom>
          <a:noFill/>
          <a:ln w="19050" algn="ctr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15"/>
          <p:cNvSpPr>
            <a:spLocks noChangeArrowheads="1"/>
          </p:cNvSpPr>
          <p:nvPr/>
        </p:nvSpPr>
        <p:spPr bwMode="auto">
          <a:xfrm>
            <a:off x="1401763" y="2058988"/>
            <a:ext cx="1895475" cy="1895475"/>
          </a:xfrm>
          <a:prstGeom prst="ellipse">
            <a:avLst/>
          </a:prstGeom>
          <a:noFill/>
          <a:ln w="19050" algn="ctr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Oval 16"/>
          <p:cNvSpPr>
            <a:spLocks noChangeArrowheads="1"/>
          </p:cNvSpPr>
          <p:nvPr/>
        </p:nvSpPr>
        <p:spPr bwMode="auto">
          <a:xfrm>
            <a:off x="1042988" y="1700213"/>
            <a:ext cx="2613025" cy="2613025"/>
          </a:xfrm>
          <a:prstGeom prst="ellipse">
            <a:avLst/>
          </a:prstGeom>
          <a:noFill/>
          <a:ln w="19050" algn="ctr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971600" y="4293096"/>
            <a:ext cx="7258116" cy="2398713"/>
            <a:chOff x="971550" y="4558679"/>
            <a:chExt cx="7258116" cy="2398713"/>
          </a:xfrm>
        </p:grpSpPr>
        <p:sp>
          <p:nvSpPr>
            <p:cNvPr id="4117" name="Line 53"/>
            <p:cNvSpPr>
              <a:spLocks noChangeShapeType="1"/>
            </p:cNvSpPr>
            <p:nvPr/>
          </p:nvSpPr>
          <p:spPr bwMode="auto">
            <a:xfrm flipH="1" flipV="1">
              <a:off x="7524750" y="4868242"/>
              <a:ext cx="20638" cy="187166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stealth" w="med" len="med"/>
            </a:ln>
          </p:spPr>
          <p:txBody>
            <a:bodyPr wrap="none" anchor="ctr"/>
            <a:lstStyle/>
            <a:p>
              <a:endParaRPr lang="en-GB"/>
            </a:p>
          </p:txBody>
        </p:sp>
        <p:grpSp>
          <p:nvGrpSpPr>
            <p:cNvPr id="3" name="Group 31"/>
            <p:cNvGrpSpPr>
              <a:grpSpLocks/>
            </p:cNvGrpSpPr>
            <p:nvPr/>
          </p:nvGrpSpPr>
          <p:grpSpPr bwMode="auto">
            <a:xfrm>
              <a:off x="971550" y="4558679"/>
              <a:ext cx="7258116" cy="2398713"/>
              <a:chOff x="971550" y="4558679"/>
              <a:chExt cx="7258116" cy="2398713"/>
            </a:xfrm>
          </p:grpSpPr>
          <p:sp>
            <p:nvSpPr>
              <p:cNvPr id="4119" name="Text Box 44"/>
              <p:cNvSpPr txBox="1">
                <a:spLocks noChangeArrowheads="1"/>
              </p:cNvSpPr>
              <p:nvPr/>
            </p:nvSpPr>
            <p:spPr bwMode="auto">
              <a:xfrm>
                <a:off x="971550" y="5444504"/>
                <a:ext cx="2375971" cy="523220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l-GR" sz="2800" dirty="0"/>
                  <a:t>λ</a:t>
                </a:r>
                <a:r>
                  <a:rPr lang="en-US" sz="2800" dirty="0"/>
                  <a:t> ~ 1/(E-E</a:t>
                </a:r>
                <a:r>
                  <a:rPr lang="en-US" sz="2800" baseline="-25000" dirty="0"/>
                  <a:t>0</a:t>
                </a:r>
                <a:r>
                  <a:rPr lang="en-US" sz="2800" dirty="0"/>
                  <a:t>)</a:t>
                </a:r>
                <a:r>
                  <a:rPr lang="en-US" sz="2800" baseline="30000" dirty="0"/>
                  <a:t>1/2</a:t>
                </a:r>
                <a:endParaRPr lang="fr-FR" sz="2800" baseline="30000" dirty="0"/>
              </a:p>
            </p:txBody>
          </p:sp>
          <p:graphicFrame>
            <p:nvGraphicFramePr>
              <p:cNvPr id="18" name="Object 8"/>
              <p:cNvGraphicFramePr>
                <a:graphicFrameLocks noChangeAspect="1"/>
              </p:cNvGraphicFramePr>
              <p:nvPr/>
            </p:nvGraphicFramePr>
            <p:xfrm>
              <a:off x="3203848" y="4558679"/>
              <a:ext cx="4103688" cy="2398713"/>
            </p:xfrm>
            <a:graphic>
              <a:graphicData uri="http://schemas.openxmlformats.org/presentationml/2006/ole">
                <p:oleObj spid="_x0000_s25602" name="Graph" r:id="rId4" imgW="3237120" imgH="1638720" progId="Origin50.Graph">
                  <p:embed/>
                </p:oleObj>
              </a:graphicData>
            </a:graphic>
          </p:graphicFrame>
          <p:sp>
            <p:nvSpPr>
              <p:cNvPr id="4120" name="Text Box 54"/>
              <p:cNvSpPr txBox="1">
                <a:spLocks noChangeArrowheads="1"/>
              </p:cNvSpPr>
              <p:nvPr/>
            </p:nvSpPr>
            <p:spPr bwMode="auto">
              <a:xfrm>
                <a:off x="7668294" y="5350767"/>
                <a:ext cx="561372" cy="76944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4400" dirty="0"/>
                  <a:t>E</a:t>
                </a:r>
                <a:endParaRPr lang="fr-FR" sz="4400" dirty="0"/>
              </a:p>
            </p:txBody>
          </p:sp>
        </p:grpSp>
      </p:grpSp>
      <p:grpSp>
        <p:nvGrpSpPr>
          <p:cNvPr id="5" name="Group 29"/>
          <p:cNvGrpSpPr>
            <a:grpSpLocks/>
          </p:cNvGrpSpPr>
          <p:nvPr/>
        </p:nvGrpSpPr>
        <p:grpSpPr bwMode="auto">
          <a:xfrm>
            <a:off x="4067175" y="1041003"/>
            <a:ext cx="4931739" cy="3540125"/>
            <a:chOff x="4067944" y="1041647"/>
            <a:chExt cx="4930653" cy="3539430"/>
          </a:xfrm>
        </p:grpSpPr>
        <p:sp>
          <p:nvSpPr>
            <p:cNvPr id="4110" name="Text Box 43"/>
            <p:cNvSpPr txBox="1">
              <a:spLocks noChangeArrowheads="1"/>
            </p:cNvSpPr>
            <p:nvPr/>
          </p:nvSpPr>
          <p:spPr bwMode="auto">
            <a:xfrm>
              <a:off x="4067944" y="1041647"/>
              <a:ext cx="4248150" cy="353943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>
                <a:buFont typeface="Arial" charset="0"/>
                <a:buChar char="•"/>
              </a:pPr>
              <a:r>
                <a:rPr lang="en-US" sz="1600" dirty="0"/>
                <a:t>X-ray photon with enough energy ejects one core (photo)electron (photoelectric effect)</a:t>
              </a:r>
            </a:p>
            <a:p>
              <a:pPr marL="342900" indent="-342900">
                <a:buFont typeface="Arial" charset="0"/>
                <a:buChar char="•"/>
              </a:pPr>
              <a:endParaRPr lang="en-US" sz="1600" dirty="0"/>
            </a:p>
            <a:p>
              <a:pPr marL="342900" indent="-342900">
                <a:buFontTx/>
                <a:buAutoNum type="arabicParenR"/>
              </a:pPr>
              <a:endParaRPr lang="en-US" sz="1600" dirty="0"/>
            </a:p>
            <a:p>
              <a:pPr marL="342900" indent="-342900"/>
              <a:endParaRPr lang="en-US" sz="1600" dirty="0"/>
            </a:p>
            <a:p>
              <a:pPr marL="342900" indent="-342900">
                <a:buFontTx/>
                <a:buAutoNum type="arabicParenR"/>
              </a:pPr>
              <a:endParaRPr lang="en-US" sz="1600" dirty="0"/>
            </a:p>
            <a:p>
              <a:pPr marL="342900" indent="-342900">
                <a:buFontTx/>
                <a:buAutoNum type="arabicParenR"/>
              </a:pPr>
              <a:endParaRPr lang="en-US" sz="1600" dirty="0"/>
            </a:p>
            <a:p>
              <a:pPr marL="342900" indent="-342900">
                <a:buFontTx/>
                <a:buAutoNum type="arabicParenR"/>
              </a:pPr>
              <a:endParaRPr lang="en-US" sz="1600" dirty="0"/>
            </a:p>
            <a:p>
              <a:pPr marL="342900" indent="-342900">
                <a:buFontTx/>
                <a:buAutoNum type="arabicParenR"/>
              </a:pPr>
              <a:endParaRPr lang="en-US" sz="1600" dirty="0"/>
            </a:p>
            <a:p>
              <a:pPr marL="342900" indent="-342900">
                <a:buFontTx/>
                <a:buAutoNum type="arabicParenR"/>
              </a:pPr>
              <a:endParaRPr lang="en-US" sz="1600" dirty="0"/>
            </a:p>
            <a:p>
              <a:pPr marL="342900" indent="-342900">
                <a:buFont typeface="Arial" charset="0"/>
                <a:buChar char="•"/>
              </a:pPr>
              <a:r>
                <a:rPr lang="en-US" sz="1600" dirty="0"/>
                <a:t>The photoelectron can be described by a wave function approximated by a spherical wave</a:t>
              </a:r>
              <a:endParaRPr lang="fr-FR" sz="1600" dirty="0"/>
            </a:p>
          </p:txBody>
        </p:sp>
        <p:pic>
          <p:nvPicPr>
            <p:cNvPr id="4111" name="Picture 1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572658" y="1773316"/>
              <a:ext cx="2686050" cy="657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12" name="Picture 1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572125" y="2420888"/>
              <a:ext cx="2293144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13" name="Picture 18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572124" y="2870076"/>
              <a:ext cx="907256" cy="342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14" name="TextBox 20"/>
            <p:cNvSpPr txBox="1">
              <a:spLocks noChangeArrowheads="1"/>
            </p:cNvSpPr>
            <p:nvPr/>
          </p:nvSpPr>
          <p:spPr bwMode="auto">
            <a:xfrm>
              <a:off x="7308304" y="1836113"/>
              <a:ext cx="1482771" cy="5846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it-IT" sz="1600">
                  <a:solidFill>
                    <a:srgbClr val="C00000"/>
                  </a:solidFill>
                </a:rPr>
                <a:t>Kinetic energy</a:t>
              </a:r>
            </a:p>
            <a:p>
              <a:r>
                <a:rPr lang="it-IT" sz="1600">
                  <a:solidFill>
                    <a:srgbClr val="C00000"/>
                  </a:solidFill>
                </a:rPr>
                <a:t>of the p.e.</a:t>
              </a:r>
            </a:p>
          </p:txBody>
        </p:sp>
        <p:sp>
          <p:nvSpPr>
            <p:cNvPr id="4115" name="TextBox 21"/>
            <p:cNvSpPr txBox="1">
              <a:spLocks noChangeArrowheads="1"/>
            </p:cNvSpPr>
            <p:nvPr/>
          </p:nvSpPr>
          <p:spPr bwMode="auto">
            <a:xfrm>
              <a:off x="6804248" y="2483604"/>
              <a:ext cx="2194349" cy="338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it-IT" sz="1600">
                  <a:solidFill>
                    <a:srgbClr val="C00000"/>
                  </a:solidFill>
                </a:rPr>
                <a:t>wavevector of the p.e.</a:t>
              </a:r>
            </a:p>
          </p:txBody>
        </p:sp>
        <p:sp>
          <p:nvSpPr>
            <p:cNvPr id="4116" name="TextBox 22"/>
            <p:cNvSpPr txBox="1">
              <a:spLocks noChangeArrowheads="1"/>
            </p:cNvSpPr>
            <p:nvPr/>
          </p:nvSpPr>
          <p:spPr bwMode="auto">
            <a:xfrm>
              <a:off x="5436096" y="2852936"/>
              <a:ext cx="2192746" cy="338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it-IT" sz="1600">
                  <a:solidFill>
                    <a:srgbClr val="C00000"/>
                  </a:solidFill>
                </a:rPr>
                <a:t>wavelength of the p.e.</a:t>
              </a:r>
            </a:p>
          </p:txBody>
        </p:sp>
      </p:grp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>
          <a:xfrm>
            <a:off x="252200" y="6453336"/>
            <a:ext cx="6120000" cy="212489"/>
          </a:xfrm>
        </p:spPr>
        <p:txBody>
          <a:bodyPr/>
          <a:lstStyle/>
          <a:p>
            <a:pPr>
              <a:defRPr/>
            </a:pPr>
            <a:r>
              <a:rPr lang="it-IT" dirty="0" smtClean="0"/>
              <a:t>Page </a:t>
            </a:r>
            <a:fld id="{C82977E9-C033-44E5-AF4A-52969A1F8439}" type="slidenum">
              <a:rPr lang="it-IT" smtClean="0"/>
              <a:pPr>
                <a:defRPr/>
              </a:pPr>
              <a:t>11</a:t>
            </a:fld>
            <a:r>
              <a:rPr lang="it-IT" dirty="0" smtClean="0"/>
              <a:t>     </a:t>
            </a:r>
            <a:r>
              <a:rPr lang="en-US" dirty="0" smtClean="0"/>
              <a:t>XAFS l 20/11/2014 l V. </a:t>
            </a:r>
            <a:r>
              <a:rPr lang="en-US" dirty="0" err="1" smtClean="0"/>
              <a:t>Cuartero</a:t>
            </a:r>
            <a:endParaRPr lang="it-IT" dirty="0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727200" y="126000"/>
            <a:ext cx="8236800" cy="494688"/>
          </a:xfrm>
        </p:spPr>
        <p:txBody>
          <a:bodyPr/>
          <a:lstStyle/>
          <a:p>
            <a:r>
              <a:rPr lang="en-US" sz="2400" dirty="0" err="1" smtClean="0"/>
              <a:t>Xafs</a:t>
            </a:r>
            <a:r>
              <a:rPr lang="en-US" sz="2400" dirty="0" smtClean="0"/>
              <a:t>: simple physical description</a:t>
            </a:r>
            <a:endParaRPr lang="en-GB" sz="2400" dirty="0"/>
          </a:p>
        </p:txBody>
      </p:sp>
      <p:sp>
        <p:nvSpPr>
          <p:cNvPr id="26" name="2077 CuadroTexto"/>
          <p:cNvSpPr txBox="1"/>
          <p:nvPr/>
        </p:nvSpPr>
        <p:spPr>
          <a:xfrm>
            <a:off x="3347864" y="692696"/>
            <a:ext cx="2310275" cy="297210"/>
          </a:xfrm>
          <a:prstGeom prst="rect">
            <a:avLst/>
          </a:prstGeom>
          <a:noFill/>
        </p:spPr>
        <p:txBody>
          <a:bodyPr wrap="none" lIns="20016" tIns="10008" rIns="20016" bIns="10008" rtlCol="0">
            <a:spAutoFit/>
          </a:bodyPr>
          <a:lstStyle/>
          <a:p>
            <a:r>
              <a:rPr lang="es-ES" b="1" dirty="0" err="1" smtClean="0"/>
              <a:t>Isolated</a:t>
            </a:r>
            <a:r>
              <a:rPr lang="es-ES" b="1" dirty="0" smtClean="0"/>
              <a:t> “</a:t>
            </a:r>
            <a:r>
              <a:rPr lang="es-ES" b="1" dirty="0" err="1" smtClean="0"/>
              <a:t>bare</a:t>
            </a:r>
            <a:r>
              <a:rPr lang="es-ES" b="1" dirty="0" smtClean="0"/>
              <a:t>” </a:t>
            </a:r>
            <a:r>
              <a:rPr lang="es-ES" b="1" dirty="0" err="1" smtClean="0"/>
              <a:t>atom</a:t>
            </a:r>
            <a:endParaRPr lang="es-ES" b="1" dirty="0"/>
          </a:p>
        </p:txBody>
      </p:sp>
      <p:pic>
        <p:nvPicPr>
          <p:cNvPr id="27" name="Picture 33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3001" b="16604"/>
          <a:stretch/>
        </p:blipFill>
        <p:spPr bwMode="auto">
          <a:xfrm>
            <a:off x="323528" y="692696"/>
            <a:ext cx="2106297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2.96296E-6 L 0.24097 -0.3907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" y="-1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75763E-7 L 0.53142 -0.53099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" y="-26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8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00" y="126000"/>
            <a:ext cx="8236800" cy="494688"/>
          </a:xfrm>
        </p:spPr>
        <p:txBody>
          <a:bodyPr/>
          <a:lstStyle/>
          <a:p>
            <a:r>
              <a:rPr lang="en-US" dirty="0" err="1" smtClean="0"/>
              <a:t>Xafs</a:t>
            </a:r>
            <a:r>
              <a:rPr lang="en-US" dirty="0" smtClean="0"/>
              <a:t>: simple physical description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dirty="0" smtClean="0"/>
              <a:t>Page </a:t>
            </a:r>
            <a:fld id="{733122C9-A0B9-462F-8757-0847AD287B63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/>
              <a:t> XAFS l 20/11/2014 l V. </a:t>
            </a:r>
            <a:r>
              <a:rPr lang="en-US" dirty="0" err="1" smtClean="0"/>
              <a:t>Cuartero</a:t>
            </a:r>
            <a:endParaRPr lang="fr-FR" dirty="0"/>
          </a:p>
        </p:txBody>
      </p:sp>
      <p:graphicFrame>
        <p:nvGraphicFramePr>
          <p:cNvPr id="7" name="2069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902355625"/>
              </p:ext>
            </p:extLst>
          </p:nvPr>
        </p:nvGraphicFramePr>
        <p:xfrm>
          <a:off x="251520" y="1268760"/>
          <a:ext cx="4176464" cy="3356997"/>
        </p:xfrm>
        <a:graphic>
          <a:graphicData uri="http://schemas.openxmlformats.org/presentationml/2006/ole">
            <p:oleObj spid="_x0000_s16386" name="Image" r:id="rId3" imgW="4723810" imgH="3580952" progId="">
              <p:embed/>
            </p:oleObj>
          </a:graphicData>
        </a:graphic>
      </p:graphicFrame>
      <p:sp>
        <p:nvSpPr>
          <p:cNvPr id="9" name="2077 CuadroTexto"/>
          <p:cNvSpPr txBox="1"/>
          <p:nvPr/>
        </p:nvSpPr>
        <p:spPr>
          <a:xfrm>
            <a:off x="3347864" y="692696"/>
            <a:ext cx="2310275" cy="297210"/>
          </a:xfrm>
          <a:prstGeom prst="rect">
            <a:avLst/>
          </a:prstGeom>
          <a:noFill/>
        </p:spPr>
        <p:txBody>
          <a:bodyPr wrap="none" lIns="20016" tIns="10008" rIns="20016" bIns="10008" rtlCol="0">
            <a:spAutoFit/>
          </a:bodyPr>
          <a:lstStyle/>
          <a:p>
            <a:r>
              <a:rPr lang="es-ES" b="1" dirty="0" err="1" smtClean="0"/>
              <a:t>Isolated</a:t>
            </a:r>
            <a:r>
              <a:rPr lang="es-ES" b="1" dirty="0" smtClean="0"/>
              <a:t> “</a:t>
            </a:r>
            <a:r>
              <a:rPr lang="es-ES" b="1" dirty="0" err="1" smtClean="0"/>
              <a:t>bare</a:t>
            </a:r>
            <a:r>
              <a:rPr lang="es-ES" b="1" dirty="0" smtClean="0"/>
              <a:t>” </a:t>
            </a:r>
            <a:r>
              <a:rPr lang="es-ES" b="1" dirty="0" err="1" smtClean="0"/>
              <a:t>atom</a:t>
            </a:r>
            <a:endParaRPr lang="es-ES" b="1" dirty="0"/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510480" y="5102225"/>
            <a:ext cx="3825875" cy="1089025"/>
          </a:xfrm>
          <a:prstGeom prst="rect">
            <a:avLst/>
          </a:prstGeom>
          <a:noFill/>
          <a:ln w="28575">
            <a:solidFill>
              <a:srgbClr val="A5002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/>
            <a:r>
              <a:rPr lang="es-ES" sz="1600" dirty="0" err="1">
                <a:latin typeface="Arial" charset="0"/>
              </a:rPr>
              <a:t>The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atom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absorbs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an</a:t>
            </a:r>
            <a:r>
              <a:rPr lang="es-ES" sz="1600" dirty="0">
                <a:latin typeface="Arial" charset="0"/>
              </a:rPr>
              <a:t> x-</a:t>
            </a:r>
            <a:r>
              <a:rPr lang="es-ES" sz="1600" dirty="0" err="1">
                <a:latin typeface="Arial" charset="0"/>
              </a:rPr>
              <a:t>ray</a:t>
            </a:r>
            <a:r>
              <a:rPr lang="es-ES" sz="1600" dirty="0">
                <a:latin typeface="Arial" charset="0"/>
              </a:rPr>
              <a:t> of </a:t>
            </a:r>
            <a:r>
              <a:rPr lang="es-ES" sz="1600" dirty="0" err="1">
                <a:latin typeface="Arial" charset="0"/>
              </a:rPr>
              <a:t>energy</a:t>
            </a:r>
            <a:r>
              <a:rPr lang="es-ES" sz="1600" dirty="0">
                <a:latin typeface="Arial" charset="0"/>
              </a:rPr>
              <a:t> E, </a:t>
            </a:r>
            <a:r>
              <a:rPr lang="es-ES" sz="1600" dirty="0" err="1">
                <a:latin typeface="Arial" charset="0"/>
              </a:rPr>
              <a:t>destroying</a:t>
            </a:r>
            <a:r>
              <a:rPr lang="es-ES" sz="1600" dirty="0">
                <a:latin typeface="Arial" charset="0"/>
              </a:rPr>
              <a:t> a </a:t>
            </a:r>
            <a:r>
              <a:rPr lang="es-ES" sz="1600" dirty="0" err="1">
                <a:latin typeface="Arial" charset="0"/>
              </a:rPr>
              <a:t>core-electron</a:t>
            </a:r>
            <a:r>
              <a:rPr lang="es-ES" sz="1600" dirty="0">
                <a:latin typeface="Arial" charset="0"/>
              </a:rPr>
              <a:t> of </a:t>
            </a:r>
            <a:r>
              <a:rPr lang="es-ES" sz="1600" dirty="0" err="1">
                <a:latin typeface="Arial" charset="0"/>
              </a:rPr>
              <a:t>energy</a:t>
            </a:r>
            <a:r>
              <a:rPr lang="es-ES" sz="1600" dirty="0">
                <a:latin typeface="Arial" charset="0"/>
              </a:rPr>
              <a:t> E</a:t>
            </a:r>
            <a:r>
              <a:rPr lang="es-ES" sz="1600" baseline="-25000" dirty="0">
                <a:latin typeface="Arial" charset="0"/>
              </a:rPr>
              <a:t>0</a:t>
            </a:r>
            <a:r>
              <a:rPr lang="es-ES" sz="1600" dirty="0">
                <a:latin typeface="Arial" charset="0"/>
              </a:rPr>
              <a:t> and </a:t>
            </a:r>
            <a:r>
              <a:rPr lang="es-ES" sz="1600" dirty="0" err="1">
                <a:latin typeface="Arial" charset="0"/>
              </a:rPr>
              <a:t>creating</a:t>
            </a:r>
            <a:r>
              <a:rPr lang="es-ES" sz="1600" dirty="0">
                <a:latin typeface="Arial" charset="0"/>
              </a:rPr>
              <a:t> a </a:t>
            </a:r>
            <a:r>
              <a:rPr lang="es-ES" sz="1600" dirty="0" err="1">
                <a:latin typeface="Arial" charset="0"/>
              </a:rPr>
              <a:t>photo-electron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with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energy</a:t>
            </a:r>
            <a:r>
              <a:rPr lang="es-ES" sz="1600" dirty="0">
                <a:latin typeface="Arial" charset="0"/>
              </a:rPr>
              <a:t> (E-E</a:t>
            </a:r>
            <a:r>
              <a:rPr lang="es-ES" sz="1600" baseline="-25000" dirty="0">
                <a:latin typeface="Arial" charset="0"/>
              </a:rPr>
              <a:t>0</a:t>
            </a:r>
            <a:r>
              <a:rPr lang="es-ES" sz="1600" dirty="0">
                <a:latin typeface="Arial" charset="0"/>
              </a:rPr>
              <a:t>).</a:t>
            </a:r>
            <a:endParaRPr lang="en-GB" sz="1600" dirty="0">
              <a:latin typeface="Arial" charset="0"/>
            </a:endParaRP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5066605" y="5105400"/>
            <a:ext cx="3825875" cy="1089025"/>
          </a:xfrm>
          <a:prstGeom prst="rect">
            <a:avLst/>
          </a:prstGeom>
          <a:noFill/>
          <a:ln w="28575">
            <a:solidFill>
              <a:srgbClr val="A5002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/>
            <a:r>
              <a:rPr lang="es-ES" sz="1600" i="1" dirty="0">
                <a:latin typeface="Symbol" pitchFamily="18" charset="2"/>
              </a:rPr>
              <a:t>m </a:t>
            </a:r>
            <a:r>
              <a:rPr lang="es-ES" sz="1600" dirty="0">
                <a:latin typeface="Arial" charset="0"/>
              </a:rPr>
              <a:t>(E) has a </a:t>
            </a:r>
            <a:r>
              <a:rPr lang="es-ES" sz="1600" dirty="0" err="1">
                <a:latin typeface="Arial" charset="0"/>
              </a:rPr>
              <a:t>sharp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step</a:t>
            </a:r>
            <a:r>
              <a:rPr lang="es-ES" sz="1600" dirty="0">
                <a:latin typeface="Arial" charset="0"/>
              </a:rPr>
              <a:t> at </a:t>
            </a:r>
            <a:r>
              <a:rPr lang="es-ES" sz="1600" dirty="0" err="1">
                <a:latin typeface="Arial" charset="0"/>
              </a:rPr>
              <a:t>the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core-level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binding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energy</a:t>
            </a:r>
            <a:r>
              <a:rPr lang="es-ES" sz="1600" dirty="0">
                <a:latin typeface="Arial" charset="0"/>
              </a:rPr>
              <a:t> E</a:t>
            </a:r>
            <a:r>
              <a:rPr lang="es-ES" sz="1600" baseline="-25000" dirty="0">
                <a:latin typeface="Arial" charset="0"/>
              </a:rPr>
              <a:t>0</a:t>
            </a:r>
            <a:r>
              <a:rPr lang="es-ES" sz="1600" dirty="0">
                <a:latin typeface="Arial" charset="0"/>
              </a:rPr>
              <a:t> and </a:t>
            </a:r>
            <a:r>
              <a:rPr lang="es-ES" sz="1600" dirty="0" err="1">
                <a:latin typeface="Arial" charset="0"/>
              </a:rPr>
              <a:t>is</a:t>
            </a:r>
            <a:r>
              <a:rPr lang="es-ES" sz="1600" dirty="0">
                <a:latin typeface="Arial" charset="0"/>
              </a:rPr>
              <a:t> a </a:t>
            </a:r>
            <a:r>
              <a:rPr lang="es-ES" sz="1600" dirty="0" err="1">
                <a:latin typeface="Arial" charset="0"/>
              </a:rPr>
              <a:t>smooth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function</a:t>
            </a:r>
            <a:r>
              <a:rPr lang="es-ES" sz="1600" dirty="0">
                <a:latin typeface="Arial" charset="0"/>
              </a:rPr>
              <a:t> of </a:t>
            </a:r>
            <a:r>
              <a:rPr lang="es-ES" sz="1600" dirty="0" err="1">
                <a:latin typeface="Arial" charset="0"/>
              </a:rPr>
              <a:t>energy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above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this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absorption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edge</a:t>
            </a:r>
            <a:r>
              <a:rPr lang="es-ES" sz="1600" dirty="0">
                <a:latin typeface="Arial" charset="0"/>
              </a:rPr>
              <a:t>.</a:t>
            </a:r>
            <a:endParaRPr lang="en-GB" sz="1600" dirty="0">
              <a:latin typeface="Arial" charset="0"/>
            </a:endParaRPr>
          </a:p>
        </p:txBody>
      </p:sp>
      <p:cxnSp>
        <p:nvCxnSpPr>
          <p:cNvPr id="15" name="AutoShape 10"/>
          <p:cNvCxnSpPr>
            <a:cxnSpLocks noChangeShapeType="1"/>
            <a:stCxn id="13" idx="3"/>
            <a:endCxn id="14" idx="1"/>
          </p:cNvCxnSpPr>
          <p:nvPr/>
        </p:nvCxnSpPr>
        <p:spPr bwMode="auto">
          <a:xfrm>
            <a:off x="4345880" y="5646738"/>
            <a:ext cx="711200" cy="3175"/>
          </a:xfrm>
          <a:prstGeom prst="straightConnector1">
            <a:avLst/>
          </a:prstGeom>
          <a:noFill/>
          <a:ln w="19050">
            <a:solidFill>
              <a:srgbClr val="A50021"/>
            </a:solidFill>
            <a:round/>
            <a:headEnd type="triangle" w="med" len="med"/>
            <a:tailEnd type="triangle" w="med" len="med"/>
          </a:ln>
          <a:effectLst/>
        </p:spPr>
      </p:cxnSp>
      <p:pic>
        <p:nvPicPr>
          <p:cNvPr id="16" name="Picture 15" descr="isolated.jpg"/>
          <p:cNvPicPr>
            <a:picLocks noChangeAspect="1"/>
          </p:cNvPicPr>
          <p:nvPr/>
        </p:nvPicPr>
        <p:blipFill>
          <a:blip r:embed="rId4" cstate="print"/>
          <a:srcRect l="6688" t="8796" r="9051" b="3228"/>
          <a:stretch>
            <a:fillRect/>
          </a:stretch>
        </p:blipFill>
        <p:spPr>
          <a:xfrm>
            <a:off x="4932040" y="1412776"/>
            <a:ext cx="3907574" cy="28850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00" y="126000"/>
            <a:ext cx="8236800" cy="494688"/>
          </a:xfrm>
        </p:spPr>
        <p:txBody>
          <a:bodyPr/>
          <a:lstStyle/>
          <a:p>
            <a:r>
              <a:rPr lang="en-US" dirty="0" err="1" smtClean="0"/>
              <a:t>Xafs</a:t>
            </a:r>
            <a:r>
              <a:rPr lang="en-US" dirty="0" smtClean="0"/>
              <a:t>: simple physical description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dirty="0" smtClean="0"/>
              <a:t>Page </a:t>
            </a:r>
            <a:fld id="{733122C9-A0B9-462F-8757-0847AD287B63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/>
              <a:t> XAFS l 20/11/2014 l V. </a:t>
            </a:r>
            <a:r>
              <a:rPr lang="en-US" dirty="0" err="1" smtClean="0"/>
              <a:t>Cuartero</a:t>
            </a:r>
            <a:endParaRPr lang="fr-FR" dirty="0"/>
          </a:p>
        </p:txBody>
      </p:sp>
      <p:sp>
        <p:nvSpPr>
          <p:cNvPr id="9" name="2077 CuadroTexto"/>
          <p:cNvSpPr txBox="1"/>
          <p:nvPr/>
        </p:nvSpPr>
        <p:spPr>
          <a:xfrm>
            <a:off x="3491880" y="692696"/>
            <a:ext cx="2053795" cy="297210"/>
          </a:xfrm>
          <a:prstGeom prst="rect">
            <a:avLst/>
          </a:prstGeom>
          <a:noFill/>
        </p:spPr>
        <p:txBody>
          <a:bodyPr wrap="none" lIns="20016" tIns="10008" rIns="20016" bIns="10008" rtlCol="0">
            <a:spAutoFit/>
          </a:bodyPr>
          <a:lstStyle/>
          <a:p>
            <a:r>
              <a:rPr lang="es-ES" b="1" dirty="0" err="1" smtClean="0"/>
              <a:t>Condensed</a:t>
            </a:r>
            <a:r>
              <a:rPr lang="es-ES" b="1" dirty="0" smtClean="0"/>
              <a:t> </a:t>
            </a:r>
            <a:r>
              <a:rPr lang="es-ES" b="1" dirty="0" err="1" smtClean="0"/>
              <a:t>Matter</a:t>
            </a:r>
            <a:endParaRPr lang="es-ES" b="1" dirty="0"/>
          </a:p>
        </p:txBody>
      </p:sp>
      <p:grpSp>
        <p:nvGrpSpPr>
          <p:cNvPr id="20" name="Group 19"/>
          <p:cNvGrpSpPr/>
          <p:nvPr/>
        </p:nvGrpSpPr>
        <p:grpSpPr>
          <a:xfrm>
            <a:off x="1331640" y="1268760"/>
            <a:ext cx="6120680" cy="4347399"/>
            <a:chOff x="1043608" y="1628800"/>
            <a:chExt cx="6120680" cy="4347399"/>
          </a:xfrm>
        </p:grpSpPr>
        <p:pic>
          <p:nvPicPr>
            <p:cNvPr id="18" name="Picture 17" descr="realexafs.jpg"/>
            <p:cNvPicPr>
              <a:picLocks noChangeAspect="1"/>
            </p:cNvPicPr>
            <p:nvPr/>
          </p:nvPicPr>
          <p:blipFill>
            <a:blip r:embed="rId2" cstate="print"/>
            <a:srcRect l="8263" t="9909" r="7476" b="5455"/>
            <a:stretch>
              <a:fillRect/>
            </a:stretch>
          </p:blipFill>
          <p:spPr>
            <a:xfrm>
              <a:off x="1043608" y="1628800"/>
              <a:ext cx="6120680" cy="4347399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2627784" y="4221088"/>
              <a:ext cx="41729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The probability of absorption oscillates!</a:t>
              </a:r>
              <a:endParaRPr lang="en-GB" dirty="0"/>
            </a:p>
          </p:txBody>
        </p:sp>
      </p:grp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626943" y="5733256"/>
            <a:ext cx="797750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hlink"/>
                </a:solidFill>
              </a:rPr>
              <a:t>Proximity of neighboring atoms strongly modulates the absorption coefficient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4139952" y="2060848"/>
            <a:ext cx="1152128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364088" y="1844824"/>
            <a:ext cx="26682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EXAFS OSCILLATIONS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4462998" y="1556792"/>
            <a:ext cx="442948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Extended X ray Absorption Fine Structure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Oval 25"/>
          <p:cNvSpPr>
            <a:spLocks noChangeArrowheads="1"/>
          </p:cNvSpPr>
          <p:nvPr/>
        </p:nvSpPr>
        <p:spPr bwMode="auto">
          <a:xfrm>
            <a:off x="2205038" y="2290763"/>
            <a:ext cx="288925" cy="288925"/>
          </a:xfrm>
          <a:prstGeom prst="ellipse">
            <a:avLst/>
          </a:prstGeom>
          <a:solidFill>
            <a:srgbClr val="FF9900"/>
          </a:solidFill>
          <a:ln w="28575" algn="ctr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Oval 26"/>
          <p:cNvSpPr>
            <a:spLocks noChangeArrowheads="1"/>
          </p:cNvSpPr>
          <p:nvPr/>
        </p:nvSpPr>
        <p:spPr bwMode="auto">
          <a:xfrm>
            <a:off x="2051050" y="2640013"/>
            <a:ext cx="73025" cy="73025"/>
          </a:xfrm>
          <a:prstGeom prst="ellipse">
            <a:avLst/>
          </a:prstGeom>
          <a:solidFill>
            <a:schemeClr val="tx2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Freeform 27"/>
          <p:cNvSpPr>
            <a:spLocks/>
          </p:cNvSpPr>
          <p:nvPr/>
        </p:nvSpPr>
        <p:spPr bwMode="auto">
          <a:xfrm rot="7797935">
            <a:off x="-1346994" y="5841207"/>
            <a:ext cx="1525587" cy="247650"/>
          </a:xfrm>
          <a:custGeom>
            <a:avLst/>
            <a:gdLst>
              <a:gd name="T0" fmla="*/ 0 w 1646"/>
              <a:gd name="T1" fmla="*/ 2147483647 h 648"/>
              <a:gd name="T2" fmla="*/ 2147483647 w 1646"/>
              <a:gd name="T3" fmla="*/ 2147483647 h 648"/>
              <a:gd name="T4" fmla="*/ 2147483647 w 1646"/>
              <a:gd name="T5" fmla="*/ 2147483647 h 648"/>
              <a:gd name="T6" fmla="*/ 2147483647 w 1646"/>
              <a:gd name="T7" fmla="*/ 2147483647 h 648"/>
              <a:gd name="T8" fmla="*/ 2147483647 w 1646"/>
              <a:gd name="T9" fmla="*/ 2147483647 h 648"/>
              <a:gd name="T10" fmla="*/ 2147483647 w 1646"/>
              <a:gd name="T11" fmla="*/ 2147483647 h 648"/>
              <a:gd name="T12" fmla="*/ 2147483647 w 1646"/>
              <a:gd name="T13" fmla="*/ 2147483647 h 648"/>
              <a:gd name="T14" fmla="*/ 2147483647 w 1646"/>
              <a:gd name="T15" fmla="*/ 2147483647 h 648"/>
              <a:gd name="T16" fmla="*/ 2147483647 w 1646"/>
              <a:gd name="T17" fmla="*/ 2147483647 h 648"/>
              <a:gd name="T18" fmla="*/ 2147483647 w 1646"/>
              <a:gd name="T19" fmla="*/ 2147483647 h 648"/>
              <a:gd name="T20" fmla="*/ 2147483647 w 1646"/>
              <a:gd name="T21" fmla="*/ 2147483647 h 64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646"/>
              <a:gd name="T34" fmla="*/ 0 h 648"/>
              <a:gd name="T35" fmla="*/ 1646 w 1646"/>
              <a:gd name="T36" fmla="*/ 648 h 648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646" h="648">
                <a:moveTo>
                  <a:pt x="0" y="595"/>
                </a:moveTo>
                <a:cubicBezTo>
                  <a:pt x="56" y="306"/>
                  <a:pt x="112" y="18"/>
                  <a:pt x="174" y="19"/>
                </a:cubicBezTo>
                <a:cubicBezTo>
                  <a:pt x="236" y="20"/>
                  <a:pt x="308" y="604"/>
                  <a:pt x="375" y="604"/>
                </a:cubicBezTo>
                <a:cubicBezTo>
                  <a:pt x="442" y="604"/>
                  <a:pt x="511" y="19"/>
                  <a:pt x="576" y="19"/>
                </a:cubicBezTo>
                <a:cubicBezTo>
                  <a:pt x="641" y="19"/>
                  <a:pt x="712" y="605"/>
                  <a:pt x="768" y="604"/>
                </a:cubicBezTo>
                <a:cubicBezTo>
                  <a:pt x="824" y="603"/>
                  <a:pt x="865" y="8"/>
                  <a:pt x="915" y="10"/>
                </a:cubicBezTo>
                <a:cubicBezTo>
                  <a:pt x="965" y="12"/>
                  <a:pt x="1017" y="614"/>
                  <a:pt x="1070" y="613"/>
                </a:cubicBezTo>
                <a:cubicBezTo>
                  <a:pt x="1123" y="612"/>
                  <a:pt x="1183" y="2"/>
                  <a:pt x="1235" y="1"/>
                </a:cubicBezTo>
                <a:cubicBezTo>
                  <a:pt x="1287" y="0"/>
                  <a:pt x="1337" y="560"/>
                  <a:pt x="1381" y="604"/>
                </a:cubicBezTo>
                <a:cubicBezTo>
                  <a:pt x="1425" y="648"/>
                  <a:pt x="1456" y="325"/>
                  <a:pt x="1500" y="266"/>
                </a:cubicBezTo>
                <a:cubicBezTo>
                  <a:pt x="1544" y="207"/>
                  <a:pt x="1595" y="227"/>
                  <a:pt x="1646" y="247"/>
                </a:cubicBez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7" name="Oval 28"/>
          <p:cNvSpPr>
            <a:spLocks noChangeArrowheads="1"/>
          </p:cNvSpPr>
          <p:nvPr/>
        </p:nvSpPr>
        <p:spPr bwMode="auto">
          <a:xfrm>
            <a:off x="1951038" y="2032000"/>
            <a:ext cx="792162" cy="792163"/>
          </a:xfrm>
          <a:prstGeom prst="ellipse">
            <a:avLst/>
          </a:prstGeom>
          <a:noFill/>
          <a:ln w="19050" algn="ctr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Oval 29"/>
          <p:cNvSpPr>
            <a:spLocks noChangeArrowheads="1"/>
          </p:cNvSpPr>
          <p:nvPr/>
        </p:nvSpPr>
        <p:spPr bwMode="auto">
          <a:xfrm>
            <a:off x="1735138" y="1816100"/>
            <a:ext cx="1235075" cy="1239838"/>
          </a:xfrm>
          <a:prstGeom prst="ellipse">
            <a:avLst/>
          </a:prstGeom>
          <a:noFill/>
          <a:ln w="19050" algn="ctr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Oval 30"/>
          <p:cNvSpPr>
            <a:spLocks noChangeArrowheads="1"/>
          </p:cNvSpPr>
          <p:nvPr/>
        </p:nvSpPr>
        <p:spPr bwMode="auto">
          <a:xfrm>
            <a:off x="1401763" y="1482725"/>
            <a:ext cx="1895475" cy="1895475"/>
          </a:xfrm>
          <a:prstGeom prst="ellipse">
            <a:avLst/>
          </a:prstGeom>
          <a:noFill/>
          <a:ln w="19050" algn="ctr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31"/>
          <p:cNvSpPr>
            <a:spLocks noChangeArrowheads="1"/>
          </p:cNvSpPr>
          <p:nvPr/>
        </p:nvSpPr>
        <p:spPr bwMode="auto">
          <a:xfrm>
            <a:off x="1042988" y="1123950"/>
            <a:ext cx="2613025" cy="2613025"/>
          </a:xfrm>
          <a:prstGeom prst="ellipse">
            <a:avLst/>
          </a:prstGeom>
          <a:noFill/>
          <a:ln w="19050" algn="ctr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30" name="Oval 32"/>
          <p:cNvSpPr>
            <a:spLocks noChangeArrowheads="1"/>
          </p:cNvSpPr>
          <p:nvPr/>
        </p:nvSpPr>
        <p:spPr bwMode="auto">
          <a:xfrm>
            <a:off x="3924300" y="2203450"/>
            <a:ext cx="288925" cy="288925"/>
          </a:xfrm>
          <a:prstGeom prst="ellipse">
            <a:avLst/>
          </a:prstGeom>
          <a:solidFill>
            <a:srgbClr val="008080"/>
          </a:solidFill>
          <a:ln w="28575" algn="ctr">
            <a:solidFill>
              <a:srgbClr val="00808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Arc 33"/>
          <p:cNvSpPr>
            <a:spLocks/>
          </p:cNvSpPr>
          <p:nvPr/>
        </p:nvSpPr>
        <p:spPr bwMode="auto">
          <a:xfrm rot="18900000" flipH="1">
            <a:off x="3546475" y="2060575"/>
            <a:ext cx="576263" cy="576263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9050">
            <a:solidFill>
              <a:srgbClr val="00808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13" name="Arc 34"/>
          <p:cNvSpPr>
            <a:spLocks/>
          </p:cNvSpPr>
          <p:nvPr/>
        </p:nvSpPr>
        <p:spPr bwMode="auto">
          <a:xfrm rot="18900000" flipH="1">
            <a:off x="3130550" y="1885950"/>
            <a:ext cx="925513" cy="925513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9050">
            <a:solidFill>
              <a:srgbClr val="00808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14" name="Arc 35"/>
          <p:cNvSpPr>
            <a:spLocks/>
          </p:cNvSpPr>
          <p:nvPr/>
        </p:nvSpPr>
        <p:spPr bwMode="auto">
          <a:xfrm rot="18900000" flipH="1">
            <a:off x="2705101" y="1779587"/>
            <a:ext cx="1312862" cy="1223963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9050">
            <a:solidFill>
              <a:srgbClr val="00808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15" name="Arc 36"/>
          <p:cNvSpPr>
            <a:spLocks/>
          </p:cNvSpPr>
          <p:nvPr/>
        </p:nvSpPr>
        <p:spPr bwMode="auto">
          <a:xfrm rot="18900000" flipH="1">
            <a:off x="2355850" y="1622425"/>
            <a:ext cx="1608138" cy="1531938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9050">
            <a:solidFill>
              <a:srgbClr val="00808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16" name="Text Box 37"/>
          <p:cNvSpPr txBox="1">
            <a:spLocks noChangeArrowheads="1"/>
          </p:cNvSpPr>
          <p:nvPr/>
        </p:nvSpPr>
        <p:spPr bwMode="auto">
          <a:xfrm>
            <a:off x="4572000" y="1196752"/>
            <a:ext cx="4572000" cy="18161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1600" dirty="0"/>
              <a:t>The photoelectron can scatter from a </a:t>
            </a:r>
            <a:r>
              <a:rPr lang="en-US" sz="1600" dirty="0" err="1"/>
              <a:t>neighbouring</a:t>
            </a:r>
            <a:r>
              <a:rPr lang="en-US" sz="1600" dirty="0"/>
              <a:t> atom giving rise to an incoming spherical wave coming back to the absorbing atom</a:t>
            </a:r>
          </a:p>
          <a:p>
            <a:pPr marL="342900" indent="-342900">
              <a:buFontTx/>
              <a:buAutoNum type="arabicParenR"/>
            </a:pPr>
            <a:endParaRPr lang="en-US" sz="1600" dirty="0"/>
          </a:p>
          <a:p>
            <a:pPr marL="342900" indent="-342900">
              <a:buFont typeface="Arial" charset="0"/>
              <a:buChar char="•"/>
            </a:pPr>
            <a:r>
              <a:rPr lang="en-US" sz="1600" dirty="0"/>
              <a:t>The outgoing and ingoing waves may interfere.</a:t>
            </a:r>
            <a:endParaRPr lang="fr-FR" sz="1600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324208" y="6483349"/>
            <a:ext cx="6120000" cy="212489"/>
          </a:xfrm>
        </p:spPr>
        <p:txBody>
          <a:bodyPr/>
          <a:lstStyle/>
          <a:p>
            <a:pPr>
              <a:defRPr/>
            </a:pPr>
            <a:r>
              <a:rPr lang="it-IT" dirty="0" smtClean="0"/>
              <a:t>Page </a:t>
            </a:r>
            <a:fld id="{8403190F-A6D8-4465-A67D-27B4083CAA3E}" type="slidenum">
              <a:rPr lang="it-IT" smtClean="0"/>
              <a:pPr>
                <a:defRPr/>
              </a:pPr>
              <a:t>14</a:t>
            </a:fld>
            <a:r>
              <a:rPr lang="it-IT" dirty="0" smtClean="0"/>
              <a:t>   </a:t>
            </a:r>
            <a:r>
              <a:rPr lang="en-US" dirty="0" smtClean="0"/>
              <a:t> XAFS l 20/11/2014 l V. </a:t>
            </a:r>
            <a:r>
              <a:rPr lang="en-US" dirty="0" err="1" smtClean="0"/>
              <a:t>Cuartero</a:t>
            </a:r>
            <a:endParaRPr lang="fr-FR" dirty="0" smtClean="0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727200" y="126000"/>
            <a:ext cx="8236800" cy="494688"/>
          </a:xfrm>
        </p:spPr>
        <p:txBody>
          <a:bodyPr/>
          <a:lstStyle/>
          <a:p>
            <a:r>
              <a:rPr lang="en-US" sz="2400" dirty="0" err="1" smtClean="0"/>
              <a:t>eXafs</a:t>
            </a:r>
            <a:r>
              <a:rPr lang="en-US" sz="2400" dirty="0" smtClean="0"/>
              <a:t> qualitatively: condensed matter</a:t>
            </a:r>
            <a:endParaRPr lang="en-GB" sz="2400" dirty="0"/>
          </a:p>
        </p:txBody>
      </p:sp>
      <p:sp>
        <p:nvSpPr>
          <p:cNvPr id="23" name="116 CuadroTexto"/>
          <p:cNvSpPr txBox="1"/>
          <p:nvPr/>
        </p:nvSpPr>
        <p:spPr>
          <a:xfrm>
            <a:off x="3563888" y="692696"/>
            <a:ext cx="2079443" cy="297210"/>
          </a:xfrm>
          <a:prstGeom prst="rect">
            <a:avLst/>
          </a:prstGeom>
          <a:noFill/>
        </p:spPr>
        <p:txBody>
          <a:bodyPr wrap="none" lIns="20016" tIns="10008" rIns="20016" bIns="10008" rtlCol="0">
            <a:spAutoFit/>
          </a:bodyPr>
          <a:lstStyle/>
          <a:p>
            <a:r>
              <a:rPr lang="es-ES" b="1" dirty="0" err="1" smtClean="0"/>
              <a:t>Diatomic</a:t>
            </a:r>
            <a:r>
              <a:rPr lang="es-ES" b="1" dirty="0" smtClean="0"/>
              <a:t> </a:t>
            </a:r>
            <a:r>
              <a:rPr lang="es-ES" b="1" dirty="0" err="1" smtClean="0"/>
              <a:t>molecule</a:t>
            </a:r>
            <a:endParaRPr lang="es-ES" b="1" dirty="0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068960"/>
            <a:ext cx="2238632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658688" y="5054501"/>
            <a:ext cx="3825875" cy="844550"/>
          </a:xfrm>
          <a:prstGeom prst="rect">
            <a:avLst/>
          </a:prstGeom>
          <a:noFill/>
          <a:ln w="28575">
            <a:solidFill>
              <a:srgbClr val="A5002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/>
            <a:r>
              <a:rPr lang="es-ES" sz="1600" dirty="0" err="1">
                <a:latin typeface="Arial" charset="0"/>
              </a:rPr>
              <a:t>The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ejected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photo-electron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propagates</a:t>
            </a:r>
            <a:r>
              <a:rPr lang="es-ES" sz="1600" dirty="0">
                <a:latin typeface="Arial" charset="0"/>
              </a:rPr>
              <a:t>, can </a:t>
            </a:r>
            <a:r>
              <a:rPr lang="es-ES" sz="1600" dirty="0" err="1">
                <a:solidFill>
                  <a:srgbClr val="FF0000"/>
                </a:solidFill>
                <a:latin typeface="Arial" charset="0"/>
              </a:rPr>
              <a:t>scatter</a:t>
            </a:r>
            <a:r>
              <a:rPr lang="es-ES" sz="1600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s-ES" sz="1600" dirty="0" err="1">
                <a:solidFill>
                  <a:srgbClr val="FF0000"/>
                </a:solidFill>
                <a:latin typeface="Arial" charset="0"/>
              </a:rPr>
              <a:t>from</a:t>
            </a:r>
            <a:r>
              <a:rPr lang="es-ES" sz="1600" dirty="0">
                <a:solidFill>
                  <a:srgbClr val="FF0000"/>
                </a:solidFill>
                <a:latin typeface="Arial" charset="0"/>
              </a:rPr>
              <a:t> a </a:t>
            </a:r>
            <a:r>
              <a:rPr lang="es-ES" sz="1600" dirty="0" err="1">
                <a:solidFill>
                  <a:srgbClr val="FF0000"/>
                </a:solidFill>
                <a:latin typeface="Arial" charset="0"/>
              </a:rPr>
              <a:t>neighbouring</a:t>
            </a:r>
            <a:r>
              <a:rPr lang="es-ES" sz="1600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s-ES" sz="1600" dirty="0" err="1">
                <a:solidFill>
                  <a:srgbClr val="FF0000"/>
                </a:solidFill>
                <a:latin typeface="Arial" charset="0"/>
              </a:rPr>
              <a:t>atom</a:t>
            </a:r>
            <a:r>
              <a:rPr lang="es-ES" sz="1600" dirty="0">
                <a:latin typeface="Arial" charset="0"/>
              </a:rPr>
              <a:t> and </a:t>
            </a:r>
            <a:r>
              <a:rPr lang="es-ES" sz="1600" dirty="0" err="1">
                <a:latin typeface="Arial" charset="0"/>
              </a:rPr>
              <a:t>returns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to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the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absorbing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atom</a:t>
            </a:r>
            <a:r>
              <a:rPr lang="es-ES" sz="1600" dirty="0">
                <a:latin typeface="Arial" charset="0"/>
              </a:rPr>
              <a:t>.</a:t>
            </a:r>
            <a:endParaRPr lang="en-GB" sz="1600" dirty="0">
              <a:latin typeface="Arial" charset="0"/>
            </a:endParaRPr>
          </a:p>
        </p:txBody>
      </p:sp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5078288" y="4932263"/>
            <a:ext cx="3886200" cy="1089025"/>
          </a:xfrm>
          <a:prstGeom prst="rect">
            <a:avLst/>
          </a:prstGeom>
          <a:noFill/>
          <a:ln w="28575">
            <a:solidFill>
              <a:srgbClr val="A5002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/>
            <a:r>
              <a:rPr lang="es-ES" sz="1600" dirty="0" err="1">
                <a:solidFill>
                  <a:srgbClr val="FF0000"/>
                </a:solidFill>
                <a:latin typeface="Arial" charset="0"/>
              </a:rPr>
              <a:t>Interference</a:t>
            </a:r>
            <a:r>
              <a:rPr lang="es-ES" sz="1600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s-ES" sz="1600" dirty="0" err="1">
                <a:solidFill>
                  <a:srgbClr val="FF0000"/>
                </a:solidFill>
                <a:latin typeface="Arial" charset="0"/>
              </a:rPr>
              <a:t>between</a:t>
            </a:r>
            <a:r>
              <a:rPr lang="es-ES" sz="1600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s-ES" sz="1600" dirty="0" err="1">
                <a:solidFill>
                  <a:srgbClr val="FF0000"/>
                </a:solidFill>
                <a:latin typeface="Arial" charset="0"/>
              </a:rPr>
              <a:t>out-going</a:t>
            </a:r>
            <a:r>
              <a:rPr lang="es-ES" sz="1600" dirty="0">
                <a:solidFill>
                  <a:srgbClr val="FF0000"/>
                </a:solidFill>
                <a:latin typeface="Arial" charset="0"/>
              </a:rPr>
              <a:t> and back-</a:t>
            </a:r>
            <a:r>
              <a:rPr lang="es-ES" sz="1600" dirty="0" err="1">
                <a:solidFill>
                  <a:srgbClr val="FF0000"/>
                </a:solidFill>
                <a:latin typeface="Arial" charset="0"/>
              </a:rPr>
              <a:t>scattered</a:t>
            </a:r>
            <a:r>
              <a:rPr lang="es-ES" sz="1600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s-ES" sz="1600" dirty="0" err="1">
                <a:solidFill>
                  <a:srgbClr val="FF0000"/>
                </a:solidFill>
                <a:latin typeface="Arial" charset="0"/>
              </a:rPr>
              <a:t>photo-electron</a:t>
            </a:r>
            <a:r>
              <a:rPr lang="es-ES" sz="1600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s-ES" sz="1600" dirty="0" err="1">
                <a:solidFill>
                  <a:srgbClr val="FF0000"/>
                </a:solidFill>
                <a:latin typeface="Arial" charset="0"/>
              </a:rPr>
              <a:t>waves</a:t>
            </a:r>
            <a:r>
              <a:rPr lang="es-ES" sz="1600" dirty="0">
                <a:latin typeface="Arial" charset="0"/>
              </a:rPr>
              <a:t> at </a:t>
            </a:r>
            <a:r>
              <a:rPr lang="es-ES" sz="1600" dirty="0" err="1">
                <a:latin typeface="Arial" charset="0"/>
              </a:rPr>
              <a:t>the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core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site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give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rises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to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b="1" dirty="0" err="1">
                <a:latin typeface="Arial" charset="0"/>
              </a:rPr>
              <a:t>modulation</a:t>
            </a:r>
            <a:r>
              <a:rPr lang="es-ES" sz="1600" dirty="0">
                <a:latin typeface="Arial" charset="0"/>
              </a:rPr>
              <a:t> of </a:t>
            </a:r>
            <a:r>
              <a:rPr lang="es-ES" sz="1600" dirty="0" err="1">
                <a:latin typeface="Arial" charset="0"/>
              </a:rPr>
              <a:t>the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absorption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coefficient</a:t>
            </a:r>
            <a:r>
              <a:rPr lang="es-ES" sz="1600" dirty="0">
                <a:latin typeface="Arial" charset="0"/>
              </a:rPr>
              <a:t>. </a:t>
            </a:r>
            <a:endParaRPr lang="en-GB" sz="1600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-0.00023 L 0.29028 -0.4854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" y="-2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75763E-7 L 0.53142 -0.5309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" y="-26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2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/>
      <p:bldP spid="26" grpId="0" animBg="1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dirty="0" smtClean="0"/>
              <a:t>Page </a:t>
            </a:r>
            <a:fld id="{733122C9-A0B9-462F-8757-0847AD287B63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/>
              <a:t> XAFS l 20/11/2014 l V. </a:t>
            </a:r>
            <a:r>
              <a:rPr lang="en-US" dirty="0" err="1" smtClean="0"/>
              <a:t>Cuartero</a:t>
            </a:r>
            <a:endParaRPr lang="fr-FR" dirty="0"/>
          </a:p>
        </p:txBody>
      </p:sp>
      <p:sp>
        <p:nvSpPr>
          <p:cNvPr id="10" name="116 CuadroTexto"/>
          <p:cNvSpPr txBox="1"/>
          <p:nvPr/>
        </p:nvSpPr>
        <p:spPr>
          <a:xfrm>
            <a:off x="3563888" y="692696"/>
            <a:ext cx="2079443" cy="297210"/>
          </a:xfrm>
          <a:prstGeom prst="rect">
            <a:avLst/>
          </a:prstGeom>
          <a:noFill/>
        </p:spPr>
        <p:txBody>
          <a:bodyPr wrap="none" lIns="20016" tIns="10008" rIns="20016" bIns="10008" rtlCol="0">
            <a:spAutoFit/>
          </a:bodyPr>
          <a:lstStyle/>
          <a:p>
            <a:r>
              <a:rPr lang="es-ES" b="1" dirty="0" err="1" smtClean="0"/>
              <a:t>Diatomic</a:t>
            </a:r>
            <a:r>
              <a:rPr lang="es-ES" b="1" dirty="0" smtClean="0"/>
              <a:t> </a:t>
            </a:r>
            <a:r>
              <a:rPr lang="es-ES" b="1" dirty="0" err="1" smtClean="0"/>
              <a:t>molecule</a:t>
            </a:r>
            <a:endParaRPr lang="es-ES" b="1" dirty="0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60232" y="644046"/>
            <a:ext cx="1949552" cy="1128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71"/>
          <p:cNvGrpSpPr>
            <a:grpSpLocks noChangeAspect="1"/>
          </p:cNvGrpSpPr>
          <p:nvPr/>
        </p:nvGrpSpPr>
        <p:grpSpPr bwMode="auto">
          <a:xfrm>
            <a:off x="6584950" y="1848073"/>
            <a:ext cx="2101850" cy="1711325"/>
            <a:chOff x="4320" y="864"/>
            <a:chExt cx="960" cy="782"/>
          </a:xfrm>
        </p:grpSpPr>
        <p:sp>
          <p:nvSpPr>
            <p:cNvPr id="11" name="Rectangle 12"/>
            <p:cNvSpPr>
              <a:spLocks noChangeAspect="1" noChangeArrowheads="1"/>
            </p:cNvSpPr>
            <p:nvPr/>
          </p:nvSpPr>
          <p:spPr bwMode="auto">
            <a:xfrm>
              <a:off x="4320" y="864"/>
              <a:ext cx="960" cy="78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grpSp>
          <p:nvGrpSpPr>
            <p:cNvPr id="13" name="Group 21"/>
            <p:cNvGrpSpPr>
              <a:grpSpLocks noChangeAspect="1"/>
            </p:cNvGrpSpPr>
            <p:nvPr/>
          </p:nvGrpSpPr>
          <p:grpSpPr bwMode="auto">
            <a:xfrm>
              <a:off x="4788" y="1040"/>
              <a:ext cx="348" cy="371"/>
              <a:chOff x="-1" y="-1"/>
              <a:chExt cx="20002" cy="20002"/>
            </a:xfrm>
          </p:grpSpPr>
          <p:sp>
            <p:nvSpPr>
              <p:cNvPr id="34" name="Oval 22"/>
              <p:cNvSpPr>
                <a:spLocks noChangeAspect="1" noChangeArrowheads="1"/>
              </p:cNvSpPr>
              <p:nvPr/>
            </p:nvSpPr>
            <p:spPr bwMode="auto">
              <a:xfrm>
                <a:off x="8468" y="8687"/>
                <a:ext cx="2836" cy="2832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5" name="Group 23"/>
              <p:cNvGrpSpPr>
                <a:grpSpLocks noChangeAspect="1"/>
              </p:cNvGrpSpPr>
              <p:nvPr/>
            </p:nvGrpSpPr>
            <p:grpSpPr bwMode="auto">
              <a:xfrm>
                <a:off x="3050" y="2819"/>
                <a:ext cx="14343" cy="14133"/>
                <a:chOff x="-1" y="1"/>
                <a:chExt cx="20001" cy="19998"/>
              </a:xfrm>
            </p:grpSpPr>
            <p:sp>
              <p:nvSpPr>
                <p:cNvPr id="37" name="Oval 24"/>
                <p:cNvSpPr>
                  <a:spLocks noChangeAspect="1" noChangeArrowheads="1"/>
                </p:cNvSpPr>
                <p:nvPr/>
              </p:nvSpPr>
              <p:spPr bwMode="auto">
                <a:xfrm>
                  <a:off x="3936" y="4332"/>
                  <a:ext cx="11528" cy="11391"/>
                </a:xfrm>
                <a:prstGeom prst="ellipse">
                  <a:avLst/>
                </a:prstGeom>
                <a:noFill/>
                <a:ln w="6350">
                  <a:solidFill>
                    <a:srgbClr val="0000FF"/>
                  </a:solidFill>
                  <a:prstDash val="sysDot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-1" y="1"/>
                  <a:ext cx="20001" cy="19998"/>
                </a:xfrm>
                <a:prstGeom prst="ellipse">
                  <a:avLst/>
                </a:prstGeom>
                <a:noFill/>
                <a:ln w="6350">
                  <a:solidFill>
                    <a:srgbClr val="0000FF"/>
                  </a:solidFill>
                  <a:prstDash val="sysDot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" name="Oval 26"/>
              <p:cNvSpPr>
                <a:spLocks noChangeAspect="1" noChangeArrowheads="1"/>
              </p:cNvSpPr>
              <p:nvPr/>
            </p:nvSpPr>
            <p:spPr bwMode="auto">
              <a:xfrm>
                <a:off x="-1" y="-1"/>
                <a:ext cx="20002" cy="20002"/>
              </a:xfrm>
              <a:prstGeom prst="ellipse">
                <a:avLst/>
              </a:prstGeom>
              <a:noFill/>
              <a:ln w="6350">
                <a:solidFill>
                  <a:srgbClr val="0000FF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39"/>
            <p:cNvGrpSpPr>
              <a:grpSpLocks noChangeAspect="1"/>
            </p:cNvGrpSpPr>
            <p:nvPr/>
          </p:nvGrpSpPr>
          <p:grpSpPr bwMode="auto">
            <a:xfrm>
              <a:off x="4636" y="1169"/>
              <a:ext cx="349" cy="370"/>
              <a:chOff x="-1" y="-2"/>
              <a:chExt cx="20002" cy="20004"/>
            </a:xfrm>
          </p:grpSpPr>
          <p:sp>
            <p:nvSpPr>
              <p:cNvPr id="29" name="Oval 40"/>
              <p:cNvSpPr>
                <a:spLocks noChangeAspect="1" noChangeArrowheads="1"/>
              </p:cNvSpPr>
              <p:nvPr/>
            </p:nvSpPr>
            <p:spPr bwMode="auto">
              <a:xfrm>
                <a:off x="8481" y="8686"/>
                <a:ext cx="2836" cy="2832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0" name="Group 41"/>
              <p:cNvGrpSpPr>
                <a:grpSpLocks noChangeAspect="1"/>
              </p:cNvGrpSpPr>
              <p:nvPr/>
            </p:nvGrpSpPr>
            <p:grpSpPr bwMode="auto">
              <a:xfrm>
                <a:off x="3050" y="2818"/>
                <a:ext cx="14343" cy="14135"/>
                <a:chOff x="-1" y="0"/>
                <a:chExt cx="20001" cy="20000"/>
              </a:xfrm>
            </p:grpSpPr>
            <p:sp>
              <p:nvSpPr>
                <p:cNvPr id="32" name="Oval 42"/>
                <p:cNvSpPr>
                  <a:spLocks noChangeAspect="1" noChangeArrowheads="1"/>
                </p:cNvSpPr>
                <p:nvPr/>
              </p:nvSpPr>
              <p:spPr bwMode="auto">
                <a:xfrm>
                  <a:off x="3936" y="4314"/>
                  <a:ext cx="11528" cy="1139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Oval 43"/>
                <p:cNvSpPr>
                  <a:spLocks noChangeAspect="1" noChangeArrowheads="1"/>
                </p:cNvSpPr>
                <p:nvPr/>
              </p:nvSpPr>
              <p:spPr bwMode="auto">
                <a:xfrm>
                  <a:off x="-1" y="0"/>
                  <a:ext cx="20001" cy="2000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1" name="Oval 44"/>
              <p:cNvSpPr>
                <a:spLocks noChangeAspect="1" noChangeArrowheads="1"/>
              </p:cNvSpPr>
              <p:nvPr/>
            </p:nvSpPr>
            <p:spPr bwMode="auto">
              <a:xfrm>
                <a:off x="-1" y="-2"/>
                <a:ext cx="20002" cy="2000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" name="Text Box 53"/>
            <p:cNvSpPr txBox="1">
              <a:spLocks noChangeAspect="1" noChangeArrowheads="1"/>
            </p:cNvSpPr>
            <p:nvPr/>
          </p:nvSpPr>
          <p:spPr bwMode="auto">
            <a:xfrm>
              <a:off x="4325" y="912"/>
              <a:ext cx="475" cy="169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/>
              <a:r>
                <a:rPr lang="es-ES_tradnl" i="1" dirty="0">
                  <a:solidFill>
                    <a:srgbClr val="808080"/>
                  </a:solidFill>
                  <a:latin typeface="Arial" charset="0"/>
                </a:rPr>
                <a:t>E=</a:t>
              </a:r>
              <a:r>
                <a:rPr lang="es-ES_tradnl" i="1" dirty="0" err="1">
                  <a:solidFill>
                    <a:srgbClr val="808080"/>
                  </a:solidFill>
                  <a:latin typeface="Arial" charset="0"/>
                </a:rPr>
                <a:t>h</a:t>
              </a:r>
              <a:r>
                <a:rPr lang="es-ES_tradnl" i="1" dirty="0" err="1">
                  <a:solidFill>
                    <a:srgbClr val="808080"/>
                  </a:solidFill>
                  <a:latin typeface="Symbol" pitchFamily="18" charset="2"/>
                </a:rPr>
                <a:t>n</a:t>
              </a:r>
              <a:endParaRPr lang="es-ES_tradnl" i="1" dirty="0">
                <a:solidFill>
                  <a:srgbClr val="808080"/>
                </a:solidFill>
              </a:endParaRPr>
            </a:p>
          </p:txBody>
        </p:sp>
        <p:grpSp>
          <p:nvGrpSpPr>
            <p:cNvPr id="16" name="Group 54"/>
            <p:cNvGrpSpPr>
              <a:grpSpLocks noChangeAspect="1"/>
            </p:cNvGrpSpPr>
            <p:nvPr/>
          </p:nvGrpSpPr>
          <p:grpSpPr bwMode="auto">
            <a:xfrm rot="1762560">
              <a:off x="4464" y="1200"/>
              <a:ext cx="356" cy="119"/>
              <a:chOff x="950" y="2500"/>
              <a:chExt cx="572" cy="138"/>
            </a:xfrm>
          </p:grpSpPr>
          <p:grpSp>
            <p:nvGrpSpPr>
              <p:cNvPr id="19" name="Group 55"/>
              <p:cNvGrpSpPr>
                <a:grpSpLocks noChangeAspect="1"/>
              </p:cNvGrpSpPr>
              <p:nvPr/>
            </p:nvGrpSpPr>
            <p:grpSpPr bwMode="auto">
              <a:xfrm>
                <a:off x="950" y="2500"/>
                <a:ext cx="462" cy="138"/>
                <a:chOff x="1217" y="2555"/>
                <a:chExt cx="2229" cy="905"/>
              </a:xfrm>
            </p:grpSpPr>
            <p:sp>
              <p:nvSpPr>
                <p:cNvPr id="21" name="Arc 56"/>
                <p:cNvSpPr>
                  <a:spLocks noChangeAspect="1"/>
                </p:cNvSpPr>
                <p:nvPr/>
              </p:nvSpPr>
              <p:spPr bwMode="auto">
                <a:xfrm flipH="1" flipV="1">
                  <a:off x="1217" y="2620"/>
                  <a:ext cx="372" cy="499"/>
                </a:xfrm>
                <a:custGeom>
                  <a:avLst/>
                  <a:gdLst>
                    <a:gd name="T0" fmla="*/ 372 w 42748"/>
                    <a:gd name="T1" fmla="*/ 95 h 21600"/>
                    <a:gd name="T2" fmla="*/ 0 w 42748"/>
                    <a:gd name="T3" fmla="*/ 36 h 21600"/>
                    <a:gd name="T4" fmla="*/ 187 w 42748"/>
                    <a:gd name="T5" fmla="*/ 0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42748" h="21600" fill="none" extrusionOk="0">
                      <a:moveTo>
                        <a:pt x="42748" y="4110"/>
                      </a:moveTo>
                      <a:cubicBezTo>
                        <a:pt x="40779" y="14265"/>
                        <a:pt x="31887" y="21599"/>
                        <a:pt x="21543" y="21599"/>
                      </a:cubicBezTo>
                      <a:cubicBezTo>
                        <a:pt x="10222" y="21599"/>
                        <a:pt x="822" y="12860"/>
                        <a:pt x="0" y="1569"/>
                      </a:cubicBezTo>
                    </a:path>
                    <a:path w="42748" h="21600" stroke="0" extrusionOk="0">
                      <a:moveTo>
                        <a:pt x="42748" y="4110"/>
                      </a:moveTo>
                      <a:cubicBezTo>
                        <a:pt x="40779" y="14265"/>
                        <a:pt x="31887" y="21599"/>
                        <a:pt x="21543" y="21599"/>
                      </a:cubicBezTo>
                      <a:cubicBezTo>
                        <a:pt x="10222" y="21599"/>
                        <a:pt x="822" y="12860"/>
                        <a:pt x="0" y="1569"/>
                      </a:cubicBezTo>
                      <a:lnTo>
                        <a:pt x="21543" y="0"/>
                      </a:lnTo>
                      <a:lnTo>
                        <a:pt x="42748" y="411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808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22" name="Arc 57"/>
                <p:cNvSpPr>
                  <a:spLocks noChangeAspect="1"/>
                </p:cNvSpPr>
                <p:nvPr/>
              </p:nvSpPr>
              <p:spPr bwMode="auto">
                <a:xfrm flipH="1">
                  <a:off x="1585" y="2961"/>
                  <a:ext cx="377" cy="499"/>
                </a:xfrm>
                <a:custGeom>
                  <a:avLst/>
                  <a:gdLst>
                    <a:gd name="T0" fmla="*/ 377 w 42748"/>
                    <a:gd name="T1" fmla="*/ 95 h 21600"/>
                    <a:gd name="T2" fmla="*/ 0 w 42748"/>
                    <a:gd name="T3" fmla="*/ 36 h 21600"/>
                    <a:gd name="T4" fmla="*/ 190 w 42748"/>
                    <a:gd name="T5" fmla="*/ 0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42748" h="21600" fill="none" extrusionOk="0">
                      <a:moveTo>
                        <a:pt x="42748" y="4110"/>
                      </a:moveTo>
                      <a:cubicBezTo>
                        <a:pt x="40779" y="14265"/>
                        <a:pt x="31887" y="21599"/>
                        <a:pt x="21543" y="21599"/>
                      </a:cubicBezTo>
                      <a:cubicBezTo>
                        <a:pt x="10222" y="21599"/>
                        <a:pt x="822" y="12860"/>
                        <a:pt x="0" y="1569"/>
                      </a:cubicBezTo>
                    </a:path>
                    <a:path w="42748" h="21600" stroke="0" extrusionOk="0">
                      <a:moveTo>
                        <a:pt x="42748" y="4110"/>
                      </a:moveTo>
                      <a:cubicBezTo>
                        <a:pt x="40779" y="14265"/>
                        <a:pt x="31887" y="21599"/>
                        <a:pt x="21543" y="21599"/>
                      </a:cubicBezTo>
                      <a:cubicBezTo>
                        <a:pt x="10222" y="21599"/>
                        <a:pt x="822" y="12860"/>
                        <a:pt x="0" y="1569"/>
                      </a:cubicBezTo>
                      <a:lnTo>
                        <a:pt x="21543" y="0"/>
                      </a:lnTo>
                      <a:lnTo>
                        <a:pt x="42748" y="411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808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grpSp>
              <p:nvGrpSpPr>
                <p:cNvPr id="23" name="Group 58"/>
                <p:cNvGrpSpPr>
                  <a:grpSpLocks noChangeAspect="1"/>
                </p:cNvGrpSpPr>
                <p:nvPr/>
              </p:nvGrpSpPr>
              <p:grpSpPr bwMode="auto">
                <a:xfrm>
                  <a:off x="1962" y="2578"/>
                  <a:ext cx="744" cy="840"/>
                  <a:chOff x="2089" y="2582"/>
                  <a:chExt cx="1000" cy="1035"/>
                </a:xfrm>
              </p:grpSpPr>
              <p:sp>
                <p:nvSpPr>
                  <p:cNvPr id="27" name="Arc 59"/>
                  <p:cNvSpPr>
                    <a:spLocks noChangeAspect="1"/>
                  </p:cNvSpPr>
                  <p:nvPr/>
                </p:nvSpPr>
                <p:spPr bwMode="auto">
                  <a:xfrm flipH="1" flipV="1">
                    <a:off x="2089" y="2582"/>
                    <a:ext cx="504" cy="616"/>
                  </a:xfrm>
                  <a:custGeom>
                    <a:avLst/>
                    <a:gdLst>
                      <a:gd name="T0" fmla="*/ 504 w 42748"/>
                      <a:gd name="T1" fmla="*/ 117 h 21600"/>
                      <a:gd name="T2" fmla="*/ 0 w 42748"/>
                      <a:gd name="T3" fmla="*/ 45 h 21600"/>
                      <a:gd name="T4" fmla="*/ 254 w 42748"/>
                      <a:gd name="T5" fmla="*/ 0 h 216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42748" h="21600" fill="none" extrusionOk="0">
                        <a:moveTo>
                          <a:pt x="42748" y="4110"/>
                        </a:moveTo>
                        <a:cubicBezTo>
                          <a:pt x="40779" y="14265"/>
                          <a:pt x="31887" y="21599"/>
                          <a:pt x="21543" y="21599"/>
                        </a:cubicBezTo>
                        <a:cubicBezTo>
                          <a:pt x="10222" y="21599"/>
                          <a:pt x="822" y="12860"/>
                          <a:pt x="0" y="1569"/>
                        </a:cubicBezTo>
                      </a:path>
                      <a:path w="42748" h="21600" stroke="0" extrusionOk="0">
                        <a:moveTo>
                          <a:pt x="42748" y="4110"/>
                        </a:moveTo>
                        <a:cubicBezTo>
                          <a:pt x="40779" y="14265"/>
                          <a:pt x="31887" y="21599"/>
                          <a:pt x="21543" y="21599"/>
                        </a:cubicBezTo>
                        <a:cubicBezTo>
                          <a:pt x="10222" y="21599"/>
                          <a:pt x="822" y="12860"/>
                          <a:pt x="0" y="1569"/>
                        </a:cubicBezTo>
                        <a:lnTo>
                          <a:pt x="21543" y="0"/>
                        </a:lnTo>
                        <a:lnTo>
                          <a:pt x="42748" y="411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28" name="Arc 60"/>
                  <p:cNvSpPr>
                    <a:spLocks noChangeAspect="1"/>
                  </p:cNvSpPr>
                  <p:nvPr/>
                </p:nvSpPr>
                <p:spPr bwMode="auto">
                  <a:xfrm flipH="1">
                    <a:off x="2585" y="3001"/>
                    <a:ext cx="504" cy="616"/>
                  </a:xfrm>
                  <a:custGeom>
                    <a:avLst/>
                    <a:gdLst>
                      <a:gd name="T0" fmla="*/ 504 w 42748"/>
                      <a:gd name="T1" fmla="*/ 117 h 21600"/>
                      <a:gd name="T2" fmla="*/ 0 w 42748"/>
                      <a:gd name="T3" fmla="*/ 45 h 21600"/>
                      <a:gd name="T4" fmla="*/ 254 w 42748"/>
                      <a:gd name="T5" fmla="*/ 0 h 216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42748" h="21600" fill="none" extrusionOk="0">
                        <a:moveTo>
                          <a:pt x="42748" y="4110"/>
                        </a:moveTo>
                        <a:cubicBezTo>
                          <a:pt x="40779" y="14265"/>
                          <a:pt x="31887" y="21599"/>
                          <a:pt x="21543" y="21599"/>
                        </a:cubicBezTo>
                        <a:cubicBezTo>
                          <a:pt x="10222" y="21599"/>
                          <a:pt x="822" y="12860"/>
                          <a:pt x="0" y="1569"/>
                        </a:cubicBezTo>
                      </a:path>
                      <a:path w="42748" h="21600" stroke="0" extrusionOk="0">
                        <a:moveTo>
                          <a:pt x="42748" y="4110"/>
                        </a:moveTo>
                        <a:cubicBezTo>
                          <a:pt x="40779" y="14265"/>
                          <a:pt x="31887" y="21599"/>
                          <a:pt x="21543" y="21599"/>
                        </a:cubicBezTo>
                        <a:cubicBezTo>
                          <a:pt x="10222" y="21599"/>
                          <a:pt x="822" y="12860"/>
                          <a:pt x="0" y="1569"/>
                        </a:cubicBezTo>
                        <a:lnTo>
                          <a:pt x="21543" y="0"/>
                        </a:lnTo>
                        <a:lnTo>
                          <a:pt x="42748" y="411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24" name="Group 61"/>
                <p:cNvGrpSpPr>
                  <a:grpSpLocks noChangeAspect="1"/>
                </p:cNvGrpSpPr>
                <p:nvPr/>
              </p:nvGrpSpPr>
              <p:grpSpPr bwMode="auto">
                <a:xfrm>
                  <a:off x="2706" y="2555"/>
                  <a:ext cx="740" cy="840"/>
                  <a:chOff x="2089" y="2582"/>
                  <a:chExt cx="1000" cy="1035"/>
                </a:xfrm>
              </p:grpSpPr>
              <p:sp>
                <p:nvSpPr>
                  <p:cNvPr id="25" name="Arc 62"/>
                  <p:cNvSpPr>
                    <a:spLocks noChangeAspect="1"/>
                  </p:cNvSpPr>
                  <p:nvPr/>
                </p:nvSpPr>
                <p:spPr bwMode="auto">
                  <a:xfrm flipH="1" flipV="1">
                    <a:off x="2089" y="2582"/>
                    <a:ext cx="504" cy="616"/>
                  </a:xfrm>
                  <a:custGeom>
                    <a:avLst/>
                    <a:gdLst>
                      <a:gd name="T0" fmla="*/ 504 w 42748"/>
                      <a:gd name="T1" fmla="*/ 117 h 21600"/>
                      <a:gd name="T2" fmla="*/ 0 w 42748"/>
                      <a:gd name="T3" fmla="*/ 45 h 21600"/>
                      <a:gd name="T4" fmla="*/ 254 w 42748"/>
                      <a:gd name="T5" fmla="*/ 0 h 216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42748" h="21600" fill="none" extrusionOk="0">
                        <a:moveTo>
                          <a:pt x="42748" y="4110"/>
                        </a:moveTo>
                        <a:cubicBezTo>
                          <a:pt x="40779" y="14265"/>
                          <a:pt x="31887" y="21599"/>
                          <a:pt x="21543" y="21599"/>
                        </a:cubicBezTo>
                        <a:cubicBezTo>
                          <a:pt x="10222" y="21599"/>
                          <a:pt x="822" y="12860"/>
                          <a:pt x="0" y="1569"/>
                        </a:cubicBezTo>
                      </a:path>
                      <a:path w="42748" h="21600" stroke="0" extrusionOk="0">
                        <a:moveTo>
                          <a:pt x="42748" y="4110"/>
                        </a:moveTo>
                        <a:cubicBezTo>
                          <a:pt x="40779" y="14265"/>
                          <a:pt x="31887" y="21599"/>
                          <a:pt x="21543" y="21599"/>
                        </a:cubicBezTo>
                        <a:cubicBezTo>
                          <a:pt x="10222" y="21599"/>
                          <a:pt x="822" y="12860"/>
                          <a:pt x="0" y="1569"/>
                        </a:cubicBezTo>
                        <a:lnTo>
                          <a:pt x="21543" y="0"/>
                        </a:lnTo>
                        <a:lnTo>
                          <a:pt x="42748" y="411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26" name="Arc 63"/>
                  <p:cNvSpPr>
                    <a:spLocks noChangeAspect="1"/>
                  </p:cNvSpPr>
                  <p:nvPr/>
                </p:nvSpPr>
                <p:spPr bwMode="auto">
                  <a:xfrm flipH="1">
                    <a:off x="2585" y="3001"/>
                    <a:ext cx="504" cy="616"/>
                  </a:xfrm>
                  <a:custGeom>
                    <a:avLst/>
                    <a:gdLst>
                      <a:gd name="T0" fmla="*/ 504 w 42748"/>
                      <a:gd name="T1" fmla="*/ 117 h 21600"/>
                      <a:gd name="T2" fmla="*/ 0 w 42748"/>
                      <a:gd name="T3" fmla="*/ 45 h 21600"/>
                      <a:gd name="T4" fmla="*/ 254 w 42748"/>
                      <a:gd name="T5" fmla="*/ 0 h 216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42748" h="21600" fill="none" extrusionOk="0">
                        <a:moveTo>
                          <a:pt x="42748" y="4110"/>
                        </a:moveTo>
                        <a:cubicBezTo>
                          <a:pt x="40779" y="14265"/>
                          <a:pt x="31887" y="21599"/>
                          <a:pt x="21543" y="21599"/>
                        </a:cubicBezTo>
                        <a:cubicBezTo>
                          <a:pt x="10222" y="21599"/>
                          <a:pt x="822" y="12860"/>
                          <a:pt x="0" y="1569"/>
                        </a:cubicBezTo>
                      </a:path>
                      <a:path w="42748" h="21600" stroke="0" extrusionOk="0">
                        <a:moveTo>
                          <a:pt x="42748" y="4110"/>
                        </a:moveTo>
                        <a:cubicBezTo>
                          <a:pt x="40779" y="14265"/>
                          <a:pt x="31887" y="21599"/>
                          <a:pt x="21543" y="21599"/>
                        </a:cubicBezTo>
                        <a:cubicBezTo>
                          <a:pt x="10222" y="21599"/>
                          <a:pt x="822" y="12860"/>
                          <a:pt x="0" y="1569"/>
                        </a:cubicBezTo>
                        <a:lnTo>
                          <a:pt x="21543" y="0"/>
                        </a:lnTo>
                        <a:lnTo>
                          <a:pt x="42748" y="411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</p:grpSp>
          <p:sp>
            <p:nvSpPr>
              <p:cNvPr id="20" name="Line 64"/>
              <p:cNvSpPr>
                <a:spLocks noChangeAspect="1" noChangeShapeType="1"/>
              </p:cNvSpPr>
              <p:nvPr/>
            </p:nvSpPr>
            <p:spPr bwMode="auto">
              <a:xfrm>
                <a:off x="1411" y="2566"/>
                <a:ext cx="111" cy="0"/>
              </a:xfrm>
              <a:prstGeom prst="line">
                <a:avLst/>
              </a:prstGeom>
              <a:noFill/>
              <a:ln w="28575">
                <a:solidFill>
                  <a:srgbClr val="80808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7" name="Text Box 69"/>
            <p:cNvSpPr txBox="1">
              <a:spLocks noChangeAspect="1" noChangeArrowheads="1"/>
            </p:cNvSpPr>
            <p:nvPr/>
          </p:nvSpPr>
          <p:spPr bwMode="auto">
            <a:xfrm>
              <a:off x="4704" y="1392"/>
              <a:ext cx="139" cy="1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ES" sz="1400">
                  <a:solidFill>
                    <a:srgbClr val="FF0000"/>
                  </a:solidFill>
                  <a:latin typeface="Arial" charset="0"/>
                </a:rPr>
                <a:t>A</a:t>
              </a:r>
              <a:endParaRPr lang="en-GB" sz="140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18" name="Text Box 70"/>
            <p:cNvSpPr txBox="1">
              <a:spLocks noChangeAspect="1" noChangeArrowheads="1"/>
            </p:cNvSpPr>
            <p:nvPr/>
          </p:nvSpPr>
          <p:spPr bwMode="auto">
            <a:xfrm>
              <a:off x="4897" y="1008"/>
              <a:ext cx="139" cy="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ES" sz="1400">
                  <a:solidFill>
                    <a:schemeClr val="accent2"/>
                  </a:solidFill>
                  <a:latin typeface="Arial" charset="0"/>
                </a:rPr>
                <a:t>S</a:t>
              </a:r>
              <a:endParaRPr lang="en-GB" sz="1400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grpSp>
        <p:nvGrpSpPr>
          <p:cNvPr id="39" name="Group 88"/>
          <p:cNvGrpSpPr>
            <a:grpSpLocks/>
          </p:cNvGrpSpPr>
          <p:nvPr/>
        </p:nvGrpSpPr>
        <p:grpSpPr bwMode="auto">
          <a:xfrm>
            <a:off x="533400" y="1052736"/>
            <a:ext cx="5800725" cy="3462337"/>
            <a:chOff x="336" y="363"/>
            <a:chExt cx="3654" cy="2181"/>
          </a:xfrm>
        </p:grpSpPr>
        <p:graphicFrame>
          <p:nvGraphicFramePr>
            <p:cNvPr id="40" name="Object 3"/>
            <p:cNvGraphicFramePr>
              <a:graphicFrameLocks noChangeAspect="1"/>
            </p:cNvGraphicFramePr>
            <p:nvPr/>
          </p:nvGraphicFramePr>
          <p:xfrm>
            <a:off x="336" y="363"/>
            <a:ext cx="2880" cy="2181"/>
          </p:xfrm>
          <a:graphic>
            <a:graphicData uri="http://schemas.openxmlformats.org/presentationml/2006/ole">
              <p:oleObj spid="_x0000_s19459" name="Acrobat Document" r:id="rId4" imgW="3847619" imgH="2914286" progId="AcroExch.Document.7">
                <p:embed/>
              </p:oleObj>
            </a:graphicData>
          </a:graphic>
        </p:graphicFrame>
        <p:sp>
          <p:nvSpPr>
            <p:cNvPr id="41" name="Line 72"/>
            <p:cNvSpPr>
              <a:spLocks noChangeShapeType="1"/>
            </p:cNvSpPr>
            <p:nvPr/>
          </p:nvSpPr>
          <p:spPr bwMode="auto">
            <a:xfrm>
              <a:off x="2448" y="1440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42" name="Text Box 73"/>
            <p:cNvSpPr txBox="1">
              <a:spLocks noChangeArrowheads="1"/>
            </p:cNvSpPr>
            <p:nvPr/>
          </p:nvSpPr>
          <p:spPr bwMode="auto">
            <a:xfrm rot="-5400000">
              <a:off x="2200" y="1331"/>
              <a:ext cx="21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ES" sz="1200">
                  <a:latin typeface="Arial" charset="0"/>
                </a:rPr>
                <a:t>E</a:t>
              </a:r>
              <a:r>
                <a:rPr lang="es-ES" sz="1200" baseline="-25000">
                  <a:latin typeface="Arial" charset="0"/>
                </a:rPr>
                <a:t>1</a:t>
              </a:r>
              <a:endParaRPr lang="en-GB" sz="1200" baseline="-25000">
                <a:latin typeface="Arial" charset="0"/>
              </a:endParaRPr>
            </a:p>
          </p:txBody>
        </p:sp>
        <p:sp>
          <p:nvSpPr>
            <p:cNvPr id="43" name="Text Box 74"/>
            <p:cNvSpPr txBox="1">
              <a:spLocks noChangeArrowheads="1"/>
            </p:cNvSpPr>
            <p:nvPr/>
          </p:nvSpPr>
          <p:spPr bwMode="auto">
            <a:xfrm rot="-5400000">
              <a:off x="2234" y="1195"/>
              <a:ext cx="21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s-ES" sz="1200">
                  <a:latin typeface="Arial" charset="0"/>
                </a:rPr>
                <a:t>E</a:t>
              </a:r>
              <a:r>
                <a:rPr lang="es-ES" sz="1200" baseline="-25000">
                  <a:latin typeface="Arial" charset="0"/>
                </a:rPr>
                <a:t>2</a:t>
              </a:r>
              <a:endParaRPr lang="en-GB" sz="1200" baseline="-25000">
                <a:latin typeface="Arial" charset="0"/>
              </a:endParaRPr>
            </a:p>
          </p:txBody>
        </p:sp>
        <p:sp>
          <p:nvSpPr>
            <p:cNvPr id="44" name="Line 75"/>
            <p:cNvSpPr>
              <a:spLocks noChangeShapeType="1"/>
            </p:cNvSpPr>
            <p:nvPr/>
          </p:nvSpPr>
          <p:spPr bwMode="auto">
            <a:xfrm>
              <a:off x="2482" y="1321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45" name="Text Box 76"/>
            <p:cNvSpPr txBox="1">
              <a:spLocks noChangeArrowheads="1"/>
            </p:cNvSpPr>
            <p:nvPr/>
          </p:nvSpPr>
          <p:spPr bwMode="auto">
            <a:xfrm>
              <a:off x="3191" y="1219"/>
              <a:ext cx="799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ES" sz="1400" dirty="0">
                  <a:latin typeface="Arial" charset="0"/>
                </a:rPr>
                <a:t>“ </a:t>
              </a:r>
              <a:r>
                <a:rPr lang="es-ES" sz="1400" dirty="0" err="1">
                  <a:latin typeface="Arial" charset="0"/>
                </a:rPr>
                <a:t>destructive</a:t>
              </a:r>
              <a:r>
                <a:rPr lang="es-ES" sz="1400" dirty="0">
                  <a:latin typeface="Arial" charset="0"/>
                </a:rPr>
                <a:t> “</a:t>
              </a:r>
              <a:endParaRPr lang="en-GB" sz="1400" dirty="0">
                <a:latin typeface="Arial" charset="0"/>
              </a:endParaRPr>
            </a:p>
          </p:txBody>
        </p:sp>
      </p:grpSp>
      <p:sp>
        <p:nvSpPr>
          <p:cNvPr id="46" name="Line 79"/>
          <p:cNvSpPr>
            <a:spLocks noChangeShapeType="1"/>
          </p:cNvSpPr>
          <p:nvPr/>
        </p:nvSpPr>
        <p:spPr bwMode="auto">
          <a:xfrm>
            <a:off x="7596336" y="3573016"/>
            <a:ext cx="0" cy="1008112"/>
          </a:xfrm>
          <a:prstGeom prst="line">
            <a:avLst/>
          </a:prstGeom>
          <a:noFill/>
          <a:ln w="28575">
            <a:solidFill>
              <a:srgbClr val="A5002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47" name="Line 80"/>
          <p:cNvSpPr>
            <a:spLocks noChangeShapeType="1"/>
          </p:cNvSpPr>
          <p:nvPr/>
        </p:nvSpPr>
        <p:spPr bwMode="auto">
          <a:xfrm>
            <a:off x="6172200" y="2754089"/>
            <a:ext cx="381000" cy="0"/>
          </a:xfrm>
          <a:prstGeom prst="line">
            <a:avLst/>
          </a:prstGeom>
          <a:noFill/>
          <a:ln w="28575">
            <a:solidFill>
              <a:srgbClr val="A5002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48" name="Text Box 77"/>
          <p:cNvSpPr txBox="1">
            <a:spLocks noChangeArrowheads="1"/>
          </p:cNvSpPr>
          <p:nvPr/>
        </p:nvSpPr>
        <p:spPr bwMode="auto">
          <a:xfrm>
            <a:off x="5045496" y="2722314"/>
            <a:ext cx="135806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sz="1400" dirty="0">
                <a:latin typeface="Arial" charset="0"/>
              </a:rPr>
              <a:t>“ </a:t>
            </a:r>
            <a:r>
              <a:rPr lang="es-ES" sz="1400" dirty="0" err="1">
                <a:latin typeface="Arial" charset="0"/>
              </a:rPr>
              <a:t>constructive</a:t>
            </a:r>
            <a:r>
              <a:rPr lang="es-ES" sz="1400" dirty="0">
                <a:latin typeface="Arial" charset="0"/>
              </a:rPr>
              <a:t> “</a:t>
            </a:r>
            <a:endParaRPr lang="en-GB" sz="1400" dirty="0">
              <a:latin typeface="Arial" charset="0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658688" y="5054501"/>
            <a:ext cx="3825875" cy="844550"/>
          </a:xfrm>
          <a:prstGeom prst="rect">
            <a:avLst/>
          </a:prstGeom>
          <a:noFill/>
          <a:ln w="28575">
            <a:solidFill>
              <a:srgbClr val="A5002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/>
            <a:r>
              <a:rPr lang="es-ES" sz="1600" dirty="0" err="1">
                <a:latin typeface="Arial" charset="0"/>
              </a:rPr>
              <a:t>The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ejected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photo-electron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propagates</a:t>
            </a:r>
            <a:r>
              <a:rPr lang="es-ES" sz="1600" dirty="0">
                <a:latin typeface="Arial" charset="0"/>
              </a:rPr>
              <a:t>, can </a:t>
            </a:r>
            <a:r>
              <a:rPr lang="es-ES" sz="1600" dirty="0" err="1">
                <a:solidFill>
                  <a:srgbClr val="FF0000"/>
                </a:solidFill>
                <a:latin typeface="Arial" charset="0"/>
              </a:rPr>
              <a:t>scatter</a:t>
            </a:r>
            <a:r>
              <a:rPr lang="es-ES" sz="1600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s-ES" sz="1600" dirty="0" err="1">
                <a:solidFill>
                  <a:srgbClr val="FF0000"/>
                </a:solidFill>
                <a:latin typeface="Arial" charset="0"/>
              </a:rPr>
              <a:t>from</a:t>
            </a:r>
            <a:r>
              <a:rPr lang="es-ES" sz="1600" dirty="0">
                <a:solidFill>
                  <a:srgbClr val="FF0000"/>
                </a:solidFill>
                <a:latin typeface="Arial" charset="0"/>
              </a:rPr>
              <a:t> a </a:t>
            </a:r>
            <a:r>
              <a:rPr lang="es-ES" sz="1600" dirty="0" err="1">
                <a:solidFill>
                  <a:srgbClr val="FF0000"/>
                </a:solidFill>
                <a:latin typeface="Arial" charset="0"/>
              </a:rPr>
              <a:t>neighbouring</a:t>
            </a:r>
            <a:r>
              <a:rPr lang="es-ES" sz="1600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s-ES" sz="1600" dirty="0" err="1">
                <a:solidFill>
                  <a:srgbClr val="FF0000"/>
                </a:solidFill>
                <a:latin typeface="Arial" charset="0"/>
              </a:rPr>
              <a:t>atom</a:t>
            </a:r>
            <a:r>
              <a:rPr lang="es-ES" sz="1600" dirty="0">
                <a:latin typeface="Arial" charset="0"/>
              </a:rPr>
              <a:t> and </a:t>
            </a:r>
            <a:r>
              <a:rPr lang="es-ES" sz="1600" dirty="0" err="1">
                <a:latin typeface="Arial" charset="0"/>
              </a:rPr>
              <a:t>returns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to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the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absorbing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atom</a:t>
            </a:r>
            <a:r>
              <a:rPr lang="es-ES" sz="1600" dirty="0">
                <a:latin typeface="Arial" charset="0"/>
              </a:rPr>
              <a:t>.</a:t>
            </a:r>
            <a:endParaRPr lang="en-GB" sz="1600" dirty="0">
              <a:latin typeface="Arial" charset="0"/>
            </a:endParaRPr>
          </a:p>
        </p:txBody>
      </p:sp>
      <p:sp>
        <p:nvSpPr>
          <p:cNvPr id="50" name="Text Box 7"/>
          <p:cNvSpPr txBox="1">
            <a:spLocks noChangeArrowheads="1"/>
          </p:cNvSpPr>
          <p:nvPr/>
        </p:nvSpPr>
        <p:spPr bwMode="auto">
          <a:xfrm>
            <a:off x="5078288" y="4932263"/>
            <a:ext cx="3886200" cy="1089025"/>
          </a:xfrm>
          <a:prstGeom prst="rect">
            <a:avLst/>
          </a:prstGeom>
          <a:noFill/>
          <a:ln w="28575">
            <a:solidFill>
              <a:srgbClr val="A5002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/>
            <a:r>
              <a:rPr lang="es-ES" sz="1600" dirty="0" err="1">
                <a:solidFill>
                  <a:srgbClr val="FF0000"/>
                </a:solidFill>
                <a:latin typeface="Arial" charset="0"/>
              </a:rPr>
              <a:t>Interference</a:t>
            </a:r>
            <a:r>
              <a:rPr lang="es-ES" sz="1600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s-ES" sz="1600" dirty="0" err="1">
                <a:solidFill>
                  <a:srgbClr val="FF0000"/>
                </a:solidFill>
                <a:latin typeface="Arial" charset="0"/>
              </a:rPr>
              <a:t>between</a:t>
            </a:r>
            <a:r>
              <a:rPr lang="es-ES" sz="1600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s-ES" sz="1600" dirty="0" err="1">
                <a:solidFill>
                  <a:srgbClr val="FF0000"/>
                </a:solidFill>
                <a:latin typeface="Arial" charset="0"/>
              </a:rPr>
              <a:t>out-going</a:t>
            </a:r>
            <a:r>
              <a:rPr lang="es-ES" sz="1600" dirty="0">
                <a:solidFill>
                  <a:srgbClr val="FF0000"/>
                </a:solidFill>
                <a:latin typeface="Arial" charset="0"/>
              </a:rPr>
              <a:t> and back-</a:t>
            </a:r>
            <a:r>
              <a:rPr lang="es-ES" sz="1600" dirty="0" err="1">
                <a:solidFill>
                  <a:srgbClr val="FF0000"/>
                </a:solidFill>
                <a:latin typeface="Arial" charset="0"/>
              </a:rPr>
              <a:t>scattered</a:t>
            </a:r>
            <a:r>
              <a:rPr lang="es-ES" sz="1600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s-ES" sz="1600" dirty="0" err="1">
                <a:solidFill>
                  <a:srgbClr val="FF0000"/>
                </a:solidFill>
                <a:latin typeface="Arial" charset="0"/>
              </a:rPr>
              <a:t>photo-electron</a:t>
            </a:r>
            <a:r>
              <a:rPr lang="es-ES" sz="1600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s-ES" sz="1600" dirty="0" err="1">
                <a:solidFill>
                  <a:srgbClr val="FF0000"/>
                </a:solidFill>
                <a:latin typeface="Arial" charset="0"/>
              </a:rPr>
              <a:t>waves</a:t>
            </a:r>
            <a:r>
              <a:rPr lang="es-ES" sz="1600" dirty="0">
                <a:latin typeface="Arial" charset="0"/>
              </a:rPr>
              <a:t> at </a:t>
            </a:r>
            <a:r>
              <a:rPr lang="es-ES" sz="1600" dirty="0" err="1">
                <a:latin typeface="Arial" charset="0"/>
              </a:rPr>
              <a:t>the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core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site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give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rises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to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b="1" dirty="0" err="1">
                <a:latin typeface="Arial" charset="0"/>
              </a:rPr>
              <a:t>modulation</a:t>
            </a:r>
            <a:r>
              <a:rPr lang="es-ES" sz="1600" dirty="0">
                <a:latin typeface="Arial" charset="0"/>
              </a:rPr>
              <a:t> of </a:t>
            </a:r>
            <a:r>
              <a:rPr lang="es-ES" sz="1600" dirty="0" err="1">
                <a:latin typeface="Arial" charset="0"/>
              </a:rPr>
              <a:t>the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absorption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coefficient</a:t>
            </a:r>
            <a:r>
              <a:rPr lang="es-ES" sz="1600" dirty="0">
                <a:latin typeface="Arial" charset="0"/>
              </a:rPr>
              <a:t>. </a:t>
            </a:r>
            <a:endParaRPr lang="en-GB" sz="1600" dirty="0">
              <a:latin typeface="Arial" charset="0"/>
            </a:endParaRPr>
          </a:p>
        </p:txBody>
      </p:sp>
      <p:cxnSp>
        <p:nvCxnSpPr>
          <p:cNvPr id="51" name="AutoShape 8"/>
          <p:cNvCxnSpPr>
            <a:cxnSpLocks noChangeShapeType="1"/>
            <a:stCxn id="49" idx="3"/>
            <a:endCxn id="50" idx="1"/>
          </p:cNvCxnSpPr>
          <p:nvPr/>
        </p:nvCxnSpPr>
        <p:spPr bwMode="auto">
          <a:xfrm>
            <a:off x="4494088" y="5476776"/>
            <a:ext cx="574675" cy="0"/>
          </a:xfrm>
          <a:prstGeom prst="straightConnector1">
            <a:avLst/>
          </a:prstGeom>
          <a:noFill/>
          <a:ln w="28575">
            <a:solidFill>
              <a:srgbClr val="A50021"/>
            </a:solidFill>
            <a:round/>
            <a:headEnd/>
            <a:tailEnd type="triangle" w="med" len="med"/>
          </a:ln>
          <a:effectLst/>
        </p:spPr>
      </p:cxnSp>
      <p:sp>
        <p:nvSpPr>
          <p:cNvPr id="52" name="Title 1"/>
          <p:cNvSpPr>
            <a:spLocks noGrp="1"/>
          </p:cNvSpPr>
          <p:nvPr>
            <p:ph type="title"/>
          </p:nvPr>
        </p:nvSpPr>
        <p:spPr>
          <a:xfrm>
            <a:off x="727075" y="125413"/>
            <a:ext cx="8237538" cy="495300"/>
          </a:xfrm>
        </p:spPr>
        <p:txBody>
          <a:bodyPr/>
          <a:lstStyle/>
          <a:p>
            <a:r>
              <a:rPr lang="en-US" dirty="0" err="1" smtClean="0"/>
              <a:t>Xafs</a:t>
            </a:r>
            <a:r>
              <a:rPr lang="en-US" dirty="0" smtClean="0"/>
              <a:t>: simple physical description</a:t>
            </a:r>
            <a:endParaRPr lang="en-GB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00" y="126000"/>
            <a:ext cx="8236800" cy="494688"/>
          </a:xfrm>
        </p:spPr>
        <p:txBody>
          <a:bodyPr/>
          <a:lstStyle/>
          <a:p>
            <a:r>
              <a:rPr lang="en-US" dirty="0" err="1" smtClean="0"/>
              <a:t>Exafs</a:t>
            </a:r>
            <a:r>
              <a:rPr lang="en-US" dirty="0" smtClean="0"/>
              <a:t> definition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/>
              <a:t> XAFS l 20/11/2014 l V. </a:t>
            </a:r>
            <a:r>
              <a:rPr lang="en-US" dirty="0" err="1" smtClean="0"/>
              <a:t>Cuartero</a:t>
            </a:r>
            <a:endParaRPr lang="fr-FR" dirty="0"/>
          </a:p>
        </p:txBody>
      </p:sp>
      <p:sp>
        <p:nvSpPr>
          <p:cNvPr id="52" name="TextBox 6"/>
          <p:cNvSpPr txBox="1">
            <a:spLocks noChangeArrowheads="1"/>
          </p:cNvSpPr>
          <p:nvPr/>
        </p:nvSpPr>
        <p:spPr bwMode="auto">
          <a:xfrm>
            <a:off x="77989" y="676434"/>
            <a:ext cx="8888011" cy="16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What?</a:t>
            </a:r>
            <a:r>
              <a:rPr lang="en-US" sz="2000" b="1" dirty="0"/>
              <a:t>	</a:t>
            </a:r>
            <a:r>
              <a:rPr lang="en-US" dirty="0"/>
              <a:t>Oscillatory </a:t>
            </a:r>
            <a:r>
              <a:rPr lang="en-US" dirty="0" err="1"/>
              <a:t>behaviour</a:t>
            </a:r>
            <a:r>
              <a:rPr lang="en-US" dirty="0"/>
              <a:t> of the of the X-ray absorption as a function </a:t>
            </a:r>
          </a:p>
          <a:p>
            <a:pPr algn="ctr"/>
            <a:r>
              <a:rPr lang="en-US" dirty="0"/>
              <a:t>	of photon energy beyond an absorption edge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When?</a:t>
            </a:r>
            <a:r>
              <a:rPr lang="en-US" sz="2000" b="1" dirty="0"/>
              <a:t>	</a:t>
            </a:r>
            <a:r>
              <a:rPr lang="en-US" dirty="0"/>
              <a:t>Non isolated atoms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Why?   </a:t>
            </a:r>
            <a:r>
              <a:rPr lang="en-US" dirty="0"/>
              <a:t>Proximity of neighboring atoms strongly modulates the absorption coefficient</a:t>
            </a:r>
          </a:p>
          <a:p>
            <a:pPr algn="ctr"/>
            <a:endParaRPr lang="en-US" sz="2000" b="1" dirty="0"/>
          </a:p>
        </p:txBody>
      </p:sp>
      <p:sp>
        <p:nvSpPr>
          <p:cNvPr id="98" name="Text Box 82"/>
          <p:cNvSpPr txBox="1">
            <a:spLocks noChangeArrowheads="1"/>
          </p:cNvSpPr>
          <p:nvPr/>
        </p:nvSpPr>
        <p:spPr bwMode="auto">
          <a:xfrm>
            <a:off x="323528" y="4715852"/>
            <a:ext cx="2364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sz="1800" b="1" dirty="0">
                <a:latin typeface="Arial" charset="0"/>
              </a:rPr>
              <a:t>EXAFS </a:t>
            </a:r>
            <a:r>
              <a:rPr lang="es-ES" sz="1800" b="1" dirty="0" err="1">
                <a:latin typeface="Arial" charset="0"/>
              </a:rPr>
              <a:t>oscillations</a:t>
            </a:r>
            <a:r>
              <a:rPr lang="es-ES" sz="1800" b="1" dirty="0">
                <a:latin typeface="Arial" charset="0"/>
              </a:rPr>
              <a:t>:</a:t>
            </a:r>
            <a:endParaRPr lang="en-GB" b="1" dirty="0"/>
          </a:p>
        </p:txBody>
      </p:sp>
      <p:graphicFrame>
        <p:nvGraphicFramePr>
          <p:cNvPr id="99" name="Object 83"/>
          <p:cNvGraphicFramePr>
            <a:graphicFrameLocks noChangeAspect="1"/>
          </p:cNvGraphicFramePr>
          <p:nvPr/>
        </p:nvGraphicFramePr>
        <p:xfrm>
          <a:off x="467543" y="5157192"/>
          <a:ext cx="3464693" cy="1296144"/>
        </p:xfrm>
        <a:graphic>
          <a:graphicData uri="http://schemas.openxmlformats.org/presentationml/2006/ole">
            <p:oleObj spid="_x0000_s24579" name="Ecuación" r:id="rId3" imgW="2339280" imgH="862920" progId="Equation.3">
              <p:embed/>
            </p:oleObj>
          </a:graphicData>
        </a:graphic>
      </p:graphicFrame>
      <p:sp>
        <p:nvSpPr>
          <p:cNvPr id="100" name="AutoShape 84"/>
          <p:cNvSpPr>
            <a:spLocks/>
          </p:cNvSpPr>
          <p:nvPr/>
        </p:nvSpPr>
        <p:spPr bwMode="auto">
          <a:xfrm>
            <a:off x="4139952" y="5301208"/>
            <a:ext cx="288032" cy="1080120"/>
          </a:xfrm>
          <a:prstGeom prst="leftBrace">
            <a:avLst>
              <a:gd name="adj1" fmla="val 33333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1" name="Text Box 85"/>
          <p:cNvSpPr txBox="1">
            <a:spLocks noChangeArrowheads="1"/>
          </p:cNvSpPr>
          <p:nvPr/>
        </p:nvSpPr>
        <p:spPr bwMode="auto">
          <a:xfrm>
            <a:off x="4392378" y="5293657"/>
            <a:ext cx="475162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sz="2000" dirty="0">
                <a:latin typeface="Symbol" pitchFamily="18" charset="2"/>
              </a:rPr>
              <a:t>m</a:t>
            </a:r>
            <a:r>
              <a:rPr lang="es-ES" sz="2000" baseline="-25000" dirty="0"/>
              <a:t>0</a:t>
            </a:r>
            <a:r>
              <a:rPr lang="es-ES" sz="2000" dirty="0"/>
              <a:t>(E)	</a:t>
            </a:r>
            <a:r>
              <a:rPr lang="es-ES" sz="2000" dirty="0" err="1"/>
              <a:t>smooth</a:t>
            </a:r>
            <a:r>
              <a:rPr lang="es-ES" sz="2000" dirty="0"/>
              <a:t> “</a:t>
            </a:r>
            <a:r>
              <a:rPr lang="es-ES" sz="2000" dirty="0" err="1"/>
              <a:t>bare</a:t>
            </a:r>
            <a:r>
              <a:rPr lang="es-ES" sz="2000" dirty="0"/>
              <a:t> </a:t>
            </a:r>
            <a:r>
              <a:rPr lang="es-ES" sz="2000" dirty="0" err="1"/>
              <a:t>atom</a:t>
            </a:r>
            <a:r>
              <a:rPr lang="es-ES" sz="2000" dirty="0"/>
              <a:t>” </a:t>
            </a:r>
            <a:r>
              <a:rPr lang="es-ES" sz="2000" dirty="0" err="1" smtClean="0"/>
              <a:t>background</a:t>
            </a:r>
            <a:endParaRPr lang="es-ES" sz="2000" dirty="0" smtClean="0"/>
          </a:p>
          <a:p>
            <a:endParaRPr lang="es-ES" sz="2000" dirty="0"/>
          </a:p>
          <a:p>
            <a:r>
              <a:rPr lang="es-ES" sz="2000" dirty="0">
                <a:latin typeface="Symbol" pitchFamily="18" charset="2"/>
              </a:rPr>
              <a:t>Dm</a:t>
            </a:r>
            <a:r>
              <a:rPr lang="es-ES" sz="2000" baseline="-25000" dirty="0"/>
              <a:t>0</a:t>
            </a:r>
            <a:r>
              <a:rPr lang="es-ES" sz="2000" dirty="0"/>
              <a:t>(E</a:t>
            </a:r>
            <a:r>
              <a:rPr lang="es-ES" sz="2000" baseline="-25000" dirty="0"/>
              <a:t>0</a:t>
            </a:r>
            <a:r>
              <a:rPr lang="es-ES" sz="2000" dirty="0"/>
              <a:t>)	</a:t>
            </a:r>
            <a:r>
              <a:rPr lang="es-ES" sz="2000" dirty="0" err="1"/>
              <a:t>edge</a:t>
            </a:r>
            <a:r>
              <a:rPr lang="es-ES" sz="2000" dirty="0"/>
              <a:t> </a:t>
            </a:r>
            <a:r>
              <a:rPr lang="es-ES" sz="2000" dirty="0" err="1" smtClean="0"/>
              <a:t>step</a:t>
            </a:r>
            <a:r>
              <a:rPr lang="es-ES" sz="2000" dirty="0" smtClean="0"/>
              <a:t> </a:t>
            </a:r>
            <a:r>
              <a:rPr lang="es-ES" sz="2000" dirty="0" err="1" smtClean="0"/>
              <a:t>or</a:t>
            </a:r>
            <a:r>
              <a:rPr lang="es-ES" sz="2000" dirty="0" smtClean="0"/>
              <a:t> </a:t>
            </a:r>
            <a:r>
              <a:rPr lang="es-ES" sz="2000" dirty="0" err="1" smtClean="0"/>
              <a:t>jump</a:t>
            </a:r>
            <a:endParaRPr lang="en-GB" sz="2000" dirty="0"/>
          </a:p>
        </p:txBody>
      </p:sp>
      <p:pic>
        <p:nvPicPr>
          <p:cNvPr id="102" name="Picture 101" descr="exafs_TMO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55976" y="2060848"/>
            <a:ext cx="4464496" cy="2965812"/>
          </a:xfrm>
          <a:prstGeom prst="rect">
            <a:avLst/>
          </a:prstGeom>
        </p:spPr>
      </p:pic>
      <p:sp>
        <p:nvSpPr>
          <p:cNvPr id="103" name="Rectangle 102"/>
          <p:cNvSpPr/>
          <p:nvPr/>
        </p:nvSpPr>
        <p:spPr>
          <a:xfrm>
            <a:off x="395536" y="2589872"/>
            <a:ext cx="3995936" cy="163121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000" b="1" dirty="0" smtClean="0"/>
              <a:t>The EXAFS oscillations are an interference effect of the photo-electron with itself, due to the presence of </a:t>
            </a:r>
            <a:r>
              <a:rPr lang="en-GB" sz="2000" b="1" dirty="0" err="1" smtClean="0"/>
              <a:t>neighboring</a:t>
            </a:r>
            <a:r>
              <a:rPr lang="en-GB" sz="2000" b="1" dirty="0" smtClean="0"/>
              <a:t> atoms. </a:t>
            </a:r>
            <a:endParaRPr lang="en-GB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00" y="126000"/>
            <a:ext cx="8236800" cy="494688"/>
          </a:xfrm>
        </p:spPr>
        <p:txBody>
          <a:bodyPr/>
          <a:lstStyle/>
          <a:p>
            <a:r>
              <a:rPr lang="en-US" dirty="0" smtClean="0"/>
              <a:t>XAFS NOMENCLATURE: XANES AND EXAFS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/>
              <a:t> XAFS l 20/11/2014 l V. </a:t>
            </a:r>
            <a:r>
              <a:rPr lang="en-US" dirty="0" err="1" smtClean="0"/>
              <a:t>Cuartero</a:t>
            </a:r>
            <a:endParaRPr lang="fr-FR" dirty="0"/>
          </a:p>
        </p:txBody>
      </p:sp>
      <p:sp>
        <p:nvSpPr>
          <p:cNvPr id="11" name="TextBox 13"/>
          <p:cNvSpPr txBox="1">
            <a:spLocks noChangeArrowheads="1"/>
          </p:cNvSpPr>
          <p:nvPr/>
        </p:nvSpPr>
        <p:spPr bwMode="auto">
          <a:xfrm>
            <a:off x="5574064" y="4831992"/>
            <a:ext cx="1287532" cy="1477328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</a:t>
            </a:r>
            <a:r>
              <a:rPr lang="en-US" dirty="0"/>
              <a:t>xtended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X</a:t>
            </a:r>
            <a:r>
              <a:rPr lang="en-US" dirty="0"/>
              <a:t>-ray</a:t>
            </a:r>
          </a:p>
          <a:p>
            <a:r>
              <a:rPr lang="en-US" dirty="0">
                <a:solidFill>
                  <a:srgbClr val="C00000"/>
                </a:solidFill>
              </a:rPr>
              <a:t>A</a:t>
            </a:r>
            <a:r>
              <a:rPr lang="en-US" dirty="0"/>
              <a:t>bsorption</a:t>
            </a:r>
          </a:p>
          <a:p>
            <a:r>
              <a:rPr lang="en-US" dirty="0">
                <a:solidFill>
                  <a:srgbClr val="C00000"/>
                </a:solidFill>
              </a:rPr>
              <a:t>F</a:t>
            </a:r>
            <a:r>
              <a:rPr lang="en-US" dirty="0"/>
              <a:t>ine </a:t>
            </a:r>
          </a:p>
          <a:p>
            <a:r>
              <a:rPr lang="en-US" dirty="0">
                <a:solidFill>
                  <a:srgbClr val="C00000"/>
                </a:solidFill>
              </a:rPr>
              <a:t>S</a:t>
            </a:r>
            <a:r>
              <a:rPr lang="en-US" dirty="0"/>
              <a:t>tructure</a:t>
            </a:r>
          </a:p>
        </p:txBody>
      </p:sp>
      <p:sp>
        <p:nvSpPr>
          <p:cNvPr id="12" name="TextBox 14"/>
          <p:cNvSpPr txBox="1">
            <a:spLocks noChangeArrowheads="1"/>
          </p:cNvSpPr>
          <p:nvPr/>
        </p:nvSpPr>
        <p:spPr bwMode="auto">
          <a:xfrm>
            <a:off x="1077149" y="4869160"/>
            <a:ext cx="1287532" cy="1477328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X</a:t>
            </a:r>
            <a:r>
              <a:rPr lang="en-US" dirty="0"/>
              <a:t>-ray</a:t>
            </a:r>
          </a:p>
          <a:p>
            <a:r>
              <a:rPr lang="en-US" dirty="0">
                <a:solidFill>
                  <a:srgbClr val="C00000"/>
                </a:solidFill>
              </a:rPr>
              <a:t>A</a:t>
            </a:r>
            <a:r>
              <a:rPr lang="en-US" dirty="0"/>
              <a:t>bsorption</a:t>
            </a:r>
          </a:p>
          <a:p>
            <a:r>
              <a:rPr lang="en-US" dirty="0">
                <a:solidFill>
                  <a:srgbClr val="C00000"/>
                </a:solidFill>
              </a:rPr>
              <a:t>N</a:t>
            </a:r>
            <a:r>
              <a:rPr lang="en-US" dirty="0"/>
              <a:t>ear </a:t>
            </a:r>
          </a:p>
          <a:p>
            <a:r>
              <a:rPr lang="en-US" dirty="0">
                <a:solidFill>
                  <a:srgbClr val="C00000"/>
                </a:solidFill>
              </a:rPr>
              <a:t>E</a:t>
            </a:r>
            <a:r>
              <a:rPr lang="en-US" dirty="0"/>
              <a:t>dge</a:t>
            </a:r>
          </a:p>
          <a:p>
            <a:r>
              <a:rPr lang="en-US" dirty="0">
                <a:solidFill>
                  <a:srgbClr val="C00000"/>
                </a:solidFill>
              </a:rPr>
              <a:t>S</a:t>
            </a:r>
            <a:r>
              <a:rPr lang="en-US" dirty="0"/>
              <a:t>tructure</a:t>
            </a:r>
          </a:p>
        </p:txBody>
      </p:sp>
      <p:sp>
        <p:nvSpPr>
          <p:cNvPr id="13" name="TextBox 15"/>
          <p:cNvSpPr txBox="1">
            <a:spLocks noChangeArrowheads="1"/>
          </p:cNvSpPr>
          <p:nvPr/>
        </p:nvSpPr>
        <p:spPr bwMode="auto">
          <a:xfrm>
            <a:off x="2517011" y="5372398"/>
            <a:ext cx="183896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up to ~ 60 eV</a:t>
            </a:r>
          </a:p>
          <a:p>
            <a:r>
              <a:rPr lang="en-US"/>
              <a:t>above the edge </a:t>
            </a:r>
          </a:p>
        </p:txBody>
      </p:sp>
      <p:sp>
        <p:nvSpPr>
          <p:cNvPr id="14" name="TextBox 16"/>
          <p:cNvSpPr txBox="1">
            <a:spLocks noChangeArrowheads="1"/>
          </p:cNvSpPr>
          <p:nvPr/>
        </p:nvSpPr>
        <p:spPr bwMode="auto">
          <a:xfrm>
            <a:off x="6932935" y="5229672"/>
            <a:ext cx="1887537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from ~ 80 </a:t>
            </a:r>
            <a:r>
              <a:rPr lang="en-US" dirty="0" err="1"/>
              <a:t>eV</a:t>
            </a:r>
            <a:r>
              <a:rPr lang="en-US" dirty="0"/>
              <a:t> </a:t>
            </a:r>
          </a:p>
          <a:p>
            <a:r>
              <a:rPr lang="en-US" dirty="0"/>
              <a:t>to 1200 </a:t>
            </a:r>
            <a:r>
              <a:rPr lang="en-US" dirty="0" err="1"/>
              <a:t>eV</a:t>
            </a:r>
            <a:endParaRPr lang="en-US" dirty="0"/>
          </a:p>
          <a:p>
            <a:r>
              <a:rPr lang="en-US" dirty="0"/>
              <a:t>above the edge </a:t>
            </a:r>
          </a:p>
        </p:txBody>
      </p:sp>
      <p:pic>
        <p:nvPicPr>
          <p:cNvPr id="10" name="Picture 9" descr="absZn.jpg"/>
          <p:cNvPicPr>
            <a:picLocks noChangeAspect="1"/>
          </p:cNvPicPr>
          <p:nvPr/>
        </p:nvPicPr>
        <p:blipFill>
          <a:blip r:embed="rId2" cstate="print"/>
          <a:srcRect t="9698" r="5135"/>
          <a:stretch>
            <a:fillRect/>
          </a:stretch>
        </p:blipFill>
        <p:spPr>
          <a:xfrm>
            <a:off x="1691680" y="836711"/>
            <a:ext cx="5832648" cy="3926127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3617242" y="1186408"/>
            <a:ext cx="0" cy="302418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477542" y="1186408"/>
            <a:ext cx="0" cy="302418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092280" y="1186408"/>
            <a:ext cx="0" cy="302418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1"/>
          <p:cNvSpPr txBox="1">
            <a:spLocks noChangeArrowheads="1"/>
          </p:cNvSpPr>
          <p:nvPr/>
        </p:nvSpPr>
        <p:spPr bwMode="auto">
          <a:xfrm>
            <a:off x="3059832" y="692696"/>
            <a:ext cx="9797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/>
              <a:t>XANES</a:t>
            </a:r>
          </a:p>
        </p:txBody>
      </p:sp>
      <p:sp>
        <p:nvSpPr>
          <p:cNvPr id="19" name="TextBox 12"/>
          <p:cNvSpPr txBox="1">
            <a:spLocks noChangeArrowheads="1"/>
          </p:cNvSpPr>
          <p:nvPr/>
        </p:nvSpPr>
        <p:spPr bwMode="auto">
          <a:xfrm>
            <a:off x="5038055" y="1678533"/>
            <a:ext cx="9541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/>
              <a:t>EXAFS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00" y="126000"/>
            <a:ext cx="8236800" cy="494688"/>
          </a:xfrm>
        </p:spPr>
        <p:txBody>
          <a:bodyPr/>
          <a:lstStyle/>
          <a:p>
            <a:r>
              <a:rPr lang="en-US" dirty="0" err="1" smtClean="0"/>
              <a:t>Exafs</a:t>
            </a:r>
            <a:r>
              <a:rPr lang="en-US" dirty="0" smtClean="0"/>
              <a:t> oscillations, </a:t>
            </a:r>
            <a:r>
              <a:rPr lang="en-US" cap="none" dirty="0" smtClean="0">
                <a:latin typeface="Symbol" pitchFamily="18" charset="2"/>
              </a:rPr>
              <a:t>c</a:t>
            </a:r>
            <a:r>
              <a:rPr lang="en-US" cap="none" dirty="0" smtClean="0"/>
              <a:t>(k)</a:t>
            </a:r>
            <a:endParaRPr lang="en-GB" cap="non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dirty="0" smtClean="0"/>
              <a:t>Page </a:t>
            </a:r>
            <a:fld id="{733122C9-A0B9-462F-8757-0847AD287B63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/>
              <a:t> XAFS l 20/11/2014 l V. </a:t>
            </a:r>
            <a:r>
              <a:rPr lang="en-US" dirty="0" err="1" smtClean="0"/>
              <a:t>Cuartero</a:t>
            </a:r>
            <a:endParaRPr lang="fr-FR" dirty="0"/>
          </a:p>
        </p:txBody>
      </p: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4499992" y="764704"/>
            <a:ext cx="41764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s-ES" sz="1600" dirty="0">
                <a:latin typeface="Arial" charset="0"/>
              </a:rPr>
              <a:t>EXAFS </a:t>
            </a:r>
            <a:r>
              <a:rPr lang="es-ES" sz="1600" dirty="0" err="1">
                <a:latin typeface="Arial" charset="0"/>
              </a:rPr>
              <a:t>depends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on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the</a:t>
            </a:r>
            <a:r>
              <a:rPr lang="es-ES" sz="1600" dirty="0">
                <a:latin typeface="Arial" charset="0"/>
              </a:rPr>
              <a:t> wave </a:t>
            </a:r>
            <a:r>
              <a:rPr lang="es-ES" sz="1600" dirty="0" err="1">
                <a:latin typeface="Arial" charset="0"/>
              </a:rPr>
              <a:t>nature</a:t>
            </a:r>
            <a:r>
              <a:rPr lang="es-ES" sz="1600" dirty="0">
                <a:latin typeface="Arial" charset="0"/>
              </a:rPr>
              <a:t> of </a:t>
            </a:r>
            <a:r>
              <a:rPr lang="es-ES" sz="1600" dirty="0" err="1">
                <a:latin typeface="Arial" charset="0"/>
              </a:rPr>
              <a:t>the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 smtClean="0">
                <a:latin typeface="Arial" charset="0"/>
              </a:rPr>
              <a:t>photo-electron</a:t>
            </a:r>
            <a:endParaRPr lang="es-ES" sz="1600" dirty="0">
              <a:latin typeface="Arial" charset="0"/>
            </a:endParaRPr>
          </a:p>
        </p:txBody>
      </p:sp>
      <p:graphicFrame>
        <p:nvGraphicFramePr>
          <p:cNvPr id="31746" name="Object 5"/>
          <p:cNvGraphicFramePr>
            <a:graphicFrameLocks noChangeAspect="1"/>
          </p:cNvGraphicFramePr>
          <p:nvPr/>
        </p:nvGraphicFramePr>
        <p:xfrm>
          <a:off x="5220072" y="1484784"/>
          <a:ext cx="2808312" cy="882722"/>
        </p:xfrm>
        <a:graphic>
          <a:graphicData uri="http://schemas.openxmlformats.org/presentationml/2006/ole">
            <p:oleObj spid="_x0000_s31746" name="Equation" r:id="rId3" imgW="1485720" imgH="444240" progId="Equation.3">
              <p:embed/>
            </p:oleObj>
          </a:graphicData>
        </a:graphic>
      </p:graphicFrame>
      <p:pic>
        <p:nvPicPr>
          <p:cNvPr id="21" name="Picture 20" descr="chi_Zn.jpg"/>
          <p:cNvPicPr>
            <a:picLocks noChangeAspect="1"/>
          </p:cNvPicPr>
          <p:nvPr/>
        </p:nvPicPr>
        <p:blipFill>
          <a:blip r:embed="rId4" cstate="print"/>
          <a:srcRect l="6688" t="9909" r="11413"/>
          <a:stretch>
            <a:fillRect/>
          </a:stretch>
        </p:blipFill>
        <p:spPr>
          <a:xfrm>
            <a:off x="251520" y="3501008"/>
            <a:ext cx="3888432" cy="3024691"/>
          </a:xfrm>
          <a:prstGeom prst="rect">
            <a:avLst/>
          </a:prstGeom>
        </p:spPr>
      </p:pic>
      <p:pic>
        <p:nvPicPr>
          <p:cNvPr id="22" name="Picture 21" descr="chik2_Zn.jpg"/>
          <p:cNvPicPr>
            <a:picLocks noChangeAspect="1"/>
          </p:cNvPicPr>
          <p:nvPr/>
        </p:nvPicPr>
        <p:blipFill>
          <a:blip r:embed="rId5" cstate="print"/>
          <a:srcRect t="9909" r="6688"/>
          <a:stretch>
            <a:fillRect/>
          </a:stretch>
        </p:blipFill>
        <p:spPr>
          <a:xfrm>
            <a:off x="4283968" y="3356992"/>
            <a:ext cx="4640727" cy="3168352"/>
          </a:xfrm>
          <a:prstGeom prst="rect">
            <a:avLst/>
          </a:prstGeom>
        </p:spPr>
      </p:pic>
      <p:pic>
        <p:nvPicPr>
          <p:cNvPr id="23" name="Picture 22" descr="absZn.jpg"/>
          <p:cNvPicPr>
            <a:picLocks noChangeAspect="1"/>
          </p:cNvPicPr>
          <p:nvPr/>
        </p:nvPicPr>
        <p:blipFill>
          <a:blip r:embed="rId6" cstate="print"/>
          <a:srcRect t="9698" r="5135"/>
          <a:stretch>
            <a:fillRect/>
          </a:stretch>
        </p:blipFill>
        <p:spPr>
          <a:xfrm>
            <a:off x="0" y="620688"/>
            <a:ext cx="4248472" cy="2859772"/>
          </a:xfrm>
          <a:prstGeom prst="rect">
            <a:avLst/>
          </a:prstGeom>
        </p:spPr>
      </p:pic>
      <p:sp>
        <p:nvSpPr>
          <p:cNvPr id="24" name="Down Arrow 23"/>
          <p:cNvSpPr/>
          <p:nvPr/>
        </p:nvSpPr>
        <p:spPr>
          <a:xfrm>
            <a:off x="2987824" y="2132856"/>
            <a:ext cx="648072" cy="187220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 Box 23"/>
          <p:cNvSpPr txBox="1">
            <a:spLocks noChangeArrowheads="1"/>
          </p:cNvSpPr>
          <p:nvPr/>
        </p:nvSpPr>
        <p:spPr bwMode="auto">
          <a:xfrm>
            <a:off x="5868144" y="2492896"/>
            <a:ext cx="1719262" cy="742950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s-ES" sz="1400" i="1" dirty="0"/>
              <a:t>k</a:t>
            </a:r>
            <a:r>
              <a:rPr lang="es-ES" sz="1400" baseline="34000" dirty="0"/>
              <a:t>2</a:t>
            </a:r>
            <a:r>
              <a:rPr lang="es-ES" sz="1400" dirty="0"/>
              <a:t> </a:t>
            </a:r>
            <a:r>
              <a:rPr lang="es-ES" sz="1400" dirty="0" err="1"/>
              <a:t>or</a:t>
            </a:r>
            <a:r>
              <a:rPr lang="es-ES" sz="1400" dirty="0"/>
              <a:t> </a:t>
            </a:r>
            <a:r>
              <a:rPr lang="es-ES" sz="1400" i="1" dirty="0"/>
              <a:t>k</a:t>
            </a:r>
            <a:r>
              <a:rPr lang="es-ES" sz="1400" baseline="34000" dirty="0"/>
              <a:t>3</a:t>
            </a:r>
            <a:r>
              <a:rPr lang="es-ES" sz="1400" dirty="0"/>
              <a:t> </a:t>
            </a:r>
            <a:r>
              <a:rPr lang="es-ES" sz="1400" dirty="0" err="1"/>
              <a:t>weighted</a:t>
            </a:r>
            <a:endParaRPr lang="es-ES" sz="1400" dirty="0"/>
          </a:p>
          <a:p>
            <a:pPr algn="ctr"/>
            <a:r>
              <a:rPr lang="es-ES" sz="1400" b="1" dirty="0">
                <a:sym typeface="Symbol" pitchFamily="18" charset="2"/>
              </a:rPr>
              <a:t></a:t>
            </a:r>
            <a:endParaRPr lang="es-ES" sz="1400" b="1" dirty="0"/>
          </a:p>
          <a:p>
            <a:pPr algn="ctr"/>
            <a:r>
              <a:rPr lang="es-ES" sz="1400" dirty="0" err="1"/>
              <a:t>Oscillations</a:t>
            </a:r>
            <a:r>
              <a:rPr lang="es-ES" sz="1400" dirty="0"/>
              <a:t> at </a:t>
            </a:r>
            <a:r>
              <a:rPr lang="es-ES" sz="1400" dirty="0" err="1"/>
              <a:t>high</a:t>
            </a:r>
            <a:r>
              <a:rPr lang="es-ES" sz="1400" dirty="0"/>
              <a:t>-</a:t>
            </a:r>
            <a:r>
              <a:rPr lang="es-ES" sz="1400" i="1" dirty="0"/>
              <a:t>k</a:t>
            </a:r>
            <a:endParaRPr lang="en-GB" sz="1400" i="1" dirty="0"/>
          </a:p>
        </p:txBody>
      </p:sp>
      <p:sp>
        <p:nvSpPr>
          <p:cNvPr id="26" name="Rectangle 25"/>
          <p:cNvSpPr/>
          <p:nvPr/>
        </p:nvSpPr>
        <p:spPr>
          <a:xfrm>
            <a:off x="2627784" y="980728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err="1" smtClean="0">
                <a:solidFill>
                  <a:schemeClr val="accent2"/>
                </a:solidFill>
                <a:latin typeface="Arial" charset="0"/>
              </a:rPr>
              <a:t>Photon</a:t>
            </a:r>
            <a:r>
              <a:rPr lang="es-ES" b="1" dirty="0" smtClean="0">
                <a:solidFill>
                  <a:schemeClr val="accent2"/>
                </a:solidFill>
                <a:latin typeface="Arial" charset="0"/>
              </a:rPr>
              <a:t> (</a:t>
            </a:r>
            <a:r>
              <a:rPr lang="es-ES" b="1" dirty="0" smtClean="0">
                <a:solidFill>
                  <a:schemeClr val="accent2"/>
                </a:solidFill>
              </a:rPr>
              <a:t>E</a:t>
            </a:r>
            <a:r>
              <a:rPr lang="es-ES" b="1" dirty="0" smtClean="0">
                <a:solidFill>
                  <a:schemeClr val="accent2"/>
                </a:solidFill>
                <a:latin typeface="Arial" charset="0"/>
              </a:rPr>
              <a:t>)</a:t>
            </a:r>
            <a:endParaRPr lang="en-GB" dirty="0"/>
          </a:p>
        </p:txBody>
      </p:sp>
      <p:sp>
        <p:nvSpPr>
          <p:cNvPr id="27" name="Rectangle 26"/>
          <p:cNvSpPr/>
          <p:nvPr/>
        </p:nvSpPr>
        <p:spPr>
          <a:xfrm>
            <a:off x="1763688" y="5013176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err="1" smtClean="0">
                <a:solidFill>
                  <a:schemeClr val="accent2"/>
                </a:solidFill>
                <a:latin typeface="Arial" charset="0"/>
              </a:rPr>
              <a:t>Photo-electron</a:t>
            </a:r>
            <a:r>
              <a:rPr lang="es-ES" b="1" dirty="0" smtClean="0">
                <a:solidFill>
                  <a:schemeClr val="accent2"/>
                </a:solidFill>
                <a:latin typeface="Arial" charset="0"/>
              </a:rPr>
              <a:t> (</a:t>
            </a:r>
            <a:r>
              <a:rPr lang="es-ES" b="1" i="1" dirty="0" smtClean="0">
                <a:solidFill>
                  <a:schemeClr val="accent2"/>
                </a:solidFill>
              </a:rPr>
              <a:t>k</a:t>
            </a:r>
            <a:r>
              <a:rPr lang="es-ES" b="1" dirty="0" smtClean="0">
                <a:solidFill>
                  <a:schemeClr val="accent2"/>
                </a:solidFill>
                <a:latin typeface="Arial" charset="0"/>
              </a:rPr>
              <a:t>)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8" name="Text Box 5"/>
          <p:cNvSpPr txBox="1">
            <a:spLocks noChangeArrowheads="1"/>
          </p:cNvSpPr>
          <p:nvPr/>
        </p:nvSpPr>
        <p:spPr bwMode="auto">
          <a:xfrm>
            <a:off x="814388" y="692696"/>
            <a:ext cx="75152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sz="1600" dirty="0" err="1">
                <a:latin typeface="Arial" charset="0"/>
              </a:rPr>
              <a:t>Fermi´s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Golden</a:t>
            </a:r>
            <a:r>
              <a:rPr lang="es-ES" sz="1600" dirty="0">
                <a:latin typeface="Arial" charset="0"/>
              </a:rPr>
              <a:t> Rule describes </a:t>
            </a:r>
            <a:r>
              <a:rPr lang="es-ES" sz="1600" dirty="0">
                <a:latin typeface="Symbol" pitchFamily="18" charset="2"/>
              </a:rPr>
              <a:t>m</a:t>
            </a:r>
            <a:r>
              <a:rPr lang="es-ES" sz="1600" dirty="0">
                <a:latin typeface="Arial" charset="0"/>
              </a:rPr>
              <a:t>(</a:t>
            </a:r>
            <a:r>
              <a:rPr lang="es-ES" sz="1600" dirty="0">
                <a:latin typeface="Symbol" pitchFamily="18" charset="2"/>
              </a:rPr>
              <a:t>w</a:t>
            </a:r>
            <a:r>
              <a:rPr lang="es-ES" sz="1600" dirty="0">
                <a:latin typeface="Arial" charset="0"/>
              </a:rPr>
              <a:t>) as a </a:t>
            </a:r>
            <a:r>
              <a:rPr lang="es-ES" sz="1600" dirty="0" err="1">
                <a:latin typeface="Arial" charset="0"/>
              </a:rPr>
              <a:t>transition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between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two</a:t>
            </a:r>
            <a:r>
              <a:rPr lang="es-ES" sz="1600" dirty="0">
                <a:latin typeface="Arial" charset="0"/>
              </a:rPr>
              <a:t> quantum </a:t>
            </a:r>
            <a:r>
              <a:rPr lang="es-ES" sz="1600" dirty="0" err="1">
                <a:latin typeface="Arial" charset="0"/>
              </a:rPr>
              <a:t>states</a:t>
            </a:r>
            <a:r>
              <a:rPr lang="es-ES" sz="1600" dirty="0">
                <a:latin typeface="Arial" charset="0"/>
              </a:rPr>
              <a:t> :</a:t>
            </a:r>
            <a:endParaRPr lang="en-GB" sz="1600" dirty="0">
              <a:latin typeface="Arial" charset="0"/>
            </a:endParaRPr>
          </a:p>
        </p:txBody>
      </p:sp>
      <p:sp>
        <p:nvSpPr>
          <p:cNvPr id="13320" name="Text Box 8"/>
          <p:cNvSpPr txBox="1">
            <a:spLocks noChangeArrowheads="1"/>
          </p:cNvSpPr>
          <p:nvPr/>
        </p:nvSpPr>
        <p:spPr bwMode="auto">
          <a:xfrm>
            <a:off x="2971800" y="2317997"/>
            <a:ext cx="20558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sz="1600" dirty="0" err="1">
                <a:latin typeface="Arial" charset="0"/>
              </a:rPr>
              <a:t>Transition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probability</a:t>
            </a:r>
            <a:endParaRPr lang="en-GB" sz="1600" dirty="0"/>
          </a:p>
        </p:txBody>
      </p:sp>
      <p:sp>
        <p:nvSpPr>
          <p:cNvPr id="13321" name="Line 9"/>
          <p:cNvSpPr>
            <a:spLocks noChangeShapeType="1"/>
          </p:cNvSpPr>
          <p:nvPr/>
        </p:nvSpPr>
        <p:spPr bwMode="auto">
          <a:xfrm>
            <a:off x="4139952" y="1484784"/>
            <a:ext cx="0" cy="809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3322" name="AutoShape 10"/>
          <p:cNvSpPr>
            <a:spLocks/>
          </p:cNvSpPr>
          <p:nvPr/>
        </p:nvSpPr>
        <p:spPr bwMode="auto">
          <a:xfrm rot="-5400000">
            <a:off x="5315880" y="668896"/>
            <a:ext cx="240432" cy="1872208"/>
          </a:xfrm>
          <a:prstGeom prst="leftBrace">
            <a:avLst>
              <a:gd name="adj1" fmla="val 41667"/>
              <a:gd name="adj2" fmla="val 50000"/>
            </a:avLst>
          </a:prstGeom>
          <a:noFill/>
          <a:ln w="19050">
            <a:solidFill>
              <a:srgbClr val="33CC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323" name="Text Box 11"/>
          <p:cNvSpPr txBox="1">
            <a:spLocks noChangeArrowheads="1"/>
          </p:cNvSpPr>
          <p:nvPr/>
        </p:nvSpPr>
        <p:spPr bwMode="auto">
          <a:xfrm>
            <a:off x="4427984" y="1700808"/>
            <a:ext cx="2035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sz="1600" dirty="0" err="1">
                <a:solidFill>
                  <a:srgbClr val="33CC33"/>
                </a:solidFill>
                <a:latin typeface="Arial" charset="0"/>
              </a:rPr>
              <a:t>Energy</a:t>
            </a:r>
            <a:r>
              <a:rPr lang="es-ES" sz="1600" dirty="0">
                <a:solidFill>
                  <a:srgbClr val="33CC33"/>
                </a:solidFill>
                <a:latin typeface="Arial" charset="0"/>
              </a:rPr>
              <a:t> </a:t>
            </a:r>
            <a:r>
              <a:rPr lang="es-ES" sz="1600" dirty="0" err="1">
                <a:solidFill>
                  <a:srgbClr val="33CC33"/>
                </a:solidFill>
                <a:latin typeface="Arial" charset="0"/>
              </a:rPr>
              <a:t>conservation</a:t>
            </a:r>
            <a:endParaRPr lang="en-GB" sz="1600" dirty="0">
              <a:solidFill>
                <a:srgbClr val="33CC33"/>
              </a:solidFill>
              <a:latin typeface="Arial" charset="0"/>
            </a:endParaRPr>
          </a:p>
        </p:txBody>
      </p:sp>
      <p:sp>
        <p:nvSpPr>
          <p:cNvPr id="13325" name="Text Box 13"/>
          <p:cNvSpPr txBox="1">
            <a:spLocks noChangeArrowheads="1"/>
          </p:cNvSpPr>
          <p:nvPr/>
        </p:nvSpPr>
        <p:spPr bwMode="auto">
          <a:xfrm>
            <a:off x="611560" y="2708920"/>
            <a:ext cx="201850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sz="1800" b="1" dirty="0" err="1" smtClean="0">
                <a:solidFill>
                  <a:srgbClr val="CC0000"/>
                </a:solidFill>
                <a:latin typeface="Arial" charset="0"/>
              </a:rPr>
              <a:t>Approximations</a:t>
            </a:r>
            <a:r>
              <a:rPr lang="es-ES" sz="1800" b="1" dirty="0" smtClean="0">
                <a:solidFill>
                  <a:srgbClr val="CC0000"/>
                </a:solidFill>
                <a:latin typeface="Arial" charset="0"/>
              </a:rPr>
              <a:t>!</a:t>
            </a:r>
            <a:endParaRPr lang="en-GB" sz="1800" b="1" dirty="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37" name="Title 3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500" dirty="0" err="1" smtClean="0"/>
              <a:t>Exafs</a:t>
            </a:r>
            <a:r>
              <a:rPr lang="en-US" sz="2400" dirty="0" smtClean="0"/>
              <a:t>: physical description</a:t>
            </a:r>
            <a:endParaRPr lang="en-GB" sz="2400" dirty="0"/>
          </a:p>
        </p:txBody>
      </p:sp>
      <p:graphicFrame>
        <p:nvGraphicFramePr>
          <p:cNvPr id="32777" name="Object 9"/>
          <p:cNvGraphicFramePr>
            <a:graphicFrameLocks noChangeAspect="1"/>
          </p:cNvGraphicFramePr>
          <p:nvPr/>
        </p:nvGraphicFramePr>
        <p:xfrm>
          <a:off x="2627784" y="1099329"/>
          <a:ext cx="3816424" cy="673487"/>
        </p:xfrm>
        <a:graphic>
          <a:graphicData uri="http://schemas.openxmlformats.org/presentationml/2006/ole">
            <p:oleObj spid="_x0000_s32777" name="Equation" r:id="rId3" imgW="1942920" imgH="342720" progId="Equation.3">
              <p:embed/>
            </p:oleObj>
          </a:graphicData>
        </a:graphic>
      </p:graphicFrame>
      <p:graphicFrame>
        <p:nvGraphicFramePr>
          <p:cNvPr id="32778" name="Object 10"/>
          <p:cNvGraphicFramePr>
            <a:graphicFrameLocks noChangeAspect="1"/>
          </p:cNvGraphicFramePr>
          <p:nvPr/>
        </p:nvGraphicFramePr>
        <p:xfrm>
          <a:off x="5076056" y="2132856"/>
          <a:ext cx="2664296" cy="687560"/>
        </p:xfrm>
        <a:graphic>
          <a:graphicData uri="http://schemas.openxmlformats.org/presentationml/2006/ole">
            <p:oleObj spid="_x0000_s32778" name="Equation" r:id="rId4" imgW="1180800" imgH="304560" progId="Equation.3">
              <p:embed/>
            </p:oleObj>
          </a:graphicData>
        </a:graphic>
      </p:graphicFrame>
      <p:sp>
        <p:nvSpPr>
          <p:cNvPr id="41" name="Slide Number Placeholder 4"/>
          <p:cNvSpPr txBox="1">
            <a:spLocks/>
          </p:cNvSpPr>
          <p:nvPr/>
        </p:nvSpPr>
        <p:spPr>
          <a:xfrm>
            <a:off x="107504" y="6408712"/>
            <a:ext cx="792088" cy="47667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800" b="1" dirty="0" smtClean="0">
                <a:solidFill>
                  <a:schemeClr val="tx2"/>
                </a:solidFill>
              </a:rPr>
              <a:t>Page</a:t>
            </a: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fld id="{733122C9-A0B9-462F-8757-0847AD287B63}" type="slidenum">
              <a:rPr lang="fr-FR" sz="800" b="1" smtClean="0">
                <a:solidFill>
                  <a:schemeClr val="tx2"/>
                </a:solidFill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lang="fr-FR" sz="800" b="1" dirty="0">
              <a:solidFill>
                <a:schemeClr val="tx2"/>
              </a:solidFill>
            </a:endParaRPr>
          </a:p>
        </p:txBody>
      </p:sp>
      <p:sp>
        <p:nvSpPr>
          <p:cNvPr id="42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719572" y="6483349"/>
            <a:ext cx="6120000" cy="21248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sz="800" b="1" dirty="0" smtClean="0">
                <a:solidFill>
                  <a:schemeClr val="tx2"/>
                </a:solidFill>
              </a:rPr>
              <a:t> XAFS l 20/11/2014 l V. </a:t>
            </a:r>
            <a:r>
              <a:rPr lang="en-US" sz="800" b="1" dirty="0" err="1" smtClean="0">
                <a:solidFill>
                  <a:schemeClr val="tx2"/>
                </a:solidFill>
              </a:rPr>
              <a:t>Cuartero</a:t>
            </a:r>
            <a:endParaRPr lang="fr-FR" sz="800" b="1" dirty="0">
              <a:solidFill>
                <a:schemeClr val="tx2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457200" y="3124200"/>
            <a:ext cx="8229600" cy="3200400"/>
            <a:chOff x="457200" y="3124200"/>
            <a:chExt cx="8229600" cy="3200400"/>
          </a:xfrm>
        </p:grpSpPr>
        <p:sp>
          <p:nvSpPr>
            <p:cNvPr id="13315" name="Rectangle 14"/>
            <p:cNvSpPr>
              <a:spLocks noChangeArrowheads="1"/>
            </p:cNvSpPr>
            <p:nvPr/>
          </p:nvSpPr>
          <p:spPr bwMode="auto">
            <a:xfrm>
              <a:off x="457200" y="3124200"/>
              <a:ext cx="8229600" cy="3200400"/>
            </a:xfrm>
            <a:prstGeom prst="rect">
              <a:avLst/>
            </a:prstGeom>
            <a:noFill/>
            <a:ln w="19050">
              <a:solidFill>
                <a:srgbClr val="CC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6" name="AutoShape 15"/>
            <p:cNvSpPr>
              <a:spLocks noChangeArrowheads="1"/>
            </p:cNvSpPr>
            <p:nvPr/>
          </p:nvSpPr>
          <p:spPr bwMode="auto">
            <a:xfrm>
              <a:off x="762000" y="3276600"/>
              <a:ext cx="1676400" cy="533400"/>
            </a:xfrm>
            <a:prstGeom prst="downArrowCallout">
              <a:avLst>
                <a:gd name="adj1" fmla="val 78571"/>
                <a:gd name="adj2" fmla="val 78571"/>
                <a:gd name="adj3" fmla="val 16667"/>
                <a:gd name="adj4" fmla="val 66667"/>
              </a:avLst>
            </a:prstGeom>
            <a:solidFill>
              <a:srgbClr val="FFFFCC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7" name="Text Box 16"/>
            <p:cNvSpPr txBox="1">
              <a:spLocks noChangeArrowheads="1"/>
            </p:cNvSpPr>
            <p:nvPr/>
          </p:nvSpPr>
          <p:spPr bwMode="auto">
            <a:xfrm>
              <a:off x="762000" y="3276600"/>
              <a:ext cx="169703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ES" sz="1600" dirty="0" err="1">
                  <a:latin typeface="Arial" charset="0"/>
                </a:rPr>
                <a:t>Weak</a:t>
              </a:r>
              <a:r>
                <a:rPr lang="es-ES" sz="1600" dirty="0">
                  <a:latin typeface="Arial" charset="0"/>
                </a:rPr>
                <a:t> </a:t>
              </a:r>
              <a:r>
                <a:rPr lang="es-ES" sz="1600" dirty="0" err="1">
                  <a:latin typeface="Arial" charset="0"/>
                </a:rPr>
                <a:t>interaction</a:t>
              </a:r>
              <a:endParaRPr lang="en-GB" sz="1600" dirty="0">
                <a:latin typeface="Arial" charset="0"/>
              </a:endParaRPr>
            </a:p>
          </p:txBody>
        </p:sp>
        <p:sp>
          <p:nvSpPr>
            <p:cNvPr id="13328" name="Text Box 17"/>
            <p:cNvSpPr txBox="1">
              <a:spLocks noChangeArrowheads="1"/>
            </p:cNvSpPr>
            <p:nvPr/>
          </p:nvSpPr>
          <p:spPr bwMode="auto">
            <a:xfrm>
              <a:off x="669925" y="3929063"/>
              <a:ext cx="1827213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ES" sz="1400">
                  <a:latin typeface="Arial" charset="0"/>
                </a:rPr>
                <a:t>1</a:t>
              </a:r>
              <a:r>
                <a:rPr lang="es-ES" sz="1400" baseline="30000">
                  <a:latin typeface="Arial" charset="0"/>
                </a:rPr>
                <a:t>st</a:t>
              </a:r>
              <a:r>
                <a:rPr lang="es-ES" sz="1400">
                  <a:latin typeface="Arial" charset="0"/>
                </a:rPr>
                <a:t> order perturbation</a:t>
              </a:r>
              <a:endParaRPr lang="en-GB" sz="1400">
                <a:latin typeface="Arial" charset="0"/>
              </a:endParaRPr>
            </a:p>
          </p:txBody>
        </p:sp>
        <p:graphicFrame>
          <p:nvGraphicFramePr>
            <p:cNvPr id="13329" name="Object 18"/>
            <p:cNvGraphicFramePr>
              <a:graphicFrameLocks noChangeAspect="1"/>
            </p:cNvGraphicFramePr>
            <p:nvPr/>
          </p:nvGraphicFramePr>
          <p:xfrm>
            <a:off x="533400" y="4572000"/>
            <a:ext cx="431800" cy="355600"/>
          </p:xfrm>
          <a:graphic>
            <a:graphicData uri="http://schemas.openxmlformats.org/presentationml/2006/ole">
              <p:oleObj spid="_x0000_s32772" name="Ecuación" r:id="rId5" imgW="431613" imgH="355446" progId="Equation.3">
                <p:embed/>
              </p:oleObj>
            </a:graphicData>
          </a:graphic>
        </p:graphicFrame>
        <p:sp>
          <p:nvSpPr>
            <p:cNvPr id="13330" name="Text Box 19"/>
            <p:cNvSpPr txBox="1">
              <a:spLocks noChangeArrowheads="1"/>
            </p:cNvSpPr>
            <p:nvPr/>
          </p:nvSpPr>
          <p:spPr bwMode="auto">
            <a:xfrm>
              <a:off x="914400" y="4587875"/>
              <a:ext cx="2200275" cy="517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ES" sz="1400">
                  <a:solidFill>
                    <a:srgbClr val="CC6600"/>
                  </a:solidFill>
                  <a:latin typeface="Arial" charset="0"/>
                </a:rPr>
                <a:t>Initial state</a:t>
              </a:r>
              <a:r>
                <a:rPr lang="es-ES" sz="1400">
                  <a:latin typeface="Arial" charset="0"/>
                </a:rPr>
                <a:t>: core-electron</a:t>
              </a:r>
            </a:p>
            <a:p>
              <a:r>
                <a:rPr lang="es-ES" sz="1400">
                  <a:latin typeface="Arial" charset="0"/>
                </a:rPr>
                <a:t>	(x-ray photon)</a:t>
              </a:r>
              <a:endParaRPr lang="en-GB" sz="1400">
                <a:latin typeface="Arial" charset="0"/>
              </a:endParaRPr>
            </a:p>
          </p:txBody>
        </p:sp>
        <p:graphicFrame>
          <p:nvGraphicFramePr>
            <p:cNvPr id="13331" name="Object 20"/>
            <p:cNvGraphicFramePr>
              <a:graphicFrameLocks noChangeAspect="1"/>
            </p:cNvGraphicFramePr>
            <p:nvPr/>
          </p:nvGraphicFramePr>
          <p:xfrm>
            <a:off x="514350" y="5181600"/>
            <a:ext cx="469900" cy="355600"/>
          </p:xfrm>
          <a:graphic>
            <a:graphicData uri="http://schemas.openxmlformats.org/presentationml/2006/ole">
              <p:oleObj spid="_x0000_s32773" name="Ecuación" r:id="rId6" imgW="469696" imgH="355446" progId="Equation.3">
                <p:embed/>
              </p:oleObj>
            </a:graphicData>
          </a:graphic>
        </p:graphicFrame>
        <p:sp>
          <p:nvSpPr>
            <p:cNvPr id="13332" name="Text Box 21"/>
            <p:cNvSpPr txBox="1">
              <a:spLocks noChangeArrowheads="1"/>
            </p:cNvSpPr>
            <p:nvPr/>
          </p:nvSpPr>
          <p:spPr bwMode="auto">
            <a:xfrm>
              <a:off x="914400" y="5197475"/>
              <a:ext cx="2232025" cy="517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ES" sz="1400">
                  <a:solidFill>
                    <a:schemeClr val="accent1"/>
                  </a:solidFill>
                  <a:latin typeface="Arial" charset="0"/>
                </a:rPr>
                <a:t>Final state</a:t>
              </a:r>
              <a:r>
                <a:rPr lang="es-ES" sz="1400">
                  <a:latin typeface="Arial" charset="0"/>
                </a:rPr>
                <a:t>: photo-electron</a:t>
              </a:r>
            </a:p>
            <a:p>
              <a:r>
                <a:rPr lang="es-ES" sz="1400">
                  <a:latin typeface="Arial" charset="0"/>
                </a:rPr>
                <a:t>	(core hole)</a:t>
              </a:r>
              <a:endParaRPr lang="en-GB" sz="1400">
                <a:latin typeface="Arial" charset="0"/>
              </a:endParaRPr>
            </a:p>
          </p:txBody>
        </p:sp>
        <p:sp>
          <p:nvSpPr>
            <p:cNvPr id="13333" name="AutoShape 22"/>
            <p:cNvSpPr>
              <a:spLocks/>
            </p:cNvSpPr>
            <p:nvPr/>
          </p:nvSpPr>
          <p:spPr bwMode="auto">
            <a:xfrm rot="-5400000">
              <a:off x="1428750" y="3638550"/>
              <a:ext cx="304800" cy="1562100"/>
            </a:xfrm>
            <a:prstGeom prst="leftBrace">
              <a:avLst>
                <a:gd name="adj1" fmla="val 42708"/>
                <a:gd name="adj2" fmla="val 50000"/>
              </a:avLst>
            </a:prstGeom>
            <a:noFill/>
            <a:ln w="19050">
              <a:solidFill>
                <a:srgbClr val="CC6600"/>
              </a:solidFill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algn="ctr"/>
              <a:endParaRPr lang="en-GB">
                <a:solidFill>
                  <a:srgbClr val="CC6600"/>
                </a:solidFill>
              </a:endParaRPr>
            </a:p>
          </p:txBody>
        </p:sp>
        <p:sp>
          <p:nvSpPr>
            <p:cNvPr id="13334" name="AutoShape 23"/>
            <p:cNvSpPr>
              <a:spLocks noChangeArrowheads="1"/>
            </p:cNvSpPr>
            <p:nvPr/>
          </p:nvSpPr>
          <p:spPr bwMode="auto">
            <a:xfrm>
              <a:off x="3733800" y="3276600"/>
              <a:ext cx="1676400" cy="533400"/>
            </a:xfrm>
            <a:prstGeom prst="downArrowCallout">
              <a:avLst>
                <a:gd name="adj1" fmla="val 78571"/>
                <a:gd name="adj2" fmla="val 78571"/>
                <a:gd name="adj3" fmla="val 16667"/>
                <a:gd name="adj4" fmla="val 66667"/>
              </a:avLst>
            </a:prstGeom>
            <a:solidFill>
              <a:srgbClr val="FFFFCC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5" name="Text Box 24"/>
            <p:cNvSpPr txBox="1">
              <a:spLocks noChangeArrowheads="1"/>
            </p:cNvSpPr>
            <p:nvPr/>
          </p:nvSpPr>
          <p:spPr bwMode="auto">
            <a:xfrm>
              <a:off x="3733800" y="3276600"/>
              <a:ext cx="1649413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ES" sz="1600">
                  <a:latin typeface="Arial" charset="0"/>
                </a:rPr>
                <a:t>Electric dipole </a:t>
              </a:r>
              <a:r>
                <a:rPr lang="es-ES" sz="1600"/>
                <a:t>H</a:t>
              </a:r>
              <a:endParaRPr lang="en-GB" sz="1600"/>
            </a:p>
          </p:txBody>
        </p:sp>
        <p:pic>
          <p:nvPicPr>
            <p:cNvPr id="13336" name="Picture 26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505200" y="3994150"/>
              <a:ext cx="2057400" cy="1339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338" name="Text Box 28"/>
            <p:cNvSpPr txBox="1">
              <a:spLocks noChangeArrowheads="1"/>
            </p:cNvSpPr>
            <p:nvPr/>
          </p:nvSpPr>
          <p:spPr bwMode="auto">
            <a:xfrm>
              <a:off x="3173413" y="5943600"/>
              <a:ext cx="3021012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ES" sz="1400">
                  <a:latin typeface="Arial" charset="0"/>
                </a:rPr>
                <a:t>x-ray polarization    electron position</a:t>
              </a:r>
              <a:endParaRPr lang="en-GB" sz="1400">
                <a:latin typeface="Arial" charset="0"/>
              </a:endParaRPr>
            </a:p>
          </p:txBody>
        </p:sp>
        <p:sp>
          <p:nvSpPr>
            <p:cNvPr id="13339" name="Line 30"/>
            <p:cNvSpPr>
              <a:spLocks noChangeShapeType="1"/>
            </p:cNvSpPr>
            <p:nvPr/>
          </p:nvSpPr>
          <p:spPr bwMode="auto">
            <a:xfrm flipH="1">
              <a:off x="4427984" y="5733256"/>
              <a:ext cx="224408" cy="2160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13340" name="Line 31"/>
            <p:cNvSpPr>
              <a:spLocks noChangeShapeType="1"/>
            </p:cNvSpPr>
            <p:nvPr/>
          </p:nvSpPr>
          <p:spPr bwMode="auto">
            <a:xfrm>
              <a:off x="5076056" y="5733256"/>
              <a:ext cx="3048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graphicFrame>
          <p:nvGraphicFramePr>
            <p:cNvPr id="13341" name="Object 32"/>
            <p:cNvGraphicFramePr>
              <a:graphicFrameLocks noChangeAspect="1"/>
            </p:cNvGraphicFramePr>
            <p:nvPr/>
          </p:nvGraphicFramePr>
          <p:xfrm>
            <a:off x="683568" y="5740400"/>
            <a:ext cx="1981200" cy="508000"/>
          </p:xfrm>
          <a:graphic>
            <a:graphicData uri="http://schemas.openxmlformats.org/presentationml/2006/ole">
              <p:oleObj spid="_x0000_s32775" name="Ecuación" r:id="rId8" imgW="1981200" imgH="508000" progId="Equation.3">
                <p:embed/>
              </p:oleObj>
            </a:graphicData>
          </a:graphic>
        </p:graphicFrame>
        <p:sp>
          <p:nvSpPr>
            <p:cNvPr id="13342" name="AutoShape 33"/>
            <p:cNvSpPr>
              <a:spLocks noChangeArrowheads="1"/>
            </p:cNvSpPr>
            <p:nvPr/>
          </p:nvSpPr>
          <p:spPr bwMode="auto">
            <a:xfrm>
              <a:off x="6477000" y="3276600"/>
              <a:ext cx="1676400" cy="533400"/>
            </a:xfrm>
            <a:prstGeom prst="downArrowCallout">
              <a:avLst>
                <a:gd name="adj1" fmla="val 78571"/>
                <a:gd name="adj2" fmla="val 78571"/>
                <a:gd name="adj3" fmla="val 16667"/>
                <a:gd name="adj4" fmla="val 66667"/>
              </a:avLst>
            </a:prstGeom>
            <a:solidFill>
              <a:srgbClr val="FFFFCC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43" name="Text Box 34"/>
            <p:cNvSpPr txBox="1">
              <a:spLocks noChangeArrowheads="1"/>
            </p:cNvSpPr>
            <p:nvPr/>
          </p:nvSpPr>
          <p:spPr bwMode="auto">
            <a:xfrm>
              <a:off x="6646863" y="3276600"/>
              <a:ext cx="13589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ES" sz="1600" dirty="0" err="1">
                  <a:latin typeface="Arial" charset="0"/>
                </a:rPr>
                <a:t>One-electron</a:t>
              </a:r>
              <a:endParaRPr lang="en-GB" sz="1600" dirty="0"/>
            </a:p>
          </p:txBody>
        </p:sp>
        <p:sp>
          <p:nvSpPr>
            <p:cNvPr id="13344" name="Text Box 35"/>
            <p:cNvSpPr txBox="1">
              <a:spLocks noChangeArrowheads="1"/>
            </p:cNvSpPr>
            <p:nvPr/>
          </p:nvSpPr>
          <p:spPr bwMode="auto">
            <a:xfrm>
              <a:off x="6248400" y="3810000"/>
              <a:ext cx="2430463" cy="517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ES" sz="1400" dirty="0">
                  <a:latin typeface="Arial" charset="0"/>
                </a:rPr>
                <a:t>1 </a:t>
              </a:r>
              <a:r>
                <a:rPr lang="es-ES" sz="1400" dirty="0" err="1">
                  <a:latin typeface="Arial" charset="0"/>
                </a:rPr>
                <a:t>core</a:t>
              </a:r>
              <a:r>
                <a:rPr lang="es-ES" sz="1400" dirty="0">
                  <a:latin typeface="Arial" charset="0"/>
                </a:rPr>
                <a:t> </a:t>
              </a:r>
              <a:r>
                <a:rPr lang="es-ES" sz="1400" dirty="0" err="1">
                  <a:latin typeface="Arial" charset="0"/>
                </a:rPr>
                <a:t>electron</a:t>
              </a:r>
              <a:r>
                <a:rPr lang="es-ES" sz="1400" dirty="0">
                  <a:latin typeface="Arial" charset="0"/>
                </a:rPr>
                <a:t> </a:t>
              </a:r>
              <a:r>
                <a:rPr lang="es-ES" sz="1400" dirty="0" err="1">
                  <a:latin typeface="Arial" charset="0"/>
                </a:rPr>
                <a:t>excited</a:t>
              </a:r>
              <a:endParaRPr lang="es-ES" sz="1400" dirty="0">
                <a:latin typeface="Arial" charset="0"/>
              </a:endParaRPr>
            </a:p>
            <a:p>
              <a:r>
                <a:rPr lang="es-ES" sz="1400" dirty="0">
                  <a:latin typeface="Arial" charset="0"/>
                </a:rPr>
                <a:t>N-1 </a:t>
              </a:r>
              <a:r>
                <a:rPr lang="es-ES" sz="1400" dirty="0" err="1">
                  <a:latin typeface="Arial" charset="0"/>
                </a:rPr>
                <a:t>passive</a:t>
              </a:r>
              <a:r>
                <a:rPr lang="es-ES" sz="1400" dirty="0">
                  <a:latin typeface="Arial" charset="0"/>
                </a:rPr>
                <a:t> </a:t>
              </a:r>
              <a:r>
                <a:rPr lang="es-ES" sz="1400" dirty="0" err="1">
                  <a:latin typeface="Arial" charset="0"/>
                </a:rPr>
                <a:t>electron</a:t>
              </a:r>
              <a:r>
                <a:rPr lang="es-ES" sz="1400" dirty="0">
                  <a:latin typeface="Arial" charset="0"/>
                </a:rPr>
                <a:t> </a:t>
              </a:r>
              <a:r>
                <a:rPr lang="es-ES" sz="1400" dirty="0" err="1">
                  <a:latin typeface="Arial" charset="0"/>
                </a:rPr>
                <a:t>relaxed</a:t>
              </a:r>
              <a:endParaRPr lang="en-GB" sz="1400" dirty="0">
                <a:latin typeface="Arial" charset="0"/>
              </a:endParaRPr>
            </a:p>
          </p:txBody>
        </p:sp>
        <p:graphicFrame>
          <p:nvGraphicFramePr>
            <p:cNvPr id="13345" name="Object 36"/>
            <p:cNvGraphicFramePr>
              <a:graphicFrameLocks noChangeAspect="1"/>
            </p:cNvGraphicFramePr>
            <p:nvPr/>
          </p:nvGraphicFramePr>
          <p:xfrm>
            <a:off x="6324600" y="5435600"/>
            <a:ext cx="2197100" cy="508000"/>
          </p:xfrm>
          <a:graphic>
            <a:graphicData uri="http://schemas.openxmlformats.org/presentationml/2006/ole">
              <p:oleObj spid="_x0000_s32776" name="Ecuación" r:id="rId9" imgW="2197100" imgH="508000" progId="Equation.3">
                <p:embed/>
              </p:oleObj>
            </a:graphicData>
          </a:graphic>
        </p:graphicFrame>
        <p:sp>
          <p:nvSpPr>
            <p:cNvPr id="13346" name="Text Box 38"/>
            <p:cNvSpPr txBox="1">
              <a:spLocks noChangeArrowheads="1"/>
            </p:cNvSpPr>
            <p:nvPr/>
          </p:nvSpPr>
          <p:spPr bwMode="auto">
            <a:xfrm>
              <a:off x="6273800" y="5940425"/>
              <a:ext cx="2239963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ES" sz="1400">
                  <a:latin typeface="Arial" charset="0"/>
                </a:rPr>
                <a:t>photoelectron </a:t>
              </a:r>
              <a:r>
                <a:rPr lang="es-ES" sz="1400">
                  <a:latin typeface="Arial" charset="0"/>
                  <a:sym typeface="Symbol" pitchFamily="18" charset="2"/>
                </a:rPr>
                <a:t></a:t>
              </a:r>
              <a:r>
                <a:rPr lang="es-ES" sz="1400">
                  <a:latin typeface="Arial" charset="0"/>
                </a:rPr>
                <a:t> passive e</a:t>
              </a:r>
              <a:r>
                <a:rPr lang="es-ES" sz="1400" baseline="34000">
                  <a:latin typeface="Arial" charset="0"/>
                </a:rPr>
                <a:t>-</a:t>
              </a:r>
              <a:endParaRPr lang="en-GB" sz="1400" baseline="34000">
                <a:latin typeface="Arial" charset="0"/>
              </a:endParaRPr>
            </a:p>
          </p:txBody>
        </p:sp>
        <p:sp>
          <p:nvSpPr>
            <p:cNvPr id="13347" name="Line 39"/>
            <p:cNvSpPr>
              <a:spLocks noChangeShapeType="1"/>
            </p:cNvSpPr>
            <p:nvPr/>
          </p:nvSpPr>
          <p:spPr bwMode="auto">
            <a:xfrm flipH="1" flipV="1">
              <a:off x="7391400" y="5867400"/>
              <a:ext cx="762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pic>
          <p:nvPicPr>
            <p:cNvPr id="13348" name="Picture 40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280150" y="4352925"/>
              <a:ext cx="2322513" cy="982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aphicFrame>
          <p:nvGraphicFramePr>
            <p:cNvPr id="32779" name="Object 11"/>
            <p:cNvGraphicFramePr>
              <a:graphicFrameLocks noChangeAspect="1"/>
            </p:cNvGraphicFramePr>
            <p:nvPr/>
          </p:nvGraphicFramePr>
          <p:xfrm>
            <a:off x="3923928" y="5339432"/>
            <a:ext cx="1322123" cy="393824"/>
          </p:xfrm>
          <a:graphic>
            <a:graphicData uri="http://schemas.openxmlformats.org/presentationml/2006/ole">
              <p:oleObj spid="_x0000_s32779" name="Equation" r:id="rId11" imgW="596880" imgH="177480" progId="Equation.3">
                <p:embed/>
              </p:oleObj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00" y="126000"/>
            <a:ext cx="8236800" cy="926736"/>
          </a:xfrm>
        </p:spPr>
        <p:txBody>
          <a:bodyPr/>
          <a:lstStyle/>
          <a:p>
            <a:pPr algn="ctr"/>
            <a:r>
              <a:rPr lang="en-US" dirty="0" smtClean="0"/>
              <a:t>XAFS fundamentals, data reduction and analysis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/>
              <a:t> XAFS l 20/11/2014 l V. </a:t>
            </a:r>
            <a:r>
              <a:rPr lang="en-US" dirty="0" err="1" smtClean="0"/>
              <a:t>Cuartero</a:t>
            </a:r>
            <a:endParaRPr lang="fr-FR" dirty="0"/>
          </a:p>
        </p:txBody>
      </p:sp>
      <p:grpSp>
        <p:nvGrpSpPr>
          <p:cNvPr id="38" name="32 Grupo"/>
          <p:cNvGrpSpPr>
            <a:grpSpLocks noGrp="1"/>
          </p:cNvGrpSpPr>
          <p:nvPr>
            <p:ph type="pic" sz="quarter" idx="13"/>
          </p:nvPr>
        </p:nvGrpSpPr>
        <p:grpSpPr>
          <a:xfrm>
            <a:off x="4499992" y="2996952"/>
            <a:ext cx="4032448" cy="2952328"/>
            <a:chOff x="2195513" y="1700213"/>
            <a:chExt cx="4248150" cy="3238500"/>
          </a:xfrm>
        </p:grpSpPr>
        <p:sp>
          <p:nvSpPr>
            <p:cNvPr id="39" name="Oval 11"/>
            <p:cNvSpPr>
              <a:spLocks noChangeArrowheads="1"/>
            </p:cNvSpPr>
            <p:nvPr/>
          </p:nvSpPr>
          <p:spPr bwMode="auto">
            <a:xfrm>
              <a:off x="5218113" y="2509838"/>
              <a:ext cx="349250" cy="35877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0" name="Oval 16"/>
            <p:cNvSpPr>
              <a:spLocks noChangeArrowheads="1"/>
            </p:cNvSpPr>
            <p:nvPr/>
          </p:nvSpPr>
          <p:spPr bwMode="auto">
            <a:xfrm>
              <a:off x="3509963" y="2509838"/>
              <a:ext cx="350837" cy="35877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1" name="Oval 19"/>
            <p:cNvSpPr>
              <a:spLocks noChangeArrowheads="1"/>
            </p:cNvSpPr>
            <p:nvPr/>
          </p:nvSpPr>
          <p:spPr bwMode="auto">
            <a:xfrm>
              <a:off x="2722563" y="1700213"/>
              <a:ext cx="1970087" cy="20240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2" name="Oval 21"/>
            <p:cNvSpPr>
              <a:spLocks noChangeArrowheads="1"/>
            </p:cNvSpPr>
            <p:nvPr/>
          </p:nvSpPr>
          <p:spPr bwMode="auto">
            <a:xfrm>
              <a:off x="5260975" y="3770313"/>
              <a:ext cx="350838" cy="35877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3" name="Oval 26"/>
            <p:cNvSpPr>
              <a:spLocks noChangeArrowheads="1"/>
            </p:cNvSpPr>
            <p:nvPr/>
          </p:nvSpPr>
          <p:spPr bwMode="auto">
            <a:xfrm>
              <a:off x="3509963" y="3770313"/>
              <a:ext cx="350837" cy="35877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4" name="Oval 27"/>
            <p:cNvSpPr>
              <a:spLocks noChangeArrowheads="1"/>
            </p:cNvSpPr>
            <p:nvPr/>
          </p:nvSpPr>
          <p:spPr bwMode="auto">
            <a:xfrm>
              <a:off x="3203575" y="3433763"/>
              <a:ext cx="984250" cy="10112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5" name="Oval 29"/>
            <p:cNvSpPr>
              <a:spLocks noChangeArrowheads="1"/>
            </p:cNvSpPr>
            <p:nvPr/>
          </p:nvSpPr>
          <p:spPr bwMode="auto">
            <a:xfrm>
              <a:off x="2722563" y="2914650"/>
              <a:ext cx="1970087" cy="20240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6" name="Text Box 39"/>
            <p:cNvSpPr txBox="1">
              <a:spLocks noChangeArrowheads="1"/>
            </p:cNvSpPr>
            <p:nvPr/>
          </p:nvSpPr>
          <p:spPr bwMode="auto">
            <a:xfrm>
              <a:off x="2411413" y="2133600"/>
              <a:ext cx="4953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s-ES"/>
                <a:t>h</a:t>
              </a:r>
              <a:r>
                <a:rPr lang="es-ES">
                  <a:latin typeface="Symbol" pitchFamily="18" charset="2"/>
                </a:rPr>
                <a:t>n</a:t>
              </a:r>
            </a:p>
          </p:txBody>
        </p:sp>
        <p:sp>
          <p:nvSpPr>
            <p:cNvPr id="47" name="Text Box 41"/>
            <p:cNvSpPr txBox="1">
              <a:spLocks noChangeArrowheads="1"/>
            </p:cNvSpPr>
            <p:nvPr/>
          </p:nvSpPr>
          <p:spPr bwMode="auto">
            <a:xfrm>
              <a:off x="4643438" y="2492375"/>
              <a:ext cx="47307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s-ES" b="1"/>
                <a:t>R</a:t>
              </a:r>
              <a:r>
                <a:rPr lang="es-ES" b="1" baseline="-25000"/>
                <a:t>j</a:t>
              </a:r>
            </a:p>
          </p:txBody>
        </p:sp>
        <p:sp>
          <p:nvSpPr>
            <p:cNvPr id="48" name="Oval 6"/>
            <p:cNvSpPr>
              <a:spLocks noChangeArrowheads="1"/>
            </p:cNvSpPr>
            <p:nvPr/>
          </p:nvSpPr>
          <p:spPr bwMode="auto">
            <a:xfrm>
              <a:off x="4054475" y="2851150"/>
              <a:ext cx="985838" cy="1012825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9" name="Oval 8"/>
            <p:cNvSpPr>
              <a:spLocks noChangeArrowheads="1"/>
            </p:cNvSpPr>
            <p:nvPr/>
          </p:nvSpPr>
          <p:spPr bwMode="auto">
            <a:xfrm>
              <a:off x="3598863" y="2374900"/>
              <a:ext cx="1968500" cy="2024063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0" name="Oval 43"/>
            <p:cNvSpPr>
              <a:spLocks noChangeArrowheads="1"/>
            </p:cNvSpPr>
            <p:nvPr/>
          </p:nvSpPr>
          <p:spPr bwMode="auto">
            <a:xfrm>
              <a:off x="3138488" y="1857375"/>
              <a:ext cx="2954337" cy="3036888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>
              <a:off x="3203575" y="2193925"/>
              <a:ext cx="984250" cy="101282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2" name="Oval 48"/>
            <p:cNvSpPr>
              <a:spLocks noChangeArrowheads="1"/>
            </p:cNvSpPr>
            <p:nvPr/>
          </p:nvSpPr>
          <p:spPr bwMode="auto">
            <a:xfrm>
              <a:off x="4954588" y="3433763"/>
              <a:ext cx="985837" cy="10112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3" name="Oval 49"/>
            <p:cNvSpPr>
              <a:spLocks noChangeArrowheads="1"/>
            </p:cNvSpPr>
            <p:nvPr/>
          </p:nvSpPr>
          <p:spPr bwMode="auto">
            <a:xfrm>
              <a:off x="4473575" y="2914650"/>
              <a:ext cx="1970088" cy="20240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4" name="Oval 50"/>
            <p:cNvSpPr>
              <a:spLocks noChangeArrowheads="1"/>
            </p:cNvSpPr>
            <p:nvPr/>
          </p:nvSpPr>
          <p:spPr bwMode="auto">
            <a:xfrm>
              <a:off x="4910138" y="2193925"/>
              <a:ext cx="985837" cy="101282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5" name="Oval 51"/>
            <p:cNvSpPr>
              <a:spLocks noChangeArrowheads="1"/>
            </p:cNvSpPr>
            <p:nvPr/>
          </p:nvSpPr>
          <p:spPr bwMode="auto">
            <a:xfrm>
              <a:off x="4429125" y="1700213"/>
              <a:ext cx="1970088" cy="20240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6" name="Oval 52"/>
            <p:cNvSpPr>
              <a:spLocks noChangeArrowheads="1"/>
            </p:cNvSpPr>
            <p:nvPr/>
          </p:nvSpPr>
          <p:spPr bwMode="auto">
            <a:xfrm>
              <a:off x="4384675" y="3184525"/>
              <a:ext cx="350838" cy="36036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7" name="Line 53"/>
            <p:cNvSpPr>
              <a:spLocks noChangeShapeType="1"/>
            </p:cNvSpPr>
            <p:nvPr/>
          </p:nvSpPr>
          <p:spPr bwMode="auto">
            <a:xfrm flipV="1">
              <a:off x="4560888" y="2689225"/>
              <a:ext cx="831850" cy="6746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grpSp>
          <p:nvGrpSpPr>
            <p:cNvPr id="58" name="Group 61"/>
            <p:cNvGrpSpPr>
              <a:grpSpLocks/>
            </p:cNvGrpSpPr>
            <p:nvPr/>
          </p:nvGrpSpPr>
          <p:grpSpPr bwMode="auto">
            <a:xfrm>
              <a:off x="2195513" y="2824163"/>
              <a:ext cx="2320925" cy="539750"/>
              <a:chOff x="158" y="1616"/>
              <a:chExt cx="2404" cy="544"/>
            </a:xfrm>
          </p:grpSpPr>
          <p:sp>
            <p:nvSpPr>
              <p:cNvPr id="59" name="Line 38"/>
              <p:cNvSpPr>
                <a:spLocks noChangeShapeType="1"/>
              </p:cNvSpPr>
              <p:nvPr/>
            </p:nvSpPr>
            <p:spPr bwMode="auto">
              <a:xfrm>
                <a:off x="2472" y="2115"/>
                <a:ext cx="90" cy="4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grpSp>
            <p:nvGrpSpPr>
              <p:cNvPr id="60" name="Group 54"/>
              <p:cNvGrpSpPr>
                <a:grpSpLocks/>
              </p:cNvGrpSpPr>
              <p:nvPr/>
            </p:nvGrpSpPr>
            <p:grpSpPr bwMode="auto">
              <a:xfrm rot="1000124">
                <a:off x="158" y="1616"/>
                <a:ext cx="2358" cy="318"/>
                <a:chOff x="-522" y="1207"/>
                <a:chExt cx="8890" cy="1588"/>
              </a:xfrm>
            </p:grpSpPr>
            <p:grpSp>
              <p:nvGrpSpPr>
                <p:cNvPr id="61" name="Group 55"/>
                <p:cNvGrpSpPr>
                  <a:grpSpLocks/>
                </p:cNvGrpSpPr>
                <p:nvPr/>
              </p:nvGrpSpPr>
              <p:grpSpPr bwMode="auto">
                <a:xfrm>
                  <a:off x="-522" y="1208"/>
                  <a:ext cx="4445" cy="1587"/>
                  <a:chOff x="1338" y="1276"/>
                  <a:chExt cx="4445" cy="1587"/>
                </a:xfrm>
              </p:grpSpPr>
              <p:sp>
                <p:nvSpPr>
                  <p:cNvPr id="65" name="Freeform 56"/>
                  <p:cNvSpPr>
                    <a:spLocks/>
                  </p:cNvSpPr>
                  <p:nvPr/>
                </p:nvSpPr>
                <p:spPr bwMode="auto">
                  <a:xfrm>
                    <a:off x="1338" y="1389"/>
                    <a:ext cx="2223" cy="1474"/>
                  </a:xfrm>
                  <a:custGeom>
                    <a:avLst/>
                    <a:gdLst>
                      <a:gd name="T0" fmla="*/ 0 w 2223"/>
                      <a:gd name="T1" fmla="*/ 680 h 1474"/>
                      <a:gd name="T2" fmla="*/ 408 w 2223"/>
                      <a:gd name="T3" fmla="*/ 1361 h 1474"/>
                      <a:gd name="T4" fmla="*/ 1089 w 2223"/>
                      <a:gd name="T5" fmla="*/ 0 h 1474"/>
                      <a:gd name="T6" fmla="*/ 1724 w 2223"/>
                      <a:gd name="T7" fmla="*/ 1361 h 1474"/>
                      <a:gd name="T8" fmla="*/ 2223 w 2223"/>
                      <a:gd name="T9" fmla="*/ 680 h 14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223" h="1474">
                        <a:moveTo>
                          <a:pt x="0" y="680"/>
                        </a:moveTo>
                        <a:cubicBezTo>
                          <a:pt x="113" y="1077"/>
                          <a:pt x="226" y="1474"/>
                          <a:pt x="408" y="1361"/>
                        </a:cubicBezTo>
                        <a:cubicBezTo>
                          <a:pt x="590" y="1248"/>
                          <a:pt x="870" y="0"/>
                          <a:pt x="1089" y="0"/>
                        </a:cubicBezTo>
                        <a:cubicBezTo>
                          <a:pt x="1308" y="0"/>
                          <a:pt x="1535" y="1248"/>
                          <a:pt x="1724" y="1361"/>
                        </a:cubicBezTo>
                        <a:cubicBezTo>
                          <a:pt x="1913" y="1474"/>
                          <a:pt x="2068" y="1077"/>
                          <a:pt x="2223" y="680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s-ES"/>
                  </a:p>
                </p:txBody>
              </p:sp>
              <p:sp>
                <p:nvSpPr>
                  <p:cNvPr id="66" name="Freeform 57"/>
                  <p:cNvSpPr>
                    <a:spLocks/>
                  </p:cNvSpPr>
                  <p:nvPr/>
                </p:nvSpPr>
                <p:spPr bwMode="auto">
                  <a:xfrm rot="10800000">
                    <a:off x="3560" y="1276"/>
                    <a:ext cx="2223" cy="1474"/>
                  </a:xfrm>
                  <a:custGeom>
                    <a:avLst/>
                    <a:gdLst>
                      <a:gd name="T0" fmla="*/ 0 w 2223"/>
                      <a:gd name="T1" fmla="*/ 680 h 1474"/>
                      <a:gd name="T2" fmla="*/ 408 w 2223"/>
                      <a:gd name="T3" fmla="*/ 1361 h 1474"/>
                      <a:gd name="T4" fmla="*/ 1089 w 2223"/>
                      <a:gd name="T5" fmla="*/ 0 h 1474"/>
                      <a:gd name="T6" fmla="*/ 1724 w 2223"/>
                      <a:gd name="T7" fmla="*/ 1361 h 1474"/>
                      <a:gd name="T8" fmla="*/ 2223 w 2223"/>
                      <a:gd name="T9" fmla="*/ 680 h 14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223" h="1474">
                        <a:moveTo>
                          <a:pt x="0" y="680"/>
                        </a:moveTo>
                        <a:cubicBezTo>
                          <a:pt x="113" y="1077"/>
                          <a:pt x="226" y="1474"/>
                          <a:pt x="408" y="1361"/>
                        </a:cubicBezTo>
                        <a:cubicBezTo>
                          <a:pt x="590" y="1248"/>
                          <a:pt x="870" y="0"/>
                          <a:pt x="1089" y="0"/>
                        </a:cubicBezTo>
                        <a:cubicBezTo>
                          <a:pt x="1308" y="0"/>
                          <a:pt x="1535" y="1248"/>
                          <a:pt x="1724" y="1361"/>
                        </a:cubicBezTo>
                        <a:cubicBezTo>
                          <a:pt x="1913" y="1474"/>
                          <a:pt x="2068" y="1077"/>
                          <a:pt x="2223" y="680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s-ES"/>
                  </a:p>
                </p:txBody>
              </p:sp>
            </p:grpSp>
            <p:grpSp>
              <p:nvGrpSpPr>
                <p:cNvPr id="62" name="Group 58"/>
                <p:cNvGrpSpPr>
                  <a:grpSpLocks/>
                </p:cNvGrpSpPr>
                <p:nvPr/>
              </p:nvGrpSpPr>
              <p:grpSpPr bwMode="auto">
                <a:xfrm rot="10800000">
                  <a:off x="3923" y="1207"/>
                  <a:ext cx="4445" cy="1587"/>
                  <a:chOff x="1338" y="1276"/>
                  <a:chExt cx="4445" cy="1587"/>
                </a:xfrm>
              </p:grpSpPr>
              <p:sp>
                <p:nvSpPr>
                  <p:cNvPr id="63" name="Freeform 59"/>
                  <p:cNvSpPr>
                    <a:spLocks/>
                  </p:cNvSpPr>
                  <p:nvPr/>
                </p:nvSpPr>
                <p:spPr bwMode="auto">
                  <a:xfrm>
                    <a:off x="1338" y="1389"/>
                    <a:ext cx="2223" cy="1474"/>
                  </a:xfrm>
                  <a:custGeom>
                    <a:avLst/>
                    <a:gdLst>
                      <a:gd name="T0" fmla="*/ 0 w 2223"/>
                      <a:gd name="T1" fmla="*/ 680 h 1474"/>
                      <a:gd name="T2" fmla="*/ 408 w 2223"/>
                      <a:gd name="T3" fmla="*/ 1361 h 1474"/>
                      <a:gd name="T4" fmla="*/ 1089 w 2223"/>
                      <a:gd name="T5" fmla="*/ 0 h 1474"/>
                      <a:gd name="T6" fmla="*/ 1724 w 2223"/>
                      <a:gd name="T7" fmla="*/ 1361 h 1474"/>
                      <a:gd name="T8" fmla="*/ 2223 w 2223"/>
                      <a:gd name="T9" fmla="*/ 680 h 14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223" h="1474">
                        <a:moveTo>
                          <a:pt x="0" y="680"/>
                        </a:moveTo>
                        <a:cubicBezTo>
                          <a:pt x="113" y="1077"/>
                          <a:pt x="226" y="1474"/>
                          <a:pt x="408" y="1361"/>
                        </a:cubicBezTo>
                        <a:cubicBezTo>
                          <a:pt x="590" y="1248"/>
                          <a:pt x="870" y="0"/>
                          <a:pt x="1089" y="0"/>
                        </a:cubicBezTo>
                        <a:cubicBezTo>
                          <a:pt x="1308" y="0"/>
                          <a:pt x="1535" y="1248"/>
                          <a:pt x="1724" y="1361"/>
                        </a:cubicBezTo>
                        <a:cubicBezTo>
                          <a:pt x="1913" y="1474"/>
                          <a:pt x="2068" y="1077"/>
                          <a:pt x="2223" y="680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s-ES"/>
                  </a:p>
                </p:txBody>
              </p:sp>
              <p:sp>
                <p:nvSpPr>
                  <p:cNvPr id="64" name="Freeform 60"/>
                  <p:cNvSpPr>
                    <a:spLocks/>
                  </p:cNvSpPr>
                  <p:nvPr/>
                </p:nvSpPr>
                <p:spPr bwMode="auto">
                  <a:xfrm rot="10800000">
                    <a:off x="3560" y="1276"/>
                    <a:ext cx="2223" cy="1474"/>
                  </a:xfrm>
                  <a:custGeom>
                    <a:avLst/>
                    <a:gdLst>
                      <a:gd name="T0" fmla="*/ 0 w 2223"/>
                      <a:gd name="T1" fmla="*/ 680 h 1474"/>
                      <a:gd name="T2" fmla="*/ 408 w 2223"/>
                      <a:gd name="T3" fmla="*/ 1361 h 1474"/>
                      <a:gd name="T4" fmla="*/ 1089 w 2223"/>
                      <a:gd name="T5" fmla="*/ 0 h 1474"/>
                      <a:gd name="T6" fmla="*/ 1724 w 2223"/>
                      <a:gd name="T7" fmla="*/ 1361 h 1474"/>
                      <a:gd name="T8" fmla="*/ 2223 w 2223"/>
                      <a:gd name="T9" fmla="*/ 680 h 14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223" h="1474">
                        <a:moveTo>
                          <a:pt x="0" y="680"/>
                        </a:moveTo>
                        <a:cubicBezTo>
                          <a:pt x="113" y="1077"/>
                          <a:pt x="226" y="1474"/>
                          <a:pt x="408" y="1361"/>
                        </a:cubicBezTo>
                        <a:cubicBezTo>
                          <a:pt x="590" y="1248"/>
                          <a:pt x="870" y="0"/>
                          <a:pt x="1089" y="0"/>
                        </a:cubicBezTo>
                        <a:cubicBezTo>
                          <a:pt x="1308" y="0"/>
                          <a:pt x="1535" y="1248"/>
                          <a:pt x="1724" y="1361"/>
                        </a:cubicBezTo>
                        <a:cubicBezTo>
                          <a:pt x="1913" y="1474"/>
                          <a:pt x="2068" y="1077"/>
                          <a:pt x="2223" y="680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s-ES"/>
                  </a:p>
                </p:txBody>
              </p:sp>
            </p:grpSp>
          </p:grpSp>
        </p:grpSp>
      </p:grpSp>
      <p:sp>
        <p:nvSpPr>
          <p:cNvPr id="67" name="Rectangle 66"/>
          <p:cNvSpPr/>
          <p:nvPr/>
        </p:nvSpPr>
        <p:spPr>
          <a:xfrm>
            <a:off x="2411760" y="1196752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dirty="0" smtClean="0"/>
              <a:t>Vera </a:t>
            </a:r>
            <a:r>
              <a:rPr lang="en-US" sz="2800" dirty="0" err="1" smtClean="0"/>
              <a:t>Cuartero</a:t>
            </a:r>
            <a:endParaRPr lang="en-US" sz="2800" dirty="0" smtClean="0"/>
          </a:p>
          <a:p>
            <a:pPr algn="ctr"/>
            <a:r>
              <a:rPr lang="en-US" sz="2800" dirty="0" smtClean="0"/>
              <a:t>BM23 (ESRF)</a:t>
            </a:r>
          </a:p>
          <a:p>
            <a:pPr algn="ctr"/>
            <a:r>
              <a:rPr lang="en-US" sz="2800" dirty="0" smtClean="0"/>
              <a:t>cuartero@esrf.fr</a:t>
            </a:r>
            <a:endParaRPr lang="en-GB" sz="2800" dirty="0"/>
          </a:p>
        </p:txBody>
      </p:sp>
      <p:pic>
        <p:nvPicPr>
          <p:cNvPr id="68" name="Picture 6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068960"/>
            <a:ext cx="2331785" cy="3015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500" dirty="0" err="1" smtClean="0"/>
              <a:t>Exafs</a:t>
            </a:r>
            <a:r>
              <a:rPr lang="en-US" sz="2400" dirty="0" smtClean="0"/>
              <a:t>: physical description</a:t>
            </a:r>
            <a:endParaRPr lang="en-GB" sz="2400" dirty="0"/>
          </a:p>
        </p:txBody>
      </p:sp>
      <p:sp>
        <p:nvSpPr>
          <p:cNvPr id="41" name="Slide Number Placeholder 4"/>
          <p:cNvSpPr txBox="1">
            <a:spLocks/>
          </p:cNvSpPr>
          <p:nvPr/>
        </p:nvSpPr>
        <p:spPr>
          <a:xfrm>
            <a:off x="107504" y="6408712"/>
            <a:ext cx="792088" cy="47667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800" b="1" dirty="0" smtClean="0">
                <a:solidFill>
                  <a:schemeClr val="tx2"/>
                </a:solidFill>
              </a:rPr>
              <a:t>Page</a:t>
            </a: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fld id="{733122C9-A0B9-462F-8757-0847AD287B63}" type="slidenum">
              <a:rPr lang="fr-FR" sz="800" b="1" smtClean="0">
                <a:solidFill>
                  <a:schemeClr val="tx2"/>
                </a:solidFill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lang="fr-FR" sz="800" b="1" dirty="0">
              <a:solidFill>
                <a:schemeClr val="tx2"/>
              </a:solidFill>
            </a:endParaRPr>
          </a:p>
        </p:txBody>
      </p:sp>
      <p:sp>
        <p:nvSpPr>
          <p:cNvPr id="42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719572" y="6483349"/>
            <a:ext cx="6120000" cy="21248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sz="800" b="1" dirty="0" smtClean="0">
                <a:solidFill>
                  <a:schemeClr val="tx2"/>
                </a:solidFill>
              </a:rPr>
              <a:t> XAFS l 20/11/2014 l V. </a:t>
            </a:r>
            <a:r>
              <a:rPr lang="en-US" sz="800" b="1" dirty="0" err="1" smtClean="0">
                <a:solidFill>
                  <a:schemeClr val="tx2"/>
                </a:solidFill>
              </a:rPr>
              <a:t>Cuartero</a:t>
            </a:r>
            <a:endParaRPr lang="fr-FR" sz="800" b="1" dirty="0">
              <a:solidFill>
                <a:schemeClr val="tx2"/>
              </a:solidFill>
            </a:endParaRPr>
          </a:p>
        </p:txBody>
      </p:sp>
      <p:sp>
        <p:nvSpPr>
          <p:cNvPr id="38" name="Rectangle 7"/>
          <p:cNvSpPr>
            <a:spLocks noChangeArrowheads="1"/>
          </p:cNvSpPr>
          <p:nvPr/>
        </p:nvSpPr>
        <p:spPr bwMode="auto">
          <a:xfrm>
            <a:off x="3505200" y="1652910"/>
            <a:ext cx="381000" cy="609600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9" name="Object 2"/>
          <p:cNvGraphicFramePr>
            <a:graphicFrameLocks noChangeAspect="1"/>
          </p:cNvGraphicFramePr>
          <p:nvPr/>
        </p:nvGraphicFramePr>
        <p:xfrm>
          <a:off x="1600200" y="1627709"/>
          <a:ext cx="5816600" cy="685800"/>
        </p:xfrm>
        <a:graphic>
          <a:graphicData uri="http://schemas.openxmlformats.org/presentationml/2006/ole">
            <p:oleObj spid="_x0000_s50185" name="Equation" r:id="rId3" imgW="5816600" imgH="685800" progId="Equation.3">
              <p:embed/>
            </p:oleObj>
          </a:graphicData>
        </a:graphic>
      </p:graphicFrame>
      <p:sp>
        <p:nvSpPr>
          <p:cNvPr id="40" name="AutoShape 3"/>
          <p:cNvSpPr>
            <a:spLocks/>
          </p:cNvSpPr>
          <p:nvPr/>
        </p:nvSpPr>
        <p:spPr bwMode="auto">
          <a:xfrm rot="16200000">
            <a:off x="6324600" y="1703710"/>
            <a:ext cx="304800" cy="1524000"/>
          </a:xfrm>
          <a:prstGeom prst="leftBrace">
            <a:avLst>
              <a:gd name="adj1" fmla="val 41667"/>
              <a:gd name="adj2" fmla="val 50000"/>
            </a:avLst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3" name="Object 4"/>
          <p:cNvGraphicFramePr>
            <a:graphicFrameLocks noChangeAspect="1"/>
          </p:cNvGraphicFramePr>
          <p:nvPr/>
        </p:nvGraphicFramePr>
        <p:xfrm>
          <a:off x="5867400" y="2694310"/>
          <a:ext cx="1206500" cy="406400"/>
        </p:xfrm>
        <a:graphic>
          <a:graphicData uri="http://schemas.openxmlformats.org/presentationml/2006/ole">
            <p:oleObj spid="_x0000_s50186" name="Ecuación" r:id="rId4" imgW="1205977" imgH="406224" progId="Equation.3">
              <p:embed/>
            </p:oleObj>
          </a:graphicData>
        </a:graphic>
      </p:graphicFrame>
      <p:sp>
        <p:nvSpPr>
          <p:cNvPr id="44" name="AutoShape 5"/>
          <p:cNvSpPr>
            <a:spLocks/>
          </p:cNvSpPr>
          <p:nvPr/>
        </p:nvSpPr>
        <p:spPr bwMode="auto">
          <a:xfrm rot="5400000" flipV="1">
            <a:off x="4038600" y="89694"/>
            <a:ext cx="304800" cy="3048000"/>
          </a:xfrm>
          <a:prstGeom prst="leftBrace">
            <a:avLst>
              <a:gd name="adj1" fmla="val 83333"/>
              <a:gd name="adj2" fmla="val 50000"/>
            </a:avLst>
          </a:prstGeom>
          <a:noFill/>
          <a:ln w="19050">
            <a:solidFill>
              <a:srgbClr val="C00000"/>
            </a:solidFill>
            <a:round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endParaRPr lang="en-GB">
              <a:solidFill>
                <a:srgbClr val="CC6600"/>
              </a:solidFill>
            </a:endParaRPr>
          </a:p>
        </p:txBody>
      </p:sp>
      <p:sp>
        <p:nvSpPr>
          <p:cNvPr id="45" name="Text Box 6"/>
          <p:cNvSpPr txBox="1">
            <a:spLocks noChangeArrowheads="1"/>
          </p:cNvSpPr>
          <p:nvPr/>
        </p:nvSpPr>
        <p:spPr bwMode="auto">
          <a:xfrm>
            <a:off x="3347864" y="1196752"/>
            <a:ext cx="16637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sz="1600" dirty="0">
                <a:solidFill>
                  <a:srgbClr val="C00000"/>
                </a:solidFill>
                <a:latin typeface="Arial" charset="0"/>
              </a:rPr>
              <a:t>1 active </a:t>
            </a:r>
            <a:r>
              <a:rPr lang="es-ES" sz="1600" dirty="0" err="1">
                <a:solidFill>
                  <a:srgbClr val="C00000"/>
                </a:solidFill>
                <a:latin typeface="Arial" charset="0"/>
              </a:rPr>
              <a:t>electron</a:t>
            </a:r>
            <a:endParaRPr lang="en-GB" sz="1600" dirty="0">
              <a:solidFill>
                <a:srgbClr val="C00000"/>
              </a:solidFill>
              <a:latin typeface="Arial" charset="0"/>
            </a:endParaRPr>
          </a:p>
        </p:txBody>
      </p:sp>
      <p:graphicFrame>
        <p:nvGraphicFramePr>
          <p:cNvPr id="46" name="Object 8"/>
          <p:cNvGraphicFramePr>
            <a:graphicFrameLocks noChangeAspect="1"/>
          </p:cNvGraphicFramePr>
          <p:nvPr/>
        </p:nvGraphicFramePr>
        <p:xfrm>
          <a:off x="3124200" y="2414910"/>
          <a:ext cx="1981200" cy="508000"/>
        </p:xfrm>
        <a:graphic>
          <a:graphicData uri="http://schemas.openxmlformats.org/presentationml/2006/ole">
            <p:oleObj spid="_x0000_s50187" name="Ecuación" r:id="rId5" imgW="1981200" imgH="508000" progId="Equation.3">
              <p:embed/>
            </p:oleObj>
          </a:graphicData>
        </a:graphic>
      </p:graphicFrame>
      <p:sp>
        <p:nvSpPr>
          <p:cNvPr id="47" name="Line 9"/>
          <p:cNvSpPr>
            <a:spLocks noChangeShapeType="1"/>
          </p:cNvSpPr>
          <p:nvPr/>
        </p:nvSpPr>
        <p:spPr bwMode="auto">
          <a:xfrm>
            <a:off x="3657600" y="226251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48" name="Rectangle 10"/>
          <p:cNvSpPr>
            <a:spLocks noChangeArrowheads="1"/>
          </p:cNvSpPr>
          <p:nvPr/>
        </p:nvSpPr>
        <p:spPr bwMode="auto">
          <a:xfrm>
            <a:off x="4419600" y="2414910"/>
            <a:ext cx="685800" cy="457200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Line 11"/>
          <p:cNvSpPr>
            <a:spLocks noChangeShapeType="1"/>
          </p:cNvSpPr>
          <p:nvPr/>
        </p:nvSpPr>
        <p:spPr bwMode="auto">
          <a:xfrm>
            <a:off x="4724400" y="2872110"/>
            <a:ext cx="0" cy="2286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50" name="Text Box 12"/>
          <p:cNvSpPr txBox="1">
            <a:spLocks noChangeArrowheads="1"/>
          </p:cNvSpPr>
          <p:nvPr/>
        </p:nvSpPr>
        <p:spPr bwMode="auto">
          <a:xfrm>
            <a:off x="3810000" y="3100710"/>
            <a:ext cx="18684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sz="1400" dirty="0" err="1">
                <a:solidFill>
                  <a:schemeClr val="accent2"/>
                </a:solidFill>
                <a:latin typeface="Arial" charset="0"/>
              </a:rPr>
              <a:t>Structural</a:t>
            </a:r>
            <a:r>
              <a:rPr lang="es-ES" sz="1400" dirty="0">
                <a:solidFill>
                  <a:schemeClr val="accent2"/>
                </a:solidFill>
                <a:latin typeface="Arial" charset="0"/>
              </a:rPr>
              <a:t> </a:t>
            </a:r>
            <a:r>
              <a:rPr lang="es-ES" sz="1400" dirty="0" err="1">
                <a:solidFill>
                  <a:schemeClr val="accent2"/>
                </a:solidFill>
                <a:latin typeface="Arial" charset="0"/>
              </a:rPr>
              <a:t>information</a:t>
            </a:r>
            <a:endParaRPr lang="en-GB" sz="1400" dirty="0">
              <a:solidFill>
                <a:schemeClr val="accent2"/>
              </a:solidFill>
              <a:latin typeface="Arial" charset="0"/>
            </a:endParaRPr>
          </a:p>
        </p:txBody>
      </p:sp>
      <p:graphicFrame>
        <p:nvGraphicFramePr>
          <p:cNvPr id="52" name="Object 13"/>
          <p:cNvGraphicFramePr>
            <a:graphicFrameLocks noChangeAspect="1"/>
          </p:cNvGraphicFramePr>
          <p:nvPr/>
        </p:nvGraphicFramePr>
        <p:xfrm>
          <a:off x="1318171" y="3501008"/>
          <a:ext cx="6794500" cy="1041400"/>
        </p:xfrm>
        <a:graphic>
          <a:graphicData uri="http://schemas.openxmlformats.org/presentationml/2006/ole">
            <p:oleObj spid="_x0000_s50188" name="Ecuación" r:id="rId6" imgW="6794500" imgH="1041400" progId="Equation.3">
              <p:embed/>
            </p:oleObj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5669487" y="3763888"/>
            <a:ext cx="3583033" cy="1668562"/>
            <a:chOff x="5669487" y="3763888"/>
            <a:chExt cx="3583033" cy="1668562"/>
          </a:xfrm>
        </p:grpSpPr>
        <p:sp>
          <p:nvSpPr>
            <p:cNvPr id="53" name="Rectangle 16"/>
            <p:cNvSpPr>
              <a:spLocks noChangeArrowheads="1"/>
            </p:cNvSpPr>
            <p:nvPr/>
          </p:nvSpPr>
          <p:spPr bwMode="auto">
            <a:xfrm>
              <a:off x="7113984" y="3763888"/>
              <a:ext cx="914400" cy="457200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Text Box 14"/>
            <p:cNvSpPr txBox="1">
              <a:spLocks noChangeArrowheads="1"/>
            </p:cNvSpPr>
            <p:nvPr/>
          </p:nvSpPr>
          <p:spPr bwMode="auto">
            <a:xfrm>
              <a:off x="5669487" y="4509120"/>
              <a:ext cx="3583033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s-ES" b="1" dirty="0">
                  <a:latin typeface="Arial" charset="0"/>
                </a:rPr>
                <a:t>Wave-</a:t>
              </a:r>
              <a:r>
                <a:rPr lang="es-ES" b="1" dirty="0" err="1">
                  <a:latin typeface="Arial" charset="0"/>
                </a:rPr>
                <a:t>function</a:t>
              </a:r>
              <a:endParaRPr lang="es-ES" b="1" dirty="0">
                <a:latin typeface="Arial" charset="0"/>
              </a:endParaRPr>
            </a:p>
            <a:p>
              <a:pPr algn="ctr"/>
              <a:r>
                <a:rPr lang="es-ES" b="1" dirty="0">
                  <a:latin typeface="Arial" charset="0"/>
                </a:rPr>
                <a:t>of </a:t>
              </a:r>
              <a:r>
                <a:rPr lang="es-ES" b="1" dirty="0" err="1">
                  <a:latin typeface="Arial" charset="0"/>
                </a:rPr>
                <a:t>the</a:t>
              </a:r>
              <a:r>
                <a:rPr lang="es-ES" b="1" dirty="0">
                  <a:latin typeface="Arial" charset="0"/>
                </a:rPr>
                <a:t> </a:t>
              </a:r>
              <a:r>
                <a:rPr lang="es-ES" b="1" dirty="0" err="1">
                  <a:latin typeface="Arial" charset="0"/>
                </a:rPr>
                <a:t>scattered</a:t>
              </a:r>
              <a:r>
                <a:rPr lang="es-ES" b="1" dirty="0">
                  <a:latin typeface="Arial" charset="0"/>
                </a:rPr>
                <a:t> </a:t>
              </a:r>
              <a:r>
                <a:rPr lang="es-ES" b="1" dirty="0" err="1">
                  <a:latin typeface="Arial" charset="0"/>
                </a:rPr>
                <a:t>photo-electron</a:t>
              </a:r>
              <a:endParaRPr lang="es-ES" b="1" dirty="0">
                <a:latin typeface="Arial" charset="0"/>
              </a:endParaRPr>
            </a:p>
            <a:p>
              <a:pPr algn="ctr"/>
              <a:r>
                <a:rPr lang="es-ES" b="1" dirty="0">
                  <a:latin typeface="Arial" charset="0"/>
                </a:rPr>
                <a:t>at </a:t>
              </a:r>
              <a:r>
                <a:rPr lang="es-ES" b="1" dirty="0" err="1">
                  <a:latin typeface="Arial" charset="0"/>
                </a:rPr>
                <a:t>the</a:t>
              </a:r>
              <a:r>
                <a:rPr lang="es-ES" b="1" dirty="0">
                  <a:latin typeface="Arial" charset="0"/>
                </a:rPr>
                <a:t> </a:t>
              </a:r>
              <a:r>
                <a:rPr lang="es-ES" b="1" dirty="0" err="1">
                  <a:latin typeface="Arial" charset="0"/>
                </a:rPr>
                <a:t>absorbing</a:t>
              </a:r>
              <a:r>
                <a:rPr lang="es-ES" b="1" dirty="0">
                  <a:latin typeface="Arial" charset="0"/>
                </a:rPr>
                <a:t> </a:t>
              </a:r>
              <a:r>
                <a:rPr lang="es-ES" b="1" dirty="0" err="1">
                  <a:latin typeface="Arial" charset="0"/>
                </a:rPr>
                <a:t>atom</a:t>
              </a:r>
              <a:endParaRPr lang="en-GB" b="1" dirty="0">
                <a:latin typeface="Arial" charset="0"/>
              </a:endParaRPr>
            </a:p>
          </p:txBody>
        </p:sp>
        <p:sp>
          <p:nvSpPr>
            <p:cNvPr id="55" name="Line 15"/>
            <p:cNvSpPr>
              <a:spLocks noChangeShapeType="1"/>
            </p:cNvSpPr>
            <p:nvPr/>
          </p:nvSpPr>
          <p:spPr bwMode="auto">
            <a:xfrm flipH="1">
              <a:off x="7524328" y="4221088"/>
              <a:ext cx="76200" cy="304800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</p:grpSp>
      <p:graphicFrame>
        <p:nvGraphicFramePr>
          <p:cNvPr id="50189" name="Object 13"/>
          <p:cNvGraphicFramePr>
            <a:graphicFrameLocks noChangeAspect="1"/>
          </p:cNvGraphicFramePr>
          <p:nvPr/>
        </p:nvGraphicFramePr>
        <p:xfrm>
          <a:off x="2987824" y="620688"/>
          <a:ext cx="2663825" cy="687388"/>
        </p:xfrm>
        <a:graphic>
          <a:graphicData uri="http://schemas.openxmlformats.org/presentationml/2006/ole">
            <p:oleObj spid="_x0000_s50189" name="Equation" r:id="rId7" imgW="1180800" imgH="304560" progId="Equation.3">
              <p:embed/>
            </p:oleObj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5796136" y="836712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Fermi Golden Rule</a:t>
            </a:r>
            <a:endParaRPr lang="en-GB" dirty="0"/>
          </a:p>
        </p:txBody>
      </p:sp>
      <p:sp>
        <p:nvSpPr>
          <p:cNvPr id="57" name="Oval 56"/>
          <p:cNvSpPr/>
          <p:nvPr/>
        </p:nvSpPr>
        <p:spPr>
          <a:xfrm>
            <a:off x="2987824" y="1772816"/>
            <a:ext cx="576064" cy="43204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4"/>
          <p:cNvSpPr>
            <a:spLocks noChangeArrowheads="1"/>
          </p:cNvSpPr>
          <p:nvPr/>
        </p:nvSpPr>
        <p:spPr bwMode="auto">
          <a:xfrm>
            <a:off x="899592" y="5460603"/>
            <a:ext cx="7704856" cy="923330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eaLnBrk="0" hangingPunct="0"/>
            <a:r>
              <a:rPr lang="en-US" sz="1800" dirty="0"/>
              <a:t>The region where </a:t>
            </a:r>
            <a:r>
              <a:rPr lang="en-US" sz="1800" b="1" dirty="0">
                <a:solidFill>
                  <a:srgbClr val="C00000"/>
                </a:solidFill>
                <a:latin typeface="Symbol" pitchFamily="18" charset="2"/>
              </a:rPr>
              <a:t>y</a:t>
            </a:r>
            <a:r>
              <a:rPr lang="en-US" sz="1800" b="1" dirty="0">
                <a:solidFill>
                  <a:srgbClr val="C00000"/>
                </a:solidFill>
              </a:rPr>
              <a:t> </a:t>
            </a:r>
            <a:r>
              <a:rPr lang="en-US" sz="1800" b="1" baseline="-25000" dirty="0" err="1">
                <a:solidFill>
                  <a:srgbClr val="C00000"/>
                </a:solidFill>
              </a:rPr>
              <a:t>i</a:t>
            </a:r>
            <a:r>
              <a:rPr lang="en-US" sz="1800" b="1" baseline="30000" dirty="0">
                <a:solidFill>
                  <a:srgbClr val="C00000"/>
                </a:solidFill>
              </a:rPr>
              <a:t> </a:t>
            </a:r>
            <a:r>
              <a:rPr lang="en-US" sz="1800" b="1" dirty="0">
                <a:solidFill>
                  <a:srgbClr val="C00000"/>
                </a:solidFill>
                <a:sym typeface="Symbol" pitchFamily="18" charset="2"/>
              </a:rPr>
              <a:t> </a:t>
            </a:r>
            <a:r>
              <a:rPr lang="en-US" sz="1800" dirty="0">
                <a:solidFill>
                  <a:srgbClr val="C00000"/>
                </a:solidFill>
                <a:sym typeface="Math1" pitchFamily="2" charset="2"/>
              </a:rPr>
              <a:t>0 </a:t>
            </a:r>
            <a:r>
              <a:rPr lang="en-US" sz="1800" dirty="0"/>
              <a:t>represents </a:t>
            </a:r>
            <a:r>
              <a:rPr lang="en-US" sz="1800" dirty="0" smtClean="0"/>
              <a:t>simultaneously the </a:t>
            </a:r>
            <a:r>
              <a:rPr lang="en-US" sz="1800" dirty="0"/>
              <a:t>source and the detector for the photoelectron </a:t>
            </a:r>
            <a:r>
              <a:rPr lang="en-US" sz="1800" dirty="0" smtClean="0"/>
              <a:t>that </a:t>
            </a:r>
            <a:r>
              <a:rPr lang="en-US" sz="1800" dirty="0"/>
              <a:t>probes the local structure around the absorber atom</a:t>
            </a:r>
          </a:p>
        </p:txBody>
      </p:sp>
      <p:sp>
        <p:nvSpPr>
          <p:cNvPr id="26" name="Text Box 6"/>
          <p:cNvSpPr txBox="1">
            <a:spLocks noChangeArrowheads="1"/>
          </p:cNvSpPr>
          <p:nvPr/>
        </p:nvSpPr>
        <p:spPr bwMode="auto">
          <a:xfrm>
            <a:off x="1180108" y="2372370"/>
            <a:ext cx="176683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sz="1600" dirty="0" err="1" smtClean="0">
                <a:solidFill>
                  <a:srgbClr val="C00000"/>
                </a:solidFill>
                <a:latin typeface="Arial" charset="0"/>
              </a:rPr>
              <a:t>Dipole</a:t>
            </a:r>
            <a:r>
              <a:rPr lang="es-ES" sz="1600" dirty="0" smtClean="0">
                <a:solidFill>
                  <a:srgbClr val="C00000"/>
                </a:solidFill>
                <a:latin typeface="Arial" charset="0"/>
              </a:rPr>
              <a:t> </a:t>
            </a:r>
            <a:r>
              <a:rPr lang="es-ES" sz="1600" dirty="0" err="1" smtClean="0">
                <a:solidFill>
                  <a:srgbClr val="C00000"/>
                </a:solidFill>
                <a:latin typeface="Arial" charset="0"/>
              </a:rPr>
              <a:t>interaction</a:t>
            </a:r>
            <a:endParaRPr lang="en-GB" sz="1600" dirty="0">
              <a:solidFill>
                <a:srgbClr val="C00000"/>
              </a:solidFill>
              <a:latin typeface="Arial" charset="0"/>
            </a:endParaRPr>
          </a:p>
        </p:txBody>
      </p:sp>
      <p:sp>
        <p:nvSpPr>
          <p:cNvPr id="28" name="Text Box 6"/>
          <p:cNvSpPr txBox="1">
            <a:spLocks noChangeArrowheads="1"/>
          </p:cNvSpPr>
          <p:nvPr/>
        </p:nvSpPr>
        <p:spPr bwMode="auto">
          <a:xfrm>
            <a:off x="7125650" y="2636912"/>
            <a:ext cx="146226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sz="1600" dirty="0" smtClean="0">
                <a:solidFill>
                  <a:srgbClr val="C00000"/>
                </a:solidFill>
                <a:latin typeface="Arial" charset="0"/>
              </a:rPr>
              <a:t>N-1 </a:t>
            </a:r>
            <a:r>
              <a:rPr lang="es-ES" sz="1600" dirty="0" err="1" smtClean="0">
                <a:solidFill>
                  <a:srgbClr val="C00000"/>
                </a:solidFill>
                <a:latin typeface="Arial" charset="0"/>
              </a:rPr>
              <a:t>electrons</a:t>
            </a:r>
            <a:r>
              <a:rPr lang="es-ES" sz="1600" dirty="0" smtClean="0">
                <a:solidFill>
                  <a:srgbClr val="C00000"/>
                </a:solidFill>
                <a:latin typeface="Arial" charset="0"/>
              </a:rPr>
              <a:t> </a:t>
            </a:r>
          </a:p>
          <a:p>
            <a:r>
              <a:rPr lang="es-ES" sz="1600" dirty="0" err="1" smtClean="0">
                <a:solidFill>
                  <a:srgbClr val="C00000"/>
                </a:solidFill>
                <a:latin typeface="Arial" charset="0"/>
              </a:rPr>
              <a:t>relaxation</a:t>
            </a:r>
            <a:endParaRPr lang="en-GB" sz="1600" dirty="0">
              <a:solidFill>
                <a:srgbClr val="C00000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4" grpId="0" animBg="1"/>
      <p:bldP spid="45" grpId="0"/>
      <p:bldP spid="47" grpId="0" animBg="1"/>
      <p:bldP spid="48" grpId="0" animBg="1"/>
      <p:bldP spid="49" grpId="0" animBg="1"/>
      <p:bldP spid="50" grpId="0"/>
      <p:bldP spid="57" grpId="0" animBg="1"/>
      <p:bldP spid="24" grpId="0" animBg="1" autoUpdateAnimBg="0"/>
      <p:bldP spid="26" grpId="0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500" dirty="0" err="1" smtClean="0"/>
              <a:t>Exafs</a:t>
            </a:r>
            <a:r>
              <a:rPr lang="en-US" sz="2400" dirty="0" smtClean="0"/>
              <a:t>: physical description</a:t>
            </a:r>
            <a:endParaRPr lang="en-GB" sz="2400" dirty="0"/>
          </a:p>
        </p:txBody>
      </p:sp>
      <p:sp>
        <p:nvSpPr>
          <p:cNvPr id="41" name="Slide Number Placeholder 4"/>
          <p:cNvSpPr txBox="1">
            <a:spLocks/>
          </p:cNvSpPr>
          <p:nvPr/>
        </p:nvSpPr>
        <p:spPr>
          <a:xfrm>
            <a:off x="107504" y="6408712"/>
            <a:ext cx="792088" cy="47667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800" b="1" dirty="0" smtClean="0">
                <a:solidFill>
                  <a:schemeClr val="tx2"/>
                </a:solidFill>
              </a:rPr>
              <a:t>Page</a:t>
            </a: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fld id="{733122C9-A0B9-462F-8757-0847AD287B63}" type="slidenum">
              <a:rPr lang="fr-FR" sz="800" b="1" smtClean="0">
                <a:solidFill>
                  <a:schemeClr val="tx2"/>
                </a:solidFill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lang="fr-FR" sz="800" b="1" dirty="0">
              <a:solidFill>
                <a:schemeClr val="tx2"/>
              </a:solidFill>
            </a:endParaRPr>
          </a:p>
        </p:txBody>
      </p:sp>
      <p:sp>
        <p:nvSpPr>
          <p:cNvPr id="42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719572" y="6483349"/>
            <a:ext cx="6120000" cy="21248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sz="800" b="1" dirty="0" smtClean="0">
                <a:solidFill>
                  <a:schemeClr val="tx2"/>
                </a:solidFill>
              </a:rPr>
              <a:t> XAFS l 20/11/2014 l V. </a:t>
            </a:r>
            <a:r>
              <a:rPr lang="en-US" sz="800" b="1" dirty="0" err="1" smtClean="0">
                <a:solidFill>
                  <a:schemeClr val="tx2"/>
                </a:solidFill>
              </a:rPr>
              <a:t>Cuartero</a:t>
            </a:r>
            <a:endParaRPr lang="fr-FR" sz="800" b="1" dirty="0">
              <a:solidFill>
                <a:schemeClr val="tx2"/>
              </a:solidFill>
            </a:endParaRPr>
          </a:p>
        </p:txBody>
      </p:sp>
      <p:sp>
        <p:nvSpPr>
          <p:cNvPr id="26" name="Text Box 2"/>
          <p:cNvSpPr txBox="1">
            <a:spLocks noChangeArrowheads="1"/>
          </p:cNvSpPr>
          <p:nvPr/>
        </p:nvSpPr>
        <p:spPr bwMode="auto">
          <a:xfrm>
            <a:off x="171450" y="692696"/>
            <a:ext cx="7737503" cy="1661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GB" sz="1600" dirty="0">
                <a:latin typeface="Arial" charset="0"/>
              </a:rPr>
              <a:t>We can build a simple model for </a:t>
            </a:r>
            <a:r>
              <a:rPr lang="en-GB" sz="1600" dirty="0">
                <a:latin typeface="Symbol" pitchFamily="18" charset="2"/>
              </a:rPr>
              <a:t>c</a:t>
            </a:r>
            <a:r>
              <a:rPr lang="en-GB" sz="1600" dirty="0">
                <a:latin typeface="Arial" charset="0"/>
              </a:rPr>
              <a:t> from the photo-electron for a two-atomic system:</a:t>
            </a:r>
          </a:p>
          <a:p>
            <a:pPr eaLnBrk="0" hangingPunct="0"/>
            <a:endParaRPr lang="en-GB" dirty="0">
              <a:latin typeface="Arial" charset="0"/>
            </a:endParaRPr>
          </a:p>
          <a:p>
            <a:pPr eaLnBrk="0" hangingPunct="0"/>
            <a:r>
              <a:rPr lang="en-GB" sz="1600" dirty="0">
                <a:solidFill>
                  <a:schemeClr val="accent2"/>
                </a:solidFill>
                <a:latin typeface="Arial" charset="0"/>
              </a:rPr>
              <a:t>	</a:t>
            </a:r>
            <a:r>
              <a:rPr lang="en-GB" sz="1600" dirty="0">
                <a:latin typeface="Arial" charset="0"/>
              </a:rPr>
              <a:t>1. Leaving from the absorbing atom</a:t>
            </a:r>
          </a:p>
          <a:p>
            <a:pPr eaLnBrk="0" hangingPunct="0"/>
            <a:endParaRPr lang="en-GB" sz="1000" dirty="0">
              <a:latin typeface="Arial" charset="0"/>
            </a:endParaRPr>
          </a:p>
          <a:p>
            <a:pPr eaLnBrk="0" hangingPunct="0"/>
            <a:r>
              <a:rPr lang="en-GB" sz="1600" dirty="0">
                <a:latin typeface="Arial" charset="0"/>
              </a:rPr>
              <a:t>	2. Scattering from the neighbour atom</a:t>
            </a:r>
          </a:p>
          <a:p>
            <a:pPr eaLnBrk="0" hangingPunct="0"/>
            <a:r>
              <a:rPr lang="en-GB" sz="1000" dirty="0">
                <a:latin typeface="Arial" charset="0"/>
              </a:rPr>
              <a:t> </a:t>
            </a:r>
          </a:p>
          <a:p>
            <a:pPr eaLnBrk="0" hangingPunct="0"/>
            <a:r>
              <a:rPr lang="en-GB" sz="1600" dirty="0">
                <a:latin typeface="Arial" charset="0"/>
              </a:rPr>
              <a:t>	3. Returning to the absorbing atom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179512" y="2410842"/>
            <a:ext cx="8721725" cy="1018158"/>
            <a:chOff x="179512" y="2410842"/>
            <a:chExt cx="8721725" cy="1018158"/>
          </a:xfrm>
        </p:grpSpPr>
        <p:sp>
          <p:nvSpPr>
            <p:cNvPr id="27" name="Rectangle 4"/>
            <p:cNvSpPr>
              <a:spLocks noChangeArrowheads="1"/>
            </p:cNvSpPr>
            <p:nvPr/>
          </p:nvSpPr>
          <p:spPr bwMode="auto">
            <a:xfrm>
              <a:off x="179512" y="2410842"/>
              <a:ext cx="8721725" cy="946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GB" sz="1600" dirty="0">
                  <a:latin typeface="Arial" charset="0"/>
                </a:rPr>
                <a:t>The outgoing photo-electron wave-function </a:t>
              </a:r>
              <a:r>
                <a:rPr lang="en-GB" sz="1600" dirty="0">
                  <a:latin typeface="Arial" charset="0"/>
                  <a:sym typeface="Symbol" pitchFamily="18" charset="2"/>
                </a:rPr>
                <a:t></a:t>
              </a:r>
              <a:endParaRPr lang="en-GB" sz="1600" dirty="0">
                <a:latin typeface="Arial" charset="0"/>
              </a:endParaRPr>
            </a:p>
            <a:p>
              <a:pPr eaLnBrk="0" hangingPunct="0"/>
              <a:endParaRPr lang="en-GB" sz="1600" dirty="0">
                <a:latin typeface="Arial" charset="0"/>
              </a:endParaRPr>
            </a:p>
            <a:p>
              <a:pPr eaLnBrk="0" hangingPunct="0"/>
              <a:r>
                <a:rPr lang="en-GB" sz="1600" dirty="0">
                  <a:solidFill>
                    <a:srgbClr val="CC0000"/>
                  </a:solidFill>
                  <a:latin typeface="Arial" charset="0"/>
                </a:rPr>
                <a:t>Spherical wave</a:t>
              </a:r>
              <a:r>
                <a:rPr lang="en-GB" sz="1600" dirty="0">
                  <a:latin typeface="Arial" charset="0"/>
                </a:rPr>
                <a:t>:				</a:t>
              </a:r>
              <a:r>
                <a:rPr lang="en-GB" dirty="0">
                  <a:latin typeface="Arial" charset="0"/>
                </a:rPr>
                <a:t>+</a:t>
              </a:r>
              <a:r>
                <a:rPr lang="en-GB" sz="1600" dirty="0">
                  <a:latin typeface="Arial" charset="0"/>
                </a:rPr>
                <a:t>	a neighbour atom at a distance R </a:t>
              </a:r>
            </a:p>
          </p:txBody>
        </p:sp>
        <p:graphicFrame>
          <p:nvGraphicFramePr>
            <p:cNvPr id="28" name="Object 5"/>
            <p:cNvGraphicFramePr>
              <a:graphicFrameLocks noChangeAspect="1"/>
            </p:cNvGraphicFramePr>
            <p:nvPr/>
          </p:nvGraphicFramePr>
          <p:xfrm>
            <a:off x="2419350" y="2781300"/>
            <a:ext cx="1333500" cy="647700"/>
          </p:xfrm>
          <a:graphic>
            <a:graphicData uri="http://schemas.openxmlformats.org/presentationml/2006/ole">
              <p:oleObj spid="_x0000_s51208" name="Ecuación" r:id="rId3" imgW="1766880" imgH="850320" progId="Equation.3">
                <p:embed/>
              </p:oleObj>
            </a:graphicData>
          </a:graphic>
        </p:graphicFrame>
      </p:grpSp>
      <p:sp>
        <p:nvSpPr>
          <p:cNvPr id="31" name="Line 8"/>
          <p:cNvSpPr>
            <a:spLocks noChangeShapeType="1"/>
          </p:cNvSpPr>
          <p:nvPr/>
        </p:nvSpPr>
        <p:spPr bwMode="auto">
          <a:xfrm>
            <a:off x="2895600" y="3352800"/>
            <a:ext cx="2180456" cy="652264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32" name="Line 9"/>
          <p:cNvSpPr>
            <a:spLocks noChangeShapeType="1"/>
          </p:cNvSpPr>
          <p:nvPr/>
        </p:nvSpPr>
        <p:spPr bwMode="auto">
          <a:xfrm flipH="1">
            <a:off x="5580112" y="3200400"/>
            <a:ext cx="211088" cy="58864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GB"/>
          </a:p>
        </p:txBody>
      </p:sp>
      <p:grpSp>
        <p:nvGrpSpPr>
          <p:cNvPr id="44" name="Group 43"/>
          <p:cNvGrpSpPr/>
          <p:nvPr/>
        </p:nvGrpSpPr>
        <p:grpSpPr>
          <a:xfrm>
            <a:off x="1193800" y="3789040"/>
            <a:ext cx="6707188" cy="1624360"/>
            <a:chOff x="1193800" y="3789040"/>
            <a:chExt cx="6707188" cy="1624360"/>
          </a:xfrm>
        </p:grpSpPr>
        <p:sp>
          <p:nvSpPr>
            <p:cNvPr id="29" name="Rectangle 6"/>
            <p:cNvSpPr>
              <a:spLocks noChangeArrowheads="1"/>
            </p:cNvSpPr>
            <p:nvPr/>
          </p:nvSpPr>
          <p:spPr bwMode="auto">
            <a:xfrm>
              <a:off x="2590800" y="4640287"/>
              <a:ext cx="3886200" cy="773113"/>
            </a:xfrm>
            <a:prstGeom prst="rect">
              <a:avLst/>
            </a:prstGeom>
            <a:solidFill>
              <a:srgbClr val="CCECFF"/>
            </a:solidFill>
            <a:ln w="28575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30" name="Object 7"/>
            <p:cNvGraphicFramePr>
              <a:graphicFrameLocks noChangeAspect="1"/>
            </p:cNvGraphicFramePr>
            <p:nvPr/>
          </p:nvGraphicFramePr>
          <p:xfrm>
            <a:off x="1193800" y="3789040"/>
            <a:ext cx="6707188" cy="1549400"/>
          </p:xfrm>
          <a:graphic>
            <a:graphicData uri="http://schemas.openxmlformats.org/presentationml/2006/ole">
              <p:oleObj spid="_x0000_s51209" name="Ecuación" r:id="rId4" imgW="6705600" imgH="1549400" progId="Equation.3">
                <p:embed/>
              </p:oleObj>
            </a:graphicData>
          </a:graphic>
        </p:graphicFrame>
      </p:grpSp>
      <p:grpSp>
        <p:nvGrpSpPr>
          <p:cNvPr id="43" name="Group 42"/>
          <p:cNvGrpSpPr/>
          <p:nvPr/>
        </p:nvGrpSpPr>
        <p:grpSpPr>
          <a:xfrm>
            <a:off x="2362200" y="4548063"/>
            <a:ext cx="6516688" cy="1689249"/>
            <a:chOff x="2362200" y="4548063"/>
            <a:chExt cx="6516688" cy="1689249"/>
          </a:xfrm>
        </p:grpSpPr>
        <p:sp>
          <p:nvSpPr>
            <p:cNvPr id="33" name="Oval 10"/>
            <p:cNvSpPr>
              <a:spLocks noChangeArrowheads="1"/>
            </p:cNvSpPr>
            <p:nvPr/>
          </p:nvSpPr>
          <p:spPr bwMode="auto">
            <a:xfrm>
              <a:off x="3657600" y="4548063"/>
              <a:ext cx="685800" cy="457200"/>
            </a:xfrm>
            <a:prstGeom prst="ellips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11"/>
            <p:cNvSpPr>
              <a:spLocks noChangeArrowheads="1"/>
            </p:cNvSpPr>
            <p:nvPr/>
          </p:nvSpPr>
          <p:spPr bwMode="auto">
            <a:xfrm>
              <a:off x="5690592" y="4792687"/>
              <a:ext cx="609600" cy="457200"/>
            </a:xfrm>
            <a:prstGeom prst="ellips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Line 12"/>
            <p:cNvSpPr>
              <a:spLocks noChangeShapeType="1"/>
            </p:cNvSpPr>
            <p:nvPr/>
          </p:nvSpPr>
          <p:spPr bwMode="auto">
            <a:xfrm flipH="1">
              <a:off x="3886200" y="5034880"/>
              <a:ext cx="76200" cy="91440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6" name="Line 13"/>
            <p:cNvSpPr>
              <a:spLocks noChangeShapeType="1"/>
            </p:cNvSpPr>
            <p:nvPr/>
          </p:nvSpPr>
          <p:spPr bwMode="auto">
            <a:xfrm>
              <a:off x="5715000" y="5249887"/>
              <a:ext cx="9128" cy="69148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" name="Text Box 14"/>
            <p:cNvSpPr txBox="1">
              <a:spLocks noChangeArrowheads="1"/>
            </p:cNvSpPr>
            <p:nvPr/>
          </p:nvSpPr>
          <p:spPr bwMode="auto">
            <a:xfrm>
              <a:off x="2362200" y="5900762"/>
              <a:ext cx="651668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GB" sz="1600" dirty="0">
                  <a:solidFill>
                    <a:srgbClr val="CC0000"/>
                  </a:solidFill>
                  <a:latin typeface="Arial" charset="0"/>
                </a:rPr>
                <a:t>Back-scattering amplitude	phase-shift </a:t>
              </a:r>
              <a:r>
                <a:rPr lang="en-GB" sz="1600" b="1" dirty="0">
                  <a:solidFill>
                    <a:schemeClr val="tx2"/>
                  </a:solidFill>
                  <a:latin typeface="Arial" charset="0"/>
                  <a:sym typeface="Symbol" pitchFamily="18" charset="2"/>
                </a:rPr>
                <a:t></a:t>
              </a:r>
              <a:r>
                <a:rPr lang="en-GB" sz="1600" dirty="0">
                  <a:latin typeface="Arial" charset="0"/>
                </a:rPr>
                <a:t>	</a:t>
              </a:r>
              <a:r>
                <a:rPr lang="en-GB" sz="1600" b="1" dirty="0">
                  <a:latin typeface="Arial" charset="0"/>
                </a:rPr>
                <a:t>“Neighbour atom”</a:t>
              </a:r>
              <a:endParaRPr lang="en-GB" dirty="0"/>
            </a:p>
          </p:txBody>
        </p:sp>
      </p:grpSp>
      <p:sp>
        <p:nvSpPr>
          <p:cNvPr id="58" name="Rectangle 15"/>
          <p:cNvSpPr>
            <a:spLocks noChangeArrowheads="1"/>
          </p:cNvSpPr>
          <p:nvPr/>
        </p:nvSpPr>
        <p:spPr bwMode="auto">
          <a:xfrm>
            <a:off x="3657600" y="5057800"/>
            <a:ext cx="685800" cy="304800"/>
          </a:xfrm>
          <a:prstGeom prst="rect">
            <a:avLst/>
          </a:prstGeom>
          <a:noFill/>
          <a:ln w="28575">
            <a:solidFill>
              <a:srgbClr val="FF00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Line 16"/>
          <p:cNvSpPr>
            <a:spLocks noChangeShapeType="1"/>
          </p:cNvSpPr>
          <p:nvPr/>
        </p:nvSpPr>
        <p:spPr bwMode="auto">
          <a:xfrm flipH="1">
            <a:off x="1524000" y="5249887"/>
            <a:ext cx="2057400" cy="152400"/>
          </a:xfrm>
          <a:prstGeom prst="line">
            <a:avLst/>
          </a:prstGeom>
          <a:noFill/>
          <a:ln w="28575">
            <a:solidFill>
              <a:srgbClr val="FF00FF"/>
            </a:solidFill>
            <a:prstDash val="sysDot"/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60" name="Text Box 17"/>
          <p:cNvSpPr txBox="1">
            <a:spLocks noChangeArrowheads="1"/>
          </p:cNvSpPr>
          <p:nvPr/>
        </p:nvSpPr>
        <p:spPr bwMode="auto">
          <a:xfrm>
            <a:off x="441325" y="5430862"/>
            <a:ext cx="15589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GB" sz="1600" dirty="0">
                <a:solidFill>
                  <a:srgbClr val="FF00FF"/>
                </a:solidFill>
                <a:latin typeface="Arial" charset="0"/>
              </a:rPr>
              <a:t>Spherical wave</a:t>
            </a:r>
          </a:p>
          <a:p>
            <a:pPr algn="ctr" eaLnBrk="0" hangingPunct="0"/>
            <a:r>
              <a:rPr lang="en-GB" sz="1600" dirty="0">
                <a:solidFill>
                  <a:srgbClr val="FF00FF"/>
                </a:solidFill>
                <a:latin typeface="Arial" charset="0"/>
              </a:rPr>
              <a:t>attenuation</a:t>
            </a:r>
            <a:endParaRPr lang="en-GB" sz="1600" dirty="0">
              <a:latin typeface="Arial" charset="0"/>
            </a:endParaRPr>
          </a:p>
        </p:txBody>
      </p:sp>
      <p:sp>
        <p:nvSpPr>
          <p:cNvPr id="61" name="AutoShape 18"/>
          <p:cNvSpPr>
            <a:spLocks noChangeArrowheads="1"/>
          </p:cNvSpPr>
          <p:nvPr/>
        </p:nvSpPr>
        <p:spPr bwMode="auto">
          <a:xfrm>
            <a:off x="4953000" y="4792687"/>
            <a:ext cx="533400" cy="38100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00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" name="Line 19"/>
          <p:cNvSpPr>
            <a:spLocks noChangeShapeType="1"/>
          </p:cNvSpPr>
          <p:nvPr/>
        </p:nvSpPr>
        <p:spPr bwMode="auto">
          <a:xfrm>
            <a:off x="5486400" y="4792687"/>
            <a:ext cx="2057400" cy="0"/>
          </a:xfrm>
          <a:prstGeom prst="line">
            <a:avLst/>
          </a:prstGeom>
          <a:noFill/>
          <a:ln w="28575">
            <a:solidFill>
              <a:srgbClr val="00CC00"/>
            </a:solidFill>
            <a:prstDash val="sysDot"/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63" name="Text Box 20"/>
          <p:cNvSpPr txBox="1">
            <a:spLocks noChangeArrowheads="1"/>
          </p:cNvSpPr>
          <p:nvPr/>
        </p:nvSpPr>
        <p:spPr bwMode="auto">
          <a:xfrm>
            <a:off x="7527925" y="4640287"/>
            <a:ext cx="13112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en-GB" sz="1600" dirty="0">
                <a:solidFill>
                  <a:srgbClr val="00CC00"/>
                </a:solidFill>
                <a:latin typeface="Arial" charset="0"/>
              </a:rPr>
              <a:t>Back &amp; forth</a:t>
            </a:r>
          </a:p>
          <a:p>
            <a:pPr algn="ctr" eaLnBrk="0" hangingPunct="0"/>
            <a:r>
              <a:rPr lang="en-GB" sz="1600" dirty="0">
                <a:solidFill>
                  <a:srgbClr val="00CC00"/>
                </a:solidFill>
                <a:latin typeface="Arial" charset="0"/>
              </a:rPr>
              <a:t>path</a:t>
            </a:r>
            <a:endParaRPr lang="en-GB" sz="1600" dirty="0">
              <a:latin typeface="Arial" charset="0"/>
            </a:endParaRPr>
          </a:p>
        </p:txBody>
      </p:sp>
      <p:graphicFrame>
        <p:nvGraphicFramePr>
          <p:cNvPr id="64" name="Object 23"/>
          <p:cNvGraphicFramePr>
            <a:graphicFrameLocks noChangeAspect="1"/>
          </p:cNvGraphicFramePr>
          <p:nvPr/>
        </p:nvGraphicFramePr>
        <p:xfrm>
          <a:off x="5724128" y="1124744"/>
          <a:ext cx="2930352" cy="1589961"/>
        </p:xfrm>
        <a:graphic>
          <a:graphicData uri="http://schemas.openxmlformats.org/presentationml/2006/ole">
            <p:oleObj spid="_x0000_s51210" name="Image" r:id="rId5" imgW="3317188" imgH="180000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58" grpId="0" animBg="1"/>
      <p:bldP spid="59" grpId="0" animBg="1"/>
      <p:bldP spid="60" grpId="0"/>
      <p:bldP spid="61" grpId="0" animBg="1"/>
      <p:bldP spid="62" grpId="0" animBg="1"/>
      <p:bldP spid="6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The </a:t>
            </a:r>
            <a:r>
              <a:rPr lang="en-US" sz="2400" dirty="0" err="1" smtClean="0"/>
              <a:t>exafs</a:t>
            </a:r>
            <a:r>
              <a:rPr lang="en-US" sz="2400" dirty="0" smtClean="0"/>
              <a:t> equation: many atomic system</a:t>
            </a:r>
            <a:endParaRPr lang="en-GB" sz="2400" dirty="0"/>
          </a:p>
        </p:txBody>
      </p:sp>
      <p:sp>
        <p:nvSpPr>
          <p:cNvPr id="40" name="Rectangle 2"/>
          <p:cNvSpPr>
            <a:spLocks noChangeArrowheads="1"/>
          </p:cNvSpPr>
          <p:nvPr/>
        </p:nvSpPr>
        <p:spPr bwMode="auto">
          <a:xfrm>
            <a:off x="3200400" y="838200"/>
            <a:ext cx="3733800" cy="2819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3" name="Object 28"/>
          <p:cNvGraphicFramePr>
            <a:graphicFrameLocks noChangeAspect="1"/>
          </p:cNvGraphicFramePr>
          <p:nvPr/>
        </p:nvGraphicFramePr>
        <p:xfrm>
          <a:off x="3838575" y="1370013"/>
          <a:ext cx="2468563" cy="2187575"/>
        </p:xfrm>
        <a:graphic>
          <a:graphicData uri="http://schemas.openxmlformats.org/presentationml/2006/ole">
            <p:oleObj spid="_x0000_s52229" name="Image" r:id="rId4" imgW="3136398" imgH="2779782" progId="">
              <p:embed/>
            </p:oleObj>
          </a:graphicData>
        </a:graphic>
      </p:graphicFrame>
      <p:pic>
        <p:nvPicPr>
          <p:cNvPr id="46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8200" y="990600"/>
            <a:ext cx="188118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7" name="Line 6"/>
          <p:cNvSpPr>
            <a:spLocks noChangeShapeType="1"/>
          </p:cNvSpPr>
          <p:nvPr/>
        </p:nvSpPr>
        <p:spPr bwMode="auto">
          <a:xfrm flipV="1">
            <a:off x="1781175" y="1905000"/>
            <a:ext cx="0" cy="252413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48" name="Text Box 7"/>
          <p:cNvSpPr txBox="1">
            <a:spLocks noChangeArrowheads="1"/>
          </p:cNvSpPr>
          <p:nvPr/>
        </p:nvSpPr>
        <p:spPr bwMode="auto">
          <a:xfrm>
            <a:off x="1752600" y="1873250"/>
            <a:ext cx="4079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GB" sz="1600">
                <a:solidFill>
                  <a:schemeClr val="accent2"/>
                </a:solidFill>
                <a:latin typeface="Arial" charset="0"/>
              </a:rPr>
              <a:t>R</a:t>
            </a:r>
            <a:r>
              <a:rPr lang="en-GB" sz="1600" baseline="-25000">
                <a:solidFill>
                  <a:schemeClr val="accent2"/>
                </a:solidFill>
                <a:latin typeface="Arial" charset="0"/>
              </a:rPr>
              <a:t>1</a:t>
            </a:r>
            <a:endParaRPr lang="en-GB"/>
          </a:p>
        </p:txBody>
      </p:sp>
      <p:sp>
        <p:nvSpPr>
          <p:cNvPr id="49" name="Text Box 8"/>
          <p:cNvSpPr txBox="1">
            <a:spLocks noChangeArrowheads="1"/>
          </p:cNvSpPr>
          <p:nvPr/>
        </p:nvSpPr>
        <p:spPr bwMode="auto">
          <a:xfrm>
            <a:off x="1447800" y="2514600"/>
            <a:ext cx="4079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GB" sz="1600">
                <a:solidFill>
                  <a:srgbClr val="008000"/>
                </a:solidFill>
                <a:latin typeface="Arial" charset="0"/>
              </a:rPr>
              <a:t>R</a:t>
            </a:r>
            <a:r>
              <a:rPr lang="en-GB" sz="1600" baseline="-25000">
                <a:solidFill>
                  <a:srgbClr val="008000"/>
                </a:solidFill>
                <a:latin typeface="Arial" charset="0"/>
              </a:rPr>
              <a:t>2</a:t>
            </a:r>
            <a:endParaRPr lang="en-GB"/>
          </a:p>
        </p:txBody>
      </p:sp>
      <p:sp>
        <p:nvSpPr>
          <p:cNvPr id="50" name="Line 9"/>
          <p:cNvSpPr>
            <a:spLocks noChangeShapeType="1"/>
          </p:cNvSpPr>
          <p:nvPr/>
        </p:nvSpPr>
        <p:spPr bwMode="auto">
          <a:xfrm flipH="1">
            <a:off x="1371600" y="2209800"/>
            <a:ext cx="381000" cy="37465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52" name="Text Box 10"/>
          <p:cNvSpPr txBox="1">
            <a:spLocks noChangeArrowheads="1"/>
          </p:cNvSpPr>
          <p:nvPr/>
        </p:nvSpPr>
        <p:spPr bwMode="auto">
          <a:xfrm>
            <a:off x="3373438" y="914400"/>
            <a:ext cx="3389312" cy="3365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GB" sz="1600">
                <a:solidFill>
                  <a:schemeClr val="accent2"/>
                </a:solidFill>
                <a:latin typeface="Arial" charset="0"/>
              </a:rPr>
              <a:t>Single and multiple scattering paths</a:t>
            </a:r>
            <a:endParaRPr lang="en-GB">
              <a:solidFill>
                <a:srgbClr val="D60093"/>
              </a:solidFill>
            </a:endParaRPr>
          </a:p>
        </p:txBody>
      </p:sp>
      <p:sp>
        <p:nvSpPr>
          <p:cNvPr id="53" name="Rectangle 12"/>
          <p:cNvSpPr>
            <a:spLocks noChangeArrowheads="1"/>
          </p:cNvSpPr>
          <p:nvPr/>
        </p:nvSpPr>
        <p:spPr bwMode="auto">
          <a:xfrm>
            <a:off x="3962400" y="1295400"/>
            <a:ext cx="1150938" cy="7620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Line 13"/>
          <p:cNvSpPr>
            <a:spLocks noChangeShapeType="1"/>
          </p:cNvSpPr>
          <p:nvPr/>
        </p:nvSpPr>
        <p:spPr bwMode="auto">
          <a:xfrm flipV="1">
            <a:off x="3505200" y="1676400"/>
            <a:ext cx="457200" cy="228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55" name="Text Box 14"/>
          <p:cNvSpPr txBox="1">
            <a:spLocks noChangeArrowheads="1"/>
          </p:cNvSpPr>
          <p:nvPr/>
        </p:nvSpPr>
        <p:spPr bwMode="auto">
          <a:xfrm>
            <a:off x="7002463" y="1590675"/>
            <a:ext cx="1912937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GB" sz="1600">
                <a:latin typeface="Arial" charset="0"/>
              </a:rPr>
              <a:t>Multiple-scattering</a:t>
            </a:r>
          </a:p>
          <a:p>
            <a:pPr algn="ctr" eaLnBrk="0" hangingPunct="0"/>
            <a:r>
              <a:rPr lang="en-GB" sz="1600">
                <a:latin typeface="Arial" charset="0"/>
              </a:rPr>
              <a:t>paths are most</a:t>
            </a:r>
          </a:p>
          <a:p>
            <a:pPr algn="ctr" eaLnBrk="0" hangingPunct="0"/>
            <a:r>
              <a:rPr lang="en-GB" sz="1600">
                <a:latin typeface="Arial" charset="0"/>
              </a:rPr>
              <a:t>important when the</a:t>
            </a:r>
          </a:p>
          <a:p>
            <a:pPr algn="ctr" eaLnBrk="0" hangingPunct="0"/>
            <a:r>
              <a:rPr lang="en-GB" sz="1600">
                <a:latin typeface="Arial" charset="0"/>
              </a:rPr>
              <a:t>scattering angle is</a:t>
            </a:r>
            <a:endParaRPr lang="en-GB" sz="1600">
              <a:solidFill>
                <a:schemeClr val="accent2"/>
              </a:solidFill>
              <a:latin typeface="Arial" charset="0"/>
            </a:endParaRPr>
          </a:p>
          <a:p>
            <a:pPr algn="ctr" eaLnBrk="0" hangingPunct="0"/>
            <a:r>
              <a:rPr lang="en-GB" sz="1600">
                <a:solidFill>
                  <a:schemeClr val="accent2"/>
                </a:solidFill>
                <a:latin typeface="Arial" charset="0"/>
              </a:rPr>
              <a:t>&gt; 150 º</a:t>
            </a:r>
          </a:p>
        </p:txBody>
      </p:sp>
      <p:graphicFrame>
        <p:nvGraphicFramePr>
          <p:cNvPr id="56" name="Object 15"/>
          <p:cNvGraphicFramePr>
            <a:graphicFrameLocks noChangeAspect="1"/>
          </p:cNvGraphicFramePr>
          <p:nvPr/>
        </p:nvGraphicFramePr>
        <p:xfrm>
          <a:off x="467544" y="3861048"/>
          <a:ext cx="8610099" cy="1296144"/>
        </p:xfrm>
        <a:graphic>
          <a:graphicData uri="http://schemas.openxmlformats.org/presentationml/2006/ole">
            <p:oleObj spid="_x0000_s52230" name="Equation" r:id="rId6" imgW="3543120" imgH="533160" progId="Equation.3">
              <p:embed/>
            </p:oleObj>
          </a:graphicData>
        </a:graphic>
      </p:graphicFrame>
      <p:grpSp>
        <p:nvGrpSpPr>
          <p:cNvPr id="77" name="Group 76"/>
          <p:cNvGrpSpPr/>
          <p:nvPr/>
        </p:nvGrpSpPr>
        <p:grpSpPr>
          <a:xfrm>
            <a:off x="1219200" y="3962400"/>
            <a:ext cx="2087563" cy="1895475"/>
            <a:chOff x="1219200" y="3962400"/>
            <a:chExt cx="2087563" cy="1895475"/>
          </a:xfrm>
        </p:grpSpPr>
        <p:sp>
          <p:nvSpPr>
            <p:cNvPr id="57" name="Oval 16"/>
            <p:cNvSpPr>
              <a:spLocks noChangeArrowheads="1"/>
            </p:cNvSpPr>
            <p:nvPr/>
          </p:nvSpPr>
          <p:spPr bwMode="auto">
            <a:xfrm>
              <a:off x="2133600" y="3962400"/>
              <a:ext cx="381000" cy="6096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Line 17"/>
            <p:cNvSpPr>
              <a:spLocks noChangeShapeType="1"/>
            </p:cNvSpPr>
            <p:nvPr/>
          </p:nvSpPr>
          <p:spPr bwMode="auto">
            <a:xfrm flipV="1">
              <a:off x="2286000" y="4572000"/>
              <a:ext cx="0" cy="6858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6" name="Text Box 18"/>
            <p:cNvSpPr txBox="1">
              <a:spLocks noChangeArrowheads="1"/>
            </p:cNvSpPr>
            <p:nvPr/>
          </p:nvSpPr>
          <p:spPr bwMode="auto">
            <a:xfrm>
              <a:off x="1219200" y="5257800"/>
              <a:ext cx="2087563" cy="600075"/>
            </a:xfrm>
            <a:prstGeom prst="rect">
              <a:avLst/>
            </a:prstGeom>
            <a:solidFill>
              <a:srgbClr val="FFFFBF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/>
              <a:r>
                <a:rPr lang="en-GB" sz="1600" dirty="0">
                  <a:latin typeface="Arial" charset="0"/>
                </a:rPr>
                <a:t>Amplitude reduction</a:t>
              </a:r>
            </a:p>
            <a:p>
              <a:pPr algn="ctr" eaLnBrk="0" hangingPunct="0"/>
              <a:r>
                <a:rPr lang="en-GB" sz="1600" dirty="0">
                  <a:latin typeface="Arial" charset="0"/>
                </a:rPr>
                <a:t>term</a:t>
              </a:r>
              <a:endParaRPr lang="en-GB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578152" y="3861048"/>
            <a:ext cx="3565848" cy="1680195"/>
            <a:chOff x="5578152" y="3861048"/>
            <a:chExt cx="3565848" cy="1680195"/>
          </a:xfrm>
        </p:grpSpPr>
        <p:sp>
          <p:nvSpPr>
            <p:cNvPr id="67" name="Oval 19"/>
            <p:cNvSpPr>
              <a:spLocks noChangeArrowheads="1"/>
            </p:cNvSpPr>
            <p:nvPr/>
          </p:nvSpPr>
          <p:spPr bwMode="auto">
            <a:xfrm>
              <a:off x="5578152" y="3861048"/>
              <a:ext cx="762000" cy="6096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Line 20"/>
            <p:cNvSpPr>
              <a:spLocks noChangeShapeType="1"/>
            </p:cNvSpPr>
            <p:nvPr/>
          </p:nvSpPr>
          <p:spPr bwMode="auto">
            <a:xfrm flipV="1">
              <a:off x="5959152" y="4470648"/>
              <a:ext cx="0" cy="4572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0" name="Text Box 22"/>
            <p:cNvSpPr txBox="1">
              <a:spLocks noChangeArrowheads="1"/>
            </p:cNvSpPr>
            <p:nvPr/>
          </p:nvSpPr>
          <p:spPr bwMode="auto">
            <a:xfrm>
              <a:off x="5867400" y="4941168"/>
              <a:ext cx="3276600" cy="600075"/>
            </a:xfrm>
            <a:prstGeom prst="rect">
              <a:avLst/>
            </a:prstGeom>
            <a:solidFill>
              <a:srgbClr val="FFFFBF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/>
              <a:r>
                <a:rPr lang="en-GB" sz="1600" dirty="0">
                  <a:latin typeface="Arial" charset="0"/>
                </a:rPr>
                <a:t>Thermal and static mean-square disorder in R</a:t>
              </a:r>
              <a:endParaRPr lang="en-GB" dirty="0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3995936" y="3789040"/>
            <a:ext cx="3276600" cy="2544291"/>
            <a:chOff x="3301752" y="3962400"/>
            <a:chExt cx="3276600" cy="2544291"/>
          </a:xfrm>
        </p:grpSpPr>
        <p:sp>
          <p:nvSpPr>
            <p:cNvPr id="71" name="Oval 23"/>
            <p:cNvSpPr>
              <a:spLocks noChangeArrowheads="1"/>
            </p:cNvSpPr>
            <p:nvPr/>
          </p:nvSpPr>
          <p:spPr bwMode="auto">
            <a:xfrm>
              <a:off x="3733800" y="3962400"/>
              <a:ext cx="914400" cy="6096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Line 24"/>
            <p:cNvSpPr>
              <a:spLocks noChangeShapeType="1"/>
            </p:cNvSpPr>
            <p:nvPr/>
          </p:nvSpPr>
          <p:spPr bwMode="auto">
            <a:xfrm flipV="1">
              <a:off x="4165848" y="4572000"/>
              <a:ext cx="25152" cy="133461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3" name="Text Box 25"/>
            <p:cNvSpPr txBox="1">
              <a:spLocks noChangeArrowheads="1"/>
            </p:cNvSpPr>
            <p:nvPr/>
          </p:nvSpPr>
          <p:spPr bwMode="auto">
            <a:xfrm>
              <a:off x="3301752" y="5906616"/>
              <a:ext cx="3276600" cy="600075"/>
            </a:xfrm>
            <a:prstGeom prst="rect">
              <a:avLst/>
            </a:prstGeom>
            <a:solidFill>
              <a:srgbClr val="FFFFBF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/>
              <a:r>
                <a:rPr lang="en-GB" sz="1600" dirty="0">
                  <a:latin typeface="Arial" charset="0"/>
                </a:rPr>
                <a:t>Photo-electron mean-free path</a:t>
              </a:r>
            </a:p>
            <a:p>
              <a:pPr algn="ctr" eaLnBrk="0" hangingPunct="0"/>
              <a:r>
                <a:rPr lang="en-GB" sz="1600" dirty="0">
                  <a:latin typeface="Arial" charset="0"/>
                </a:rPr>
                <a:t>(including core-hole lifetime)</a:t>
              </a:r>
              <a:endParaRPr lang="en-GB" dirty="0"/>
            </a:p>
          </p:txBody>
        </p:sp>
      </p:grpSp>
      <p:sp>
        <p:nvSpPr>
          <p:cNvPr id="78" name="Slide Number Placeholder 4"/>
          <p:cNvSpPr txBox="1">
            <a:spLocks/>
          </p:cNvSpPr>
          <p:nvPr/>
        </p:nvSpPr>
        <p:spPr>
          <a:xfrm>
            <a:off x="107504" y="6408712"/>
            <a:ext cx="792088" cy="47667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800" b="1" dirty="0" smtClean="0">
                <a:solidFill>
                  <a:schemeClr val="tx2"/>
                </a:solidFill>
              </a:rPr>
              <a:t>Page</a:t>
            </a: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fld id="{733122C9-A0B9-462F-8757-0847AD287B63}" type="slidenum">
              <a:rPr lang="fr-FR" sz="800" b="1" smtClean="0">
                <a:solidFill>
                  <a:schemeClr val="tx2"/>
                </a:solidFill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lang="fr-FR" sz="800" b="1" dirty="0">
              <a:solidFill>
                <a:schemeClr val="tx2"/>
              </a:solidFill>
            </a:endParaRPr>
          </a:p>
        </p:txBody>
      </p:sp>
      <p:sp>
        <p:nvSpPr>
          <p:cNvPr id="79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719572" y="6483349"/>
            <a:ext cx="6120000" cy="21248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sz="800" b="1" dirty="0" smtClean="0">
                <a:solidFill>
                  <a:schemeClr val="tx2"/>
                </a:solidFill>
              </a:rPr>
              <a:t> XAFS l 20/11/2014 l V. </a:t>
            </a:r>
            <a:r>
              <a:rPr lang="en-US" sz="800" b="1" dirty="0" err="1" smtClean="0">
                <a:solidFill>
                  <a:schemeClr val="tx2"/>
                </a:solidFill>
              </a:rPr>
              <a:t>Cuartero</a:t>
            </a:r>
            <a:endParaRPr lang="fr-FR" sz="800" b="1" dirty="0">
              <a:solidFill>
                <a:schemeClr val="tx2"/>
              </a:solidFill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>
            <a:off x="1835696" y="3356992"/>
            <a:ext cx="0" cy="7920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99592" y="6021288"/>
            <a:ext cx="2884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Intrinsic losses on the EXAFS spectrum</a:t>
            </a:r>
            <a:endParaRPr lang="en-GB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S. Pascarelli – HERCULES – Grenoble, March 2013</a:t>
            </a:r>
          </a:p>
        </p:txBody>
      </p:sp>
      <p:sp>
        <p:nvSpPr>
          <p:cNvPr id="19462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DB9B9A1-7910-422A-A2ED-8A0FF9E86580}" type="slidenum">
              <a:rPr lang="en-US"/>
              <a:pPr/>
              <a:t>23</a:t>
            </a:fld>
            <a:endParaRPr lang="en-US"/>
          </a:p>
        </p:txBody>
      </p:sp>
      <p:sp>
        <p:nvSpPr>
          <p:cNvPr id="19463" name="Rectangle 2"/>
          <p:cNvSpPr>
            <a:spLocks noGrp="1" noChangeArrowheads="1"/>
          </p:cNvSpPr>
          <p:nvPr>
            <p:ph type="title"/>
          </p:nvPr>
        </p:nvSpPr>
        <p:spPr>
          <a:xfrm>
            <a:off x="706883" y="117004"/>
            <a:ext cx="8329613" cy="503684"/>
          </a:xfrm>
        </p:spPr>
        <p:txBody>
          <a:bodyPr/>
          <a:lstStyle/>
          <a:p>
            <a:pPr eaLnBrk="1" hangingPunct="1"/>
            <a:r>
              <a:rPr lang="en-US" dirty="0" smtClean="0"/>
              <a:t>Development of the EXAFS equation</a:t>
            </a:r>
          </a:p>
        </p:txBody>
      </p:sp>
      <p:sp>
        <p:nvSpPr>
          <p:cNvPr id="19464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176584" y="836712"/>
            <a:ext cx="9652000" cy="4114800"/>
          </a:xfrm>
          <a:noFill/>
        </p:spPr>
        <p:txBody>
          <a:bodyPr/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1800" dirty="0" smtClean="0">
                <a:solidFill>
                  <a:schemeClr val="hlink"/>
                </a:solidFill>
              </a:rPr>
              <a:t>For N scattering atoms, and with a </a:t>
            </a:r>
            <a:r>
              <a:rPr lang="en-US" sz="1800" dirty="0" smtClean="0">
                <a:solidFill>
                  <a:srgbClr val="FFCC00"/>
                </a:solidFill>
              </a:rPr>
              <a:t>thermal and static disorder of </a:t>
            </a:r>
            <a:r>
              <a:rPr lang="en-US" sz="1800" dirty="0" smtClean="0">
                <a:solidFill>
                  <a:srgbClr val="FFCC00"/>
                </a:solidFill>
                <a:latin typeface="Symbol" pitchFamily="18" charset="2"/>
              </a:rPr>
              <a:t>s</a:t>
            </a:r>
            <a:r>
              <a:rPr lang="en-US" sz="1800" baseline="30000" dirty="0" smtClean="0">
                <a:solidFill>
                  <a:srgbClr val="FFCC00"/>
                </a:solidFill>
                <a:latin typeface="Symbol" pitchFamily="18" charset="2"/>
              </a:rPr>
              <a:t>2</a:t>
            </a:r>
            <a:r>
              <a:rPr lang="en-US" sz="1800" dirty="0" smtClean="0">
                <a:solidFill>
                  <a:schemeClr val="hlink"/>
                </a:solidFill>
              </a:rPr>
              <a:t>, giving the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1800" dirty="0" smtClean="0">
                <a:solidFill>
                  <a:schemeClr val="hlink"/>
                </a:solidFill>
              </a:rPr>
              <a:t>mean square disorder in R*,  we have</a:t>
            </a:r>
          </a:p>
        </p:txBody>
      </p:sp>
      <p:graphicFrame>
        <p:nvGraphicFramePr>
          <p:cNvPr id="19458" name="Object 11"/>
          <p:cNvGraphicFramePr>
            <a:graphicFrameLocks noChangeAspect="1"/>
          </p:cNvGraphicFramePr>
          <p:nvPr>
            <p:ph sz="quarter" idx="2"/>
          </p:nvPr>
        </p:nvGraphicFramePr>
        <p:xfrm>
          <a:off x="1314450" y="1905000"/>
          <a:ext cx="5656263" cy="796925"/>
        </p:xfrm>
        <a:graphic>
          <a:graphicData uri="http://schemas.openxmlformats.org/presentationml/2006/ole">
            <p:oleObj spid="_x0000_s86018" name="Equation" r:id="rId3" imgW="2793960" imgH="393480" progId="Equation.3">
              <p:embed/>
            </p:oleObj>
          </a:graphicData>
        </a:graphic>
      </p:graphicFrame>
      <p:sp>
        <p:nvSpPr>
          <p:cNvPr id="19465" name="Rectangle 6"/>
          <p:cNvSpPr>
            <a:spLocks noChangeArrowheads="1"/>
          </p:cNvSpPr>
          <p:nvPr/>
        </p:nvSpPr>
        <p:spPr bwMode="auto">
          <a:xfrm>
            <a:off x="611560" y="3068960"/>
            <a:ext cx="9398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/>
            <a:r>
              <a:rPr lang="en-US" sz="1800" dirty="0">
                <a:solidFill>
                  <a:schemeClr val="hlink"/>
                </a:solidFill>
              </a:rPr>
              <a:t>A real system will have neighboring atoms at different distances and of different </a:t>
            </a:r>
          </a:p>
          <a:p>
            <a:pPr marL="342900" indent="-342900" algn="l"/>
            <a:r>
              <a:rPr lang="en-US" sz="1800" dirty="0">
                <a:solidFill>
                  <a:schemeClr val="hlink"/>
                </a:solidFill>
              </a:rPr>
              <a:t>types. We add all these contributions to get a version of the EXAFS equation:</a:t>
            </a:r>
          </a:p>
        </p:txBody>
      </p:sp>
      <p:sp>
        <p:nvSpPr>
          <p:cNvPr id="19466" name="Rectangle 8"/>
          <p:cNvSpPr>
            <a:spLocks noChangeArrowheads="1"/>
          </p:cNvSpPr>
          <p:nvPr/>
        </p:nvSpPr>
        <p:spPr bwMode="auto">
          <a:xfrm>
            <a:off x="0" y="5524500"/>
            <a:ext cx="9398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/>
            <a:r>
              <a:rPr lang="en-US" sz="1800">
                <a:solidFill>
                  <a:schemeClr val="hlink"/>
                </a:solidFill>
                <a:latin typeface="Comic Sans MS" pitchFamily="66" charset="0"/>
              </a:rPr>
              <a:t>To obtain this formula we used a spherical wave for the photoelectron: </a:t>
            </a:r>
          </a:p>
        </p:txBody>
      </p:sp>
      <p:sp>
        <p:nvSpPr>
          <p:cNvPr id="19467" name="Text Box 10"/>
          <p:cNvSpPr txBox="1">
            <a:spLocks noChangeArrowheads="1"/>
          </p:cNvSpPr>
          <p:nvPr/>
        </p:nvSpPr>
        <p:spPr bwMode="auto">
          <a:xfrm>
            <a:off x="0" y="6013450"/>
            <a:ext cx="8840788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FFCC00"/>
                </a:solidFill>
                <a:latin typeface="Comic Sans MS" pitchFamily="66" charset="0"/>
              </a:rPr>
              <a:t>* EXAFS takes place on a time scale much shorter than that of atomic motion, so the measurement serves as an instantaneous snapshot of the atomic configuration </a:t>
            </a:r>
          </a:p>
        </p:txBody>
      </p:sp>
      <p:graphicFrame>
        <p:nvGraphicFramePr>
          <p:cNvPr id="19459" name="Object 13"/>
          <p:cNvGraphicFramePr>
            <a:graphicFrameLocks noChangeAspect="1"/>
          </p:cNvGraphicFramePr>
          <p:nvPr>
            <p:ph sz="quarter" idx="3"/>
          </p:nvPr>
        </p:nvGraphicFramePr>
        <p:xfrm>
          <a:off x="549275" y="4089400"/>
          <a:ext cx="7067550" cy="1074738"/>
        </p:xfrm>
        <a:graphic>
          <a:graphicData uri="http://schemas.openxmlformats.org/presentationml/2006/ole">
            <p:oleObj spid="_x0000_s86019" name="Equation" r:id="rId4" imgW="3174840" imgH="482400" progId="Equation.3">
              <p:embed/>
            </p:oleObj>
          </a:graphicData>
        </a:graphic>
      </p:graphicFrame>
      <p:graphicFrame>
        <p:nvGraphicFramePr>
          <p:cNvPr id="19460" name="Object 15"/>
          <p:cNvGraphicFramePr>
            <a:graphicFrameLocks noChangeAspect="1"/>
          </p:cNvGraphicFramePr>
          <p:nvPr/>
        </p:nvGraphicFramePr>
        <p:xfrm>
          <a:off x="7969250" y="5149850"/>
          <a:ext cx="533400" cy="838200"/>
        </p:xfrm>
        <a:graphic>
          <a:graphicData uri="http://schemas.openxmlformats.org/presentationml/2006/ole">
            <p:oleObj spid="_x0000_s86020" name="Equation" r:id="rId5" imgW="266400" imgH="419040" progId="Equation.3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S. </a:t>
            </a:r>
            <a:r>
              <a:rPr lang="en-US" dirty="0" err="1"/>
              <a:t>Pascarelli</a:t>
            </a:r>
            <a:r>
              <a:rPr lang="en-US" dirty="0"/>
              <a:t> – HERCULES – Grenoble, March 2013</a:t>
            </a:r>
          </a:p>
        </p:txBody>
      </p:sp>
      <p:sp>
        <p:nvSpPr>
          <p:cNvPr id="21508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45A04A2-26E7-422C-A478-C48189514346}" type="slidenum">
              <a:rPr lang="en-US"/>
              <a:pPr/>
              <a:t>24</a:t>
            </a:fld>
            <a:endParaRPr lang="en-US"/>
          </a:p>
        </p:txBody>
      </p:sp>
      <p:sp>
        <p:nvSpPr>
          <p:cNvPr id="21509" name="Rectangle 2"/>
          <p:cNvSpPr>
            <a:spLocks noGrp="1" noChangeArrowheads="1"/>
          </p:cNvSpPr>
          <p:nvPr>
            <p:ph type="title"/>
          </p:nvPr>
        </p:nvSpPr>
        <p:spPr>
          <a:xfrm>
            <a:off x="706883" y="116632"/>
            <a:ext cx="8329613" cy="504056"/>
          </a:xfrm>
        </p:spPr>
        <p:txBody>
          <a:bodyPr/>
          <a:lstStyle/>
          <a:p>
            <a:pPr eaLnBrk="1" hangingPunct="1"/>
            <a:r>
              <a:rPr lang="en-US" dirty="0" smtClean="0"/>
              <a:t>S</a:t>
            </a:r>
            <a:r>
              <a:rPr lang="en-US" baseline="-25000" dirty="0" smtClean="0"/>
              <a:t>0</a:t>
            </a:r>
            <a:r>
              <a:rPr lang="en-US" baseline="30000" dirty="0" smtClean="0"/>
              <a:t>2 </a:t>
            </a:r>
            <a:r>
              <a:rPr lang="en-US" dirty="0" smtClean="0"/>
              <a:t>:  Amplitude Reduction Term</a:t>
            </a:r>
          </a:p>
        </p:txBody>
      </p:sp>
      <p:sp>
        <p:nvSpPr>
          <p:cNvPr id="2151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17772" y="836712"/>
            <a:ext cx="10502900" cy="4114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1800" dirty="0" smtClean="0">
                <a:solidFill>
                  <a:schemeClr val="hlink"/>
                </a:solidFill>
              </a:rPr>
              <a:t>Another important </a:t>
            </a:r>
            <a:r>
              <a:rPr lang="en-US" sz="1800" dirty="0" smtClean="0">
                <a:solidFill>
                  <a:srgbClr val="FFCC00"/>
                </a:solidFill>
              </a:rPr>
              <a:t>Amplitude Reduction Term</a:t>
            </a:r>
            <a:r>
              <a:rPr lang="en-US" sz="1800" dirty="0" smtClean="0">
                <a:solidFill>
                  <a:schemeClr val="hlink"/>
                </a:solidFill>
              </a:rPr>
              <a:t> is due to the relaxation of all the</a:t>
            </a:r>
          </a:p>
          <a:p>
            <a:pPr eaLnBrk="1" hangingPunct="1">
              <a:buFontTx/>
              <a:buNone/>
            </a:pPr>
            <a:r>
              <a:rPr lang="en-US" sz="1800" dirty="0" smtClean="0">
                <a:solidFill>
                  <a:schemeClr val="hlink"/>
                </a:solidFill>
              </a:rPr>
              <a:t>other electrons in the absorbing atom to the hole in the core levels:</a:t>
            </a:r>
          </a:p>
        </p:txBody>
      </p:sp>
      <p:sp>
        <p:nvSpPr>
          <p:cNvPr id="21511" name="Rectangle 5"/>
          <p:cNvSpPr>
            <a:spLocks noChangeArrowheads="1"/>
          </p:cNvSpPr>
          <p:nvPr/>
        </p:nvSpPr>
        <p:spPr bwMode="auto">
          <a:xfrm>
            <a:off x="0" y="273050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</a:pPr>
            <a:r>
              <a:rPr lang="en-US" sz="1800" dirty="0">
                <a:solidFill>
                  <a:schemeClr val="hlink"/>
                </a:solidFill>
              </a:rPr>
              <a:t>where Y</a:t>
            </a:r>
            <a:r>
              <a:rPr lang="en-US" sz="1800" baseline="-25000" dirty="0">
                <a:solidFill>
                  <a:schemeClr val="hlink"/>
                </a:solidFill>
              </a:rPr>
              <a:t>f</a:t>
            </a:r>
            <a:r>
              <a:rPr lang="en-US" sz="1800" baseline="30000" dirty="0">
                <a:solidFill>
                  <a:schemeClr val="hlink"/>
                </a:solidFill>
              </a:rPr>
              <a:t>N-1 </a:t>
            </a:r>
            <a:r>
              <a:rPr lang="en-US" sz="1800" dirty="0">
                <a:solidFill>
                  <a:schemeClr val="hlink"/>
                </a:solidFill>
              </a:rPr>
              <a:t>accounts for the relaxation of the other N-1 electrons relative to</a:t>
            </a:r>
          </a:p>
          <a:p>
            <a:pPr marL="342900" indent="-342900" algn="l">
              <a:spcBef>
                <a:spcPct val="20000"/>
              </a:spcBef>
            </a:pPr>
            <a:r>
              <a:rPr lang="en-US" sz="1800" dirty="0">
                <a:solidFill>
                  <a:schemeClr val="hlink"/>
                </a:solidFill>
              </a:rPr>
              <a:t>these electrons in the unexcited atom: Y</a:t>
            </a:r>
            <a:r>
              <a:rPr lang="en-US" sz="1800" baseline="-25000" dirty="0">
                <a:solidFill>
                  <a:schemeClr val="hlink"/>
                </a:solidFill>
              </a:rPr>
              <a:t>0</a:t>
            </a:r>
            <a:r>
              <a:rPr lang="en-US" sz="1800" baseline="30000" dirty="0">
                <a:solidFill>
                  <a:schemeClr val="hlink"/>
                </a:solidFill>
              </a:rPr>
              <a:t>N-1 </a:t>
            </a:r>
            <a:r>
              <a:rPr lang="en-US" sz="1800" dirty="0">
                <a:solidFill>
                  <a:schemeClr val="hlink"/>
                </a:solidFill>
              </a:rPr>
              <a:t>. Typically S</a:t>
            </a:r>
            <a:r>
              <a:rPr lang="en-US" sz="1800" baseline="-25000" dirty="0">
                <a:solidFill>
                  <a:schemeClr val="hlink"/>
                </a:solidFill>
              </a:rPr>
              <a:t>0</a:t>
            </a:r>
            <a:r>
              <a:rPr lang="en-US" sz="1800" baseline="30000" dirty="0">
                <a:solidFill>
                  <a:schemeClr val="hlink"/>
                </a:solidFill>
              </a:rPr>
              <a:t>2</a:t>
            </a:r>
            <a:r>
              <a:rPr lang="en-US" sz="1800" dirty="0">
                <a:solidFill>
                  <a:schemeClr val="hlink"/>
                </a:solidFill>
              </a:rPr>
              <a:t> is taken as a constant:</a:t>
            </a:r>
          </a:p>
        </p:txBody>
      </p:sp>
      <p:sp>
        <p:nvSpPr>
          <p:cNvPr id="21512" name="Rectangle 7"/>
          <p:cNvSpPr>
            <a:spLocks noChangeArrowheads="1"/>
          </p:cNvSpPr>
          <p:nvPr/>
        </p:nvSpPr>
        <p:spPr bwMode="auto">
          <a:xfrm>
            <a:off x="3491880" y="3459088"/>
            <a:ext cx="173196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hlink"/>
                </a:solidFill>
                <a:latin typeface="Comic Sans MS" pitchFamily="66" charset="0"/>
              </a:rPr>
              <a:t>0.7 &lt; S</a:t>
            </a:r>
            <a:r>
              <a:rPr lang="en-US" sz="1800" baseline="-25000" dirty="0">
                <a:solidFill>
                  <a:schemeClr val="hlink"/>
                </a:solidFill>
                <a:latin typeface="Comic Sans MS" pitchFamily="66" charset="0"/>
              </a:rPr>
              <a:t>0</a:t>
            </a:r>
            <a:r>
              <a:rPr lang="en-US" sz="1800" baseline="30000" dirty="0">
                <a:solidFill>
                  <a:schemeClr val="hlink"/>
                </a:solidFill>
                <a:latin typeface="Comic Sans MS" pitchFamily="66" charset="0"/>
              </a:rPr>
              <a:t>2 </a:t>
            </a:r>
            <a:r>
              <a:rPr lang="en-US" sz="1800" dirty="0">
                <a:solidFill>
                  <a:schemeClr val="hlink"/>
                </a:solidFill>
                <a:latin typeface="Comic Sans MS" pitchFamily="66" charset="0"/>
              </a:rPr>
              <a:t>&lt; 1.0</a:t>
            </a:r>
            <a:r>
              <a:rPr lang="en-US" dirty="0"/>
              <a:t> </a:t>
            </a:r>
          </a:p>
        </p:txBody>
      </p:sp>
      <p:sp>
        <p:nvSpPr>
          <p:cNvPr id="21513" name="Rectangle 8"/>
          <p:cNvSpPr>
            <a:spLocks noChangeArrowheads="1"/>
          </p:cNvSpPr>
          <p:nvPr/>
        </p:nvSpPr>
        <p:spPr bwMode="auto">
          <a:xfrm>
            <a:off x="0" y="3975100"/>
            <a:ext cx="91440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</a:pPr>
            <a:r>
              <a:rPr lang="en-US" sz="1800" dirty="0">
                <a:solidFill>
                  <a:schemeClr val="hlink"/>
                </a:solidFill>
              </a:rPr>
              <a:t>which is found for a given central atom, and simply multiplies the XAFS </a:t>
            </a:r>
            <a:r>
              <a:rPr lang="en-US" sz="2000" dirty="0">
                <a:solidFill>
                  <a:schemeClr val="hlink"/>
                </a:solidFill>
              </a:rPr>
              <a:t>c</a:t>
            </a:r>
            <a:r>
              <a:rPr lang="en-US" sz="1800" dirty="0">
                <a:solidFill>
                  <a:schemeClr val="hlink"/>
                </a:solidFill>
              </a:rPr>
              <a:t>.</a:t>
            </a:r>
          </a:p>
        </p:txBody>
      </p:sp>
      <p:sp>
        <p:nvSpPr>
          <p:cNvPr id="21514" name="Rectangle 9"/>
          <p:cNvSpPr>
            <a:spLocks noChangeArrowheads="1"/>
          </p:cNvSpPr>
          <p:nvPr/>
        </p:nvSpPr>
        <p:spPr bwMode="auto">
          <a:xfrm>
            <a:off x="1728788" y="4467200"/>
            <a:ext cx="480933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CC00"/>
                </a:solidFill>
              </a:rPr>
              <a:t>Note that S</a:t>
            </a:r>
            <a:r>
              <a:rPr lang="en-US" sz="1800" baseline="-25000" dirty="0">
                <a:solidFill>
                  <a:srgbClr val="FFCC00"/>
                </a:solidFill>
              </a:rPr>
              <a:t>0</a:t>
            </a:r>
            <a:r>
              <a:rPr lang="en-US" sz="1800" baseline="30000" dirty="0">
                <a:solidFill>
                  <a:srgbClr val="FFCC00"/>
                </a:solidFill>
              </a:rPr>
              <a:t>2 </a:t>
            </a:r>
            <a:r>
              <a:rPr lang="en-US" sz="1800" dirty="0">
                <a:solidFill>
                  <a:srgbClr val="FFCC00"/>
                </a:solidFill>
              </a:rPr>
              <a:t>is completely correlated with N.</a:t>
            </a:r>
            <a:r>
              <a:rPr lang="en-US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21515" name="Rectangle 10"/>
          <p:cNvSpPr>
            <a:spLocks noChangeArrowheads="1"/>
          </p:cNvSpPr>
          <p:nvPr/>
        </p:nvSpPr>
        <p:spPr bwMode="auto">
          <a:xfrm>
            <a:off x="279400" y="5024438"/>
            <a:ext cx="8521700" cy="646331"/>
          </a:xfrm>
          <a:prstGeom prst="rect">
            <a:avLst/>
          </a:prstGeom>
          <a:noFill/>
          <a:ln w="38100">
            <a:solidFill>
              <a:srgbClr val="FFCC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>
                <a:solidFill>
                  <a:schemeClr val="hlink"/>
                </a:solidFill>
              </a:rPr>
              <a:t>This, and other experimental and theoretical issues, make EXAFS amplitudes (and therefore N) less precise than EXAFS phases (and therefore R).</a:t>
            </a:r>
          </a:p>
        </p:txBody>
      </p:sp>
      <p:sp>
        <p:nvSpPr>
          <p:cNvPr id="21516" name="Rectangle 11"/>
          <p:cNvSpPr>
            <a:spLocks noChangeArrowheads="1"/>
          </p:cNvSpPr>
          <p:nvPr/>
        </p:nvSpPr>
        <p:spPr bwMode="auto">
          <a:xfrm>
            <a:off x="0" y="5805264"/>
            <a:ext cx="9144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dirty="0">
                <a:solidFill>
                  <a:schemeClr val="hlink"/>
                </a:solidFill>
              </a:rPr>
              <a:t>Usually S</a:t>
            </a:r>
            <a:r>
              <a:rPr lang="en-US" sz="1800" baseline="-25000" dirty="0">
                <a:solidFill>
                  <a:schemeClr val="hlink"/>
                </a:solidFill>
              </a:rPr>
              <a:t>0</a:t>
            </a:r>
            <a:r>
              <a:rPr lang="en-US" sz="1800" baseline="30000" dirty="0">
                <a:solidFill>
                  <a:schemeClr val="hlink"/>
                </a:solidFill>
              </a:rPr>
              <a:t>2</a:t>
            </a:r>
            <a:r>
              <a:rPr lang="en-US" sz="1800" dirty="0">
                <a:solidFill>
                  <a:schemeClr val="hlink"/>
                </a:solidFill>
              </a:rPr>
              <a:t> is found from a “standard” (data from a sample with well-known structure) and applied to a set of unknowns as a scale factor.</a:t>
            </a:r>
          </a:p>
        </p:txBody>
      </p:sp>
      <p:graphicFrame>
        <p:nvGraphicFramePr>
          <p:cNvPr id="21506" name="Object 12"/>
          <p:cNvGraphicFramePr>
            <a:graphicFrameLocks noChangeAspect="1"/>
          </p:cNvGraphicFramePr>
          <p:nvPr>
            <p:ph sz="half" idx="2"/>
          </p:nvPr>
        </p:nvGraphicFramePr>
        <p:xfrm>
          <a:off x="2736850" y="1708150"/>
          <a:ext cx="3479800" cy="863600"/>
        </p:xfrm>
        <a:graphic>
          <a:graphicData uri="http://schemas.openxmlformats.org/presentationml/2006/ole">
            <p:oleObj spid="_x0000_s87042" name="Equation" r:id="rId3" imgW="1739880" imgH="431640" progId="Equation.3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The </a:t>
            </a:r>
            <a:r>
              <a:rPr lang="en-US" sz="2400" dirty="0" err="1" smtClean="0"/>
              <a:t>exafs</a:t>
            </a:r>
            <a:r>
              <a:rPr lang="en-US" sz="2400" dirty="0" smtClean="0"/>
              <a:t> equation parameters</a:t>
            </a:r>
            <a:endParaRPr lang="en-GB" sz="2400" dirty="0"/>
          </a:p>
        </p:txBody>
      </p:sp>
      <p:graphicFrame>
        <p:nvGraphicFramePr>
          <p:cNvPr id="56" name="Object 15"/>
          <p:cNvGraphicFramePr>
            <a:graphicFrameLocks noChangeAspect="1"/>
          </p:cNvGraphicFramePr>
          <p:nvPr/>
        </p:nvGraphicFramePr>
        <p:xfrm>
          <a:off x="467544" y="764704"/>
          <a:ext cx="8610099" cy="1296144"/>
        </p:xfrm>
        <a:graphic>
          <a:graphicData uri="http://schemas.openxmlformats.org/presentationml/2006/ole">
            <p:oleObj spid="_x0000_s53251" name="Equation" r:id="rId3" imgW="3543120" imgH="533160" progId="Equation.3">
              <p:embed/>
            </p:oleObj>
          </a:graphicData>
        </a:graphic>
      </p:graphicFrame>
      <p:sp>
        <p:nvSpPr>
          <p:cNvPr id="28" name="Slide Number Placeholder 4"/>
          <p:cNvSpPr txBox="1">
            <a:spLocks/>
          </p:cNvSpPr>
          <p:nvPr/>
        </p:nvSpPr>
        <p:spPr>
          <a:xfrm>
            <a:off x="107504" y="6408712"/>
            <a:ext cx="792088" cy="47667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800" b="1" dirty="0" smtClean="0">
                <a:solidFill>
                  <a:schemeClr val="tx2"/>
                </a:solidFill>
              </a:rPr>
              <a:t>Page</a:t>
            </a: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fld id="{733122C9-A0B9-462F-8757-0847AD287B63}" type="slidenum">
              <a:rPr lang="fr-FR" sz="800" b="1" smtClean="0">
                <a:solidFill>
                  <a:schemeClr val="tx2"/>
                </a:solidFill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lang="fr-FR" sz="800" b="1" dirty="0">
              <a:solidFill>
                <a:schemeClr val="tx2"/>
              </a:solidFill>
            </a:endParaRPr>
          </a:p>
        </p:txBody>
      </p:sp>
      <p:sp>
        <p:nvSpPr>
          <p:cNvPr id="29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719572" y="6483349"/>
            <a:ext cx="6120000" cy="21248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sz="800" b="1" dirty="0" smtClean="0">
                <a:solidFill>
                  <a:schemeClr val="tx2"/>
                </a:solidFill>
              </a:rPr>
              <a:t> XAFS l 20/11/2014 l V. </a:t>
            </a:r>
            <a:r>
              <a:rPr lang="en-US" sz="800" b="1" dirty="0" err="1" smtClean="0">
                <a:solidFill>
                  <a:schemeClr val="tx2"/>
                </a:solidFill>
              </a:rPr>
              <a:t>Cuartero</a:t>
            </a:r>
            <a:endParaRPr lang="fr-FR" sz="800" b="1" dirty="0">
              <a:solidFill>
                <a:schemeClr val="tx2"/>
              </a:solidFill>
            </a:endParaRPr>
          </a:p>
        </p:txBody>
      </p:sp>
      <p:grpSp>
        <p:nvGrpSpPr>
          <p:cNvPr id="30" name="Group 17"/>
          <p:cNvGrpSpPr>
            <a:grpSpLocks/>
          </p:cNvGrpSpPr>
          <p:nvPr/>
        </p:nvGrpSpPr>
        <p:grpSpPr bwMode="auto">
          <a:xfrm>
            <a:off x="1115616" y="2708920"/>
            <a:ext cx="7358063" cy="1203325"/>
            <a:chOff x="740" y="1290"/>
            <a:chExt cx="4635" cy="758"/>
          </a:xfrm>
        </p:grpSpPr>
        <p:pic>
          <p:nvPicPr>
            <p:cNvPr id="31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1" y="1326"/>
              <a:ext cx="462" cy="37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32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40" y="1724"/>
              <a:ext cx="504" cy="3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sp>
          <p:nvSpPr>
            <p:cNvPr id="33" name="AutoShape 8"/>
            <p:cNvSpPr>
              <a:spLocks/>
            </p:cNvSpPr>
            <p:nvPr/>
          </p:nvSpPr>
          <p:spPr bwMode="auto">
            <a:xfrm>
              <a:off x="2136" y="1304"/>
              <a:ext cx="128" cy="688"/>
            </a:xfrm>
            <a:prstGeom prst="rightBrace">
              <a:avLst>
                <a:gd name="adj1" fmla="val 44792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Text Box 9"/>
            <p:cNvSpPr txBox="1">
              <a:spLocks noChangeArrowheads="1"/>
            </p:cNvSpPr>
            <p:nvPr/>
          </p:nvSpPr>
          <p:spPr bwMode="auto">
            <a:xfrm>
              <a:off x="2306" y="1331"/>
              <a:ext cx="3069" cy="63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/>
                <a:t>scattering properties of the atoms </a:t>
              </a:r>
            </a:p>
            <a:p>
              <a:r>
                <a:rPr lang="en-US" sz="2000" dirty="0"/>
                <a:t>neighboring the </a:t>
              </a:r>
              <a:r>
                <a:rPr lang="en-US" sz="2000" dirty="0" err="1"/>
                <a:t>photoabsorber</a:t>
              </a:r>
              <a:r>
                <a:rPr lang="en-US" sz="2000" dirty="0"/>
                <a:t> (depend</a:t>
              </a:r>
            </a:p>
            <a:p>
              <a:r>
                <a:rPr lang="en-US" sz="2000" dirty="0"/>
                <a:t>on the atomic number)  </a:t>
              </a:r>
              <a:endParaRPr lang="en-GB" sz="2000" dirty="0"/>
            </a:p>
          </p:txBody>
        </p:sp>
        <p:sp>
          <p:nvSpPr>
            <p:cNvPr id="35" name="Text Box 11"/>
            <p:cNvSpPr txBox="1">
              <a:spLocks noChangeArrowheads="1"/>
            </p:cNvSpPr>
            <p:nvPr/>
          </p:nvSpPr>
          <p:spPr bwMode="auto">
            <a:xfrm>
              <a:off x="1254" y="1290"/>
              <a:ext cx="746" cy="40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</a:rPr>
                <a:t>scattering</a:t>
              </a:r>
            </a:p>
            <a:p>
              <a:r>
                <a:rPr lang="en-US">
                  <a:solidFill>
                    <a:srgbClr val="C00000"/>
                  </a:solidFill>
                </a:rPr>
                <a:t>amplitude</a:t>
              </a:r>
              <a:endParaRPr lang="en-GB">
                <a:solidFill>
                  <a:srgbClr val="C00000"/>
                </a:solidFill>
              </a:endParaRPr>
            </a:p>
          </p:txBody>
        </p:sp>
        <p:sp>
          <p:nvSpPr>
            <p:cNvPr id="36" name="Text Box 12"/>
            <p:cNvSpPr txBox="1">
              <a:spLocks noChangeArrowheads="1"/>
            </p:cNvSpPr>
            <p:nvPr/>
          </p:nvSpPr>
          <p:spPr bwMode="auto">
            <a:xfrm>
              <a:off x="1302" y="1754"/>
              <a:ext cx="827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</a:rPr>
                <a:t>phase-shift</a:t>
              </a:r>
              <a:endParaRPr lang="en-GB">
                <a:solidFill>
                  <a:srgbClr val="C00000"/>
                </a:solidFill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395536" y="2348880"/>
            <a:ext cx="3752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  Parameters we need to calculate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95536" y="4067780"/>
            <a:ext cx="208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Parameters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to fit</a:t>
            </a:r>
            <a:endParaRPr lang="en-GB" dirty="0" smtClean="0">
              <a:solidFill>
                <a:srgbClr val="0000FF"/>
              </a:solidFill>
            </a:endParaRPr>
          </a:p>
        </p:txBody>
      </p:sp>
      <p:grpSp>
        <p:nvGrpSpPr>
          <p:cNvPr id="61" name="Group 18"/>
          <p:cNvGrpSpPr>
            <a:grpSpLocks/>
          </p:cNvGrpSpPr>
          <p:nvPr/>
        </p:nvGrpSpPr>
        <p:grpSpPr bwMode="auto">
          <a:xfrm>
            <a:off x="1043608" y="4437112"/>
            <a:ext cx="5951885" cy="1883743"/>
            <a:chOff x="698" y="2354"/>
            <a:chExt cx="4389" cy="1521"/>
          </a:xfrm>
        </p:grpSpPr>
        <p:pic>
          <p:nvPicPr>
            <p:cNvPr id="62" name="Picture 1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98" y="2354"/>
              <a:ext cx="442" cy="152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sp>
          <p:nvSpPr>
            <p:cNvPr id="63" name="Text Box 14"/>
            <p:cNvSpPr txBox="1">
              <a:spLocks noChangeArrowheads="1"/>
            </p:cNvSpPr>
            <p:nvPr/>
          </p:nvSpPr>
          <p:spPr bwMode="auto">
            <a:xfrm>
              <a:off x="1350" y="2434"/>
              <a:ext cx="3017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</a:rPr>
                <a:t>Distance to the </a:t>
              </a:r>
              <a:r>
                <a:rPr lang="en-US" sz="2000" dirty="0" err="1">
                  <a:solidFill>
                    <a:srgbClr val="0000FF"/>
                  </a:solidFill>
                </a:rPr>
                <a:t>neighbouring</a:t>
              </a:r>
              <a:r>
                <a:rPr lang="en-US" sz="2000" dirty="0">
                  <a:solidFill>
                    <a:srgbClr val="0000FF"/>
                  </a:solidFill>
                </a:rPr>
                <a:t> atom</a:t>
              </a:r>
              <a:endParaRPr lang="en-GB" sz="2000" dirty="0">
                <a:solidFill>
                  <a:srgbClr val="0000FF"/>
                </a:solidFill>
              </a:endParaRPr>
            </a:p>
          </p:txBody>
        </p:sp>
        <p:sp>
          <p:nvSpPr>
            <p:cNvPr id="64" name="Text Box 15"/>
            <p:cNvSpPr txBox="1">
              <a:spLocks noChangeArrowheads="1"/>
            </p:cNvSpPr>
            <p:nvPr/>
          </p:nvSpPr>
          <p:spPr bwMode="auto">
            <a:xfrm>
              <a:off x="1350" y="2970"/>
              <a:ext cx="3737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</a:rPr>
                <a:t>Coordination number of the </a:t>
              </a:r>
              <a:r>
                <a:rPr lang="en-US" sz="2000" dirty="0" err="1">
                  <a:solidFill>
                    <a:srgbClr val="0000FF"/>
                  </a:solidFill>
                </a:rPr>
                <a:t>neighbouring</a:t>
              </a:r>
              <a:r>
                <a:rPr lang="en-US" sz="2000" dirty="0">
                  <a:solidFill>
                    <a:srgbClr val="0000FF"/>
                  </a:solidFill>
                </a:rPr>
                <a:t> atom</a:t>
              </a:r>
              <a:endParaRPr lang="en-GB" sz="2000" dirty="0">
                <a:solidFill>
                  <a:srgbClr val="0000FF"/>
                </a:solidFill>
              </a:endParaRPr>
            </a:p>
          </p:txBody>
        </p:sp>
        <p:sp>
          <p:nvSpPr>
            <p:cNvPr id="69" name="Text Box 16"/>
            <p:cNvSpPr txBox="1">
              <a:spLocks noChangeArrowheads="1"/>
            </p:cNvSpPr>
            <p:nvPr/>
          </p:nvSpPr>
          <p:spPr bwMode="auto">
            <a:xfrm>
              <a:off x="1350" y="3546"/>
              <a:ext cx="3321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</a:rPr>
                <a:t>Disorder in the </a:t>
              </a:r>
              <a:r>
                <a:rPr lang="en-US" sz="2000" dirty="0" err="1">
                  <a:solidFill>
                    <a:srgbClr val="0000FF"/>
                  </a:solidFill>
                </a:rPr>
                <a:t>neighbour</a:t>
              </a:r>
              <a:r>
                <a:rPr lang="en-US" sz="2000" dirty="0">
                  <a:solidFill>
                    <a:srgbClr val="0000FF"/>
                  </a:solidFill>
                </a:rPr>
                <a:t> distance</a:t>
              </a:r>
              <a:endParaRPr lang="en-GB" sz="2000" dirty="0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The </a:t>
            </a:r>
            <a:r>
              <a:rPr lang="en-US" sz="2400" dirty="0" err="1" smtClean="0"/>
              <a:t>exafs</a:t>
            </a:r>
            <a:r>
              <a:rPr lang="en-US" sz="2400" dirty="0" smtClean="0"/>
              <a:t> equation parameters</a:t>
            </a:r>
            <a:endParaRPr lang="en-GB" sz="2400" dirty="0"/>
          </a:p>
        </p:txBody>
      </p:sp>
      <p:graphicFrame>
        <p:nvGraphicFramePr>
          <p:cNvPr id="56" name="Object 15"/>
          <p:cNvGraphicFramePr>
            <a:graphicFrameLocks noChangeAspect="1"/>
          </p:cNvGraphicFramePr>
          <p:nvPr/>
        </p:nvGraphicFramePr>
        <p:xfrm>
          <a:off x="467544" y="764704"/>
          <a:ext cx="8610099" cy="1296144"/>
        </p:xfrm>
        <a:graphic>
          <a:graphicData uri="http://schemas.openxmlformats.org/presentationml/2006/ole">
            <p:oleObj spid="_x0000_s54274" name="Equation" r:id="rId3" imgW="3543120" imgH="533160" progId="Equation.3">
              <p:embed/>
            </p:oleObj>
          </a:graphicData>
        </a:graphic>
      </p:graphicFrame>
      <p:sp>
        <p:nvSpPr>
          <p:cNvPr id="28" name="Slide Number Placeholder 4"/>
          <p:cNvSpPr txBox="1">
            <a:spLocks/>
          </p:cNvSpPr>
          <p:nvPr/>
        </p:nvSpPr>
        <p:spPr>
          <a:xfrm>
            <a:off x="107504" y="6408712"/>
            <a:ext cx="792088" cy="47667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800" b="1" dirty="0" smtClean="0">
                <a:solidFill>
                  <a:schemeClr val="tx2"/>
                </a:solidFill>
              </a:rPr>
              <a:t>Page</a:t>
            </a: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fld id="{733122C9-A0B9-462F-8757-0847AD287B63}" type="slidenum">
              <a:rPr lang="fr-FR" sz="800" b="1" smtClean="0">
                <a:solidFill>
                  <a:schemeClr val="tx2"/>
                </a:solidFill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lang="fr-FR" sz="800" b="1" dirty="0">
              <a:solidFill>
                <a:schemeClr val="tx2"/>
              </a:solidFill>
            </a:endParaRPr>
          </a:p>
        </p:txBody>
      </p:sp>
      <p:sp>
        <p:nvSpPr>
          <p:cNvPr id="29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719572" y="6483349"/>
            <a:ext cx="6120000" cy="21248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sz="800" b="1" dirty="0" smtClean="0">
                <a:solidFill>
                  <a:schemeClr val="tx2"/>
                </a:solidFill>
              </a:rPr>
              <a:t> XAFS l 20/11/2014 l V. </a:t>
            </a:r>
            <a:r>
              <a:rPr lang="en-US" sz="800" b="1" dirty="0" err="1" smtClean="0">
                <a:solidFill>
                  <a:schemeClr val="tx2"/>
                </a:solidFill>
              </a:rPr>
              <a:t>Cuartero</a:t>
            </a:r>
            <a:endParaRPr lang="fr-FR" sz="800" b="1" dirty="0">
              <a:solidFill>
                <a:schemeClr val="tx2"/>
              </a:solidFill>
            </a:endParaRPr>
          </a:p>
        </p:txBody>
      </p: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827584" y="2348878"/>
            <a:ext cx="7848872" cy="3529669"/>
            <a:chOff x="698" y="2354"/>
            <a:chExt cx="4389" cy="1962"/>
          </a:xfrm>
        </p:grpSpPr>
        <p:pic>
          <p:nvPicPr>
            <p:cNvPr id="62" name="Picture 1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98" y="2354"/>
              <a:ext cx="442" cy="152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sp>
          <p:nvSpPr>
            <p:cNvPr id="63" name="Text Box 14"/>
            <p:cNvSpPr txBox="1">
              <a:spLocks noChangeArrowheads="1"/>
            </p:cNvSpPr>
            <p:nvPr/>
          </p:nvSpPr>
          <p:spPr bwMode="auto">
            <a:xfrm>
              <a:off x="1350" y="2434"/>
              <a:ext cx="3017" cy="6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</a:rPr>
                <a:t>Distance to the </a:t>
              </a:r>
              <a:r>
                <a:rPr lang="en-US" sz="2000" dirty="0" err="1">
                  <a:solidFill>
                    <a:srgbClr val="0000FF"/>
                  </a:solidFill>
                </a:rPr>
                <a:t>neighbouring</a:t>
              </a:r>
              <a:r>
                <a:rPr lang="en-US" sz="2000" dirty="0">
                  <a:solidFill>
                    <a:srgbClr val="0000FF"/>
                  </a:solidFill>
                </a:rPr>
                <a:t> </a:t>
              </a:r>
              <a:r>
                <a:rPr lang="en-US" sz="2000" dirty="0" smtClean="0">
                  <a:solidFill>
                    <a:srgbClr val="0000FF"/>
                  </a:solidFill>
                </a:rPr>
                <a:t>atom.</a:t>
              </a:r>
            </a:p>
            <a:p>
              <a:r>
                <a:rPr lang="en-US" sz="1600" dirty="0" smtClean="0"/>
                <a:t>Or </a:t>
              </a:r>
              <a:r>
                <a:rPr lang="en-US" sz="1600" b="1" dirty="0" smtClean="0"/>
                <a:t>half path length</a:t>
              </a:r>
              <a:r>
                <a:rPr lang="en-US" sz="1600" dirty="0" smtClean="0"/>
                <a:t>, is the a</a:t>
              </a:r>
              <a:r>
                <a:rPr lang="en-GB" sz="1600" dirty="0" err="1" smtClean="0"/>
                <a:t>verage</a:t>
              </a:r>
              <a:r>
                <a:rPr lang="en-GB" sz="1600" dirty="0" smtClean="0"/>
                <a:t> distance between the absorbing and scattering atoms (single scattering path).</a:t>
              </a:r>
            </a:p>
            <a:p>
              <a:endParaRPr lang="en-US" sz="1600" dirty="0" smtClean="0"/>
            </a:p>
          </p:txBody>
        </p:sp>
        <p:sp>
          <p:nvSpPr>
            <p:cNvPr id="64" name="Text Box 15"/>
            <p:cNvSpPr txBox="1">
              <a:spLocks noChangeArrowheads="1"/>
            </p:cNvSpPr>
            <p:nvPr/>
          </p:nvSpPr>
          <p:spPr bwMode="auto">
            <a:xfrm>
              <a:off x="1350" y="2970"/>
              <a:ext cx="3737" cy="6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000" dirty="0" smtClean="0">
                  <a:solidFill>
                    <a:srgbClr val="0000FF"/>
                  </a:solidFill>
                </a:rPr>
                <a:t>Coordination </a:t>
              </a:r>
              <a:r>
                <a:rPr lang="en-US" sz="2000" dirty="0">
                  <a:solidFill>
                    <a:srgbClr val="0000FF"/>
                  </a:solidFill>
                </a:rPr>
                <a:t>number of the </a:t>
              </a:r>
              <a:r>
                <a:rPr lang="en-US" sz="2000" dirty="0" err="1">
                  <a:solidFill>
                    <a:srgbClr val="0000FF"/>
                  </a:solidFill>
                </a:rPr>
                <a:t>neighbouring</a:t>
              </a:r>
              <a:r>
                <a:rPr lang="en-US" sz="2000" dirty="0">
                  <a:solidFill>
                    <a:srgbClr val="0000FF"/>
                  </a:solidFill>
                </a:rPr>
                <a:t> </a:t>
              </a:r>
              <a:r>
                <a:rPr lang="en-US" sz="2000" dirty="0" smtClean="0">
                  <a:solidFill>
                    <a:srgbClr val="0000FF"/>
                  </a:solidFill>
                </a:rPr>
                <a:t>atom.</a:t>
              </a:r>
            </a:p>
            <a:p>
              <a:r>
                <a:rPr lang="en-US" sz="1600" dirty="0" smtClean="0"/>
                <a:t>Or </a:t>
              </a:r>
              <a:r>
                <a:rPr lang="en-US" sz="1600" b="1" dirty="0" smtClean="0"/>
                <a:t>degeneracy</a:t>
              </a:r>
              <a:r>
                <a:rPr lang="en-US" sz="1600" dirty="0" smtClean="0"/>
                <a:t> of the path, is the identical number of distinct ways, per absorbing atom, that the scattering defined by the path can take place.</a:t>
              </a:r>
            </a:p>
            <a:p>
              <a:endParaRPr lang="en-GB" sz="2000" dirty="0">
                <a:solidFill>
                  <a:srgbClr val="0000FF"/>
                </a:solidFill>
              </a:endParaRPr>
            </a:p>
          </p:txBody>
        </p:sp>
        <p:sp>
          <p:nvSpPr>
            <p:cNvPr id="69" name="Text Box 16"/>
            <p:cNvSpPr txBox="1">
              <a:spLocks noChangeArrowheads="1"/>
            </p:cNvSpPr>
            <p:nvPr/>
          </p:nvSpPr>
          <p:spPr bwMode="auto">
            <a:xfrm>
              <a:off x="1350" y="3546"/>
              <a:ext cx="3697" cy="77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</a:rPr>
                <a:t>Disorder in the </a:t>
              </a:r>
              <a:r>
                <a:rPr lang="en-US" sz="2000" dirty="0" err="1">
                  <a:solidFill>
                    <a:srgbClr val="0000FF"/>
                  </a:solidFill>
                </a:rPr>
                <a:t>neighbour</a:t>
              </a:r>
              <a:r>
                <a:rPr lang="en-US" sz="2000" dirty="0">
                  <a:solidFill>
                    <a:srgbClr val="0000FF"/>
                  </a:solidFill>
                </a:rPr>
                <a:t> </a:t>
              </a:r>
              <a:r>
                <a:rPr lang="en-US" sz="2000" dirty="0" smtClean="0">
                  <a:solidFill>
                    <a:srgbClr val="0000FF"/>
                  </a:solidFill>
                </a:rPr>
                <a:t>distance.</a:t>
              </a:r>
            </a:p>
            <a:p>
              <a:r>
                <a:rPr lang="en-US" sz="1600" dirty="0" smtClean="0"/>
                <a:t>Or </a:t>
              </a:r>
              <a:r>
                <a:rPr lang="en-US" sz="1600" b="1" dirty="0" smtClean="0"/>
                <a:t>Mean Square Relative Displacement </a:t>
              </a:r>
              <a:r>
                <a:rPr lang="en-US" sz="1600" dirty="0" smtClean="0"/>
                <a:t>is the variance in the half path length, that is, the square of the standard deviation of the half path length:  </a:t>
              </a:r>
              <a:r>
                <a:rPr lang="en-US" sz="1600" dirty="0" smtClean="0">
                  <a:latin typeface="Symbol" pitchFamily="18" charset="2"/>
                </a:rPr>
                <a:t>s</a:t>
              </a:r>
              <a:r>
                <a:rPr lang="en-US" sz="1600" baseline="30000" dirty="0" smtClean="0"/>
                <a:t>2</a:t>
              </a:r>
              <a:r>
                <a:rPr lang="en-US" sz="1600" dirty="0" smtClean="0"/>
                <a:t>=&lt;(r-</a:t>
              </a:r>
              <a:r>
                <a:rPr lang="en-US" sz="1600" dirty="0" err="1" smtClean="0"/>
                <a:t>r</a:t>
              </a:r>
              <a:r>
                <a:rPr lang="en-US" sz="1600" baseline="-25000" dirty="0" err="1" smtClean="0"/>
                <a:t>m</a:t>
              </a:r>
              <a:r>
                <a:rPr lang="en-US" sz="1600" dirty="0" smtClean="0"/>
                <a:t>)</a:t>
              </a:r>
              <a:r>
                <a:rPr lang="en-US" sz="1600" baseline="30000" dirty="0" smtClean="0"/>
                <a:t>2</a:t>
              </a:r>
              <a:r>
                <a:rPr lang="en-US" sz="1600" dirty="0" smtClean="0"/>
                <a:t>&gt;.</a:t>
              </a:r>
            </a:p>
            <a:p>
              <a:r>
                <a:rPr lang="en-US" sz="1600" dirty="0" smtClean="0"/>
                <a:t>Static and/or thermal disorder.</a:t>
              </a:r>
              <a:endParaRPr lang="en-GB" sz="1600" dirty="0"/>
            </a:p>
          </p:txBody>
        </p:sp>
      </p:grp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1115616" y="5949280"/>
            <a:ext cx="784887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 smtClean="0"/>
              <a:t>EXAFS </a:t>
            </a:r>
            <a:r>
              <a:rPr lang="en-US" sz="1400" dirty="0"/>
              <a:t>takes place on a time scale much shorter than that of atomic motion, so the measurement serves as an instantaneous snapshot of the atomic configuration </a:t>
            </a:r>
          </a:p>
        </p:txBody>
      </p:sp>
      <p:sp>
        <p:nvSpPr>
          <p:cNvPr id="12" name="Sun 11"/>
          <p:cNvSpPr/>
          <p:nvPr/>
        </p:nvSpPr>
        <p:spPr>
          <a:xfrm>
            <a:off x="323528" y="5949280"/>
            <a:ext cx="683568" cy="554360"/>
          </a:xfrm>
          <a:prstGeom prst="su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 smtClean="0"/>
              <a:t>Exafs</a:t>
            </a:r>
            <a:r>
              <a:rPr lang="en-US" sz="2400" dirty="0" smtClean="0"/>
              <a:t>: a structural probe</a:t>
            </a:r>
            <a:endParaRPr lang="en-GB" sz="2400" dirty="0"/>
          </a:p>
        </p:txBody>
      </p:sp>
      <p:sp>
        <p:nvSpPr>
          <p:cNvPr id="28" name="Slide Number Placeholder 4"/>
          <p:cNvSpPr txBox="1">
            <a:spLocks/>
          </p:cNvSpPr>
          <p:nvPr/>
        </p:nvSpPr>
        <p:spPr>
          <a:xfrm>
            <a:off x="107504" y="6408712"/>
            <a:ext cx="792088" cy="47667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800" b="1" dirty="0" smtClean="0">
                <a:solidFill>
                  <a:schemeClr val="tx2"/>
                </a:solidFill>
              </a:rPr>
              <a:t>Page</a:t>
            </a: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fld id="{733122C9-A0B9-462F-8757-0847AD287B63}" type="slidenum">
              <a:rPr lang="fr-FR" sz="800" b="1" smtClean="0">
                <a:solidFill>
                  <a:schemeClr val="tx2"/>
                </a:solidFill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lang="fr-FR" sz="800" b="1" dirty="0">
              <a:solidFill>
                <a:schemeClr val="tx2"/>
              </a:solidFill>
            </a:endParaRPr>
          </a:p>
        </p:txBody>
      </p:sp>
      <p:sp>
        <p:nvSpPr>
          <p:cNvPr id="29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719572" y="6483349"/>
            <a:ext cx="6120000" cy="21248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sz="800" b="1" dirty="0" smtClean="0">
                <a:solidFill>
                  <a:schemeClr val="tx2"/>
                </a:solidFill>
              </a:rPr>
              <a:t> XAFS l 20/11/2014 l V. </a:t>
            </a:r>
            <a:r>
              <a:rPr lang="en-US" sz="800" b="1" dirty="0" err="1" smtClean="0">
                <a:solidFill>
                  <a:schemeClr val="tx2"/>
                </a:solidFill>
              </a:rPr>
              <a:t>Cuartero</a:t>
            </a:r>
            <a:endParaRPr lang="fr-FR" sz="800" b="1" dirty="0">
              <a:solidFill>
                <a:schemeClr val="tx2"/>
              </a:solidFill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152400" y="692696"/>
            <a:ext cx="88455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GB" sz="1600">
                <a:latin typeface="Arial" charset="0"/>
              </a:rPr>
              <a:t>If we know the </a:t>
            </a:r>
            <a:r>
              <a:rPr lang="en-GB" sz="1600">
                <a:solidFill>
                  <a:srgbClr val="FF0000"/>
                </a:solidFill>
                <a:latin typeface="Arial" charset="0"/>
              </a:rPr>
              <a:t>scattering</a:t>
            </a:r>
            <a:r>
              <a:rPr lang="en-GB" sz="1600">
                <a:latin typeface="Arial" charset="0"/>
              </a:rPr>
              <a:t> properties of the neighbouring atoms: </a:t>
            </a:r>
            <a:r>
              <a:rPr lang="en-GB" sz="1600" i="1">
                <a:solidFill>
                  <a:srgbClr val="FF0000"/>
                </a:solidFill>
              </a:rPr>
              <a:t>f </a:t>
            </a:r>
            <a:r>
              <a:rPr lang="en-GB" sz="1600">
                <a:solidFill>
                  <a:srgbClr val="FF0000"/>
                </a:solidFill>
                <a:latin typeface="Arial" charset="0"/>
              </a:rPr>
              <a:t>(</a:t>
            </a:r>
            <a:r>
              <a:rPr lang="en-GB" sz="1600" i="1">
                <a:solidFill>
                  <a:srgbClr val="FF0000"/>
                </a:solidFill>
              </a:rPr>
              <a:t>k</a:t>
            </a:r>
            <a:r>
              <a:rPr lang="en-GB" sz="1600">
                <a:solidFill>
                  <a:srgbClr val="FF0000"/>
                </a:solidFill>
                <a:latin typeface="Arial" charset="0"/>
              </a:rPr>
              <a:t>) and </a:t>
            </a:r>
            <a:r>
              <a:rPr lang="en-GB" sz="1600">
                <a:solidFill>
                  <a:srgbClr val="FF0000"/>
                </a:solidFill>
                <a:latin typeface="Symbol" pitchFamily="18" charset="2"/>
              </a:rPr>
              <a:t>d </a:t>
            </a:r>
            <a:r>
              <a:rPr lang="en-GB" sz="1600">
                <a:solidFill>
                  <a:srgbClr val="FF0000"/>
                </a:solidFill>
                <a:latin typeface="Arial" charset="0"/>
              </a:rPr>
              <a:t>(</a:t>
            </a:r>
            <a:r>
              <a:rPr lang="en-GB" sz="1600" i="1">
                <a:solidFill>
                  <a:srgbClr val="FF0000"/>
                </a:solidFill>
              </a:rPr>
              <a:t>k</a:t>
            </a:r>
            <a:r>
              <a:rPr lang="en-GB" sz="1600">
                <a:solidFill>
                  <a:srgbClr val="FF0000"/>
                </a:solidFill>
                <a:latin typeface="Arial" charset="0"/>
              </a:rPr>
              <a:t>)</a:t>
            </a:r>
            <a:r>
              <a:rPr lang="en-GB" sz="1600">
                <a:latin typeface="Arial" charset="0"/>
              </a:rPr>
              <a:t>, and the </a:t>
            </a:r>
            <a:r>
              <a:rPr lang="en-GB" sz="1600">
                <a:solidFill>
                  <a:schemeClr val="accent2"/>
                </a:solidFill>
                <a:latin typeface="Arial" charset="0"/>
              </a:rPr>
              <a:t>mean-free</a:t>
            </a:r>
          </a:p>
          <a:p>
            <a:pPr eaLnBrk="0" hangingPunct="0"/>
            <a:r>
              <a:rPr lang="en-GB" sz="1600">
                <a:solidFill>
                  <a:schemeClr val="accent2"/>
                </a:solidFill>
                <a:latin typeface="Arial" charset="0"/>
              </a:rPr>
              <a:t>path</a:t>
            </a:r>
            <a:r>
              <a:rPr lang="en-GB" sz="1600">
                <a:latin typeface="Arial" charset="0"/>
              </a:rPr>
              <a:t> </a:t>
            </a:r>
            <a:r>
              <a:rPr lang="en-GB" sz="1600">
                <a:solidFill>
                  <a:schemeClr val="accent2"/>
                </a:solidFill>
                <a:latin typeface="Symbol" pitchFamily="18" charset="2"/>
              </a:rPr>
              <a:t>l</a:t>
            </a:r>
            <a:r>
              <a:rPr lang="en-GB" sz="1600">
                <a:solidFill>
                  <a:schemeClr val="accent2"/>
                </a:solidFill>
                <a:latin typeface="Arial" charset="0"/>
              </a:rPr>
              <a:t> (</a:t>
            </a:r>
            <a:r>
              <a:rPr lang="en-GB" sz="1600" i="1">
                <a:solidFill>
                  <a:schemeClr val="accent2"/>
                </a:solidFill>
              </a:rPr>
              <a:t>k</a:t>
            </a:r>
            <a:r>
              <a:rPr lang="en-GB" sz="1600">
                <a:solidFill>
                  <a:schemeClr val="accent2"/>
                </a:solidFill>
                <a:latin typeface="Arial" charset="0"/>
              </a:rPr>
              <a:t>)</a:t>
            </a:r>
            <a:r>
              <a:rPr lang="en-GB" sz="1600">
                <a:latin typeface="Arial" charset="0"/>
              </a:rPr>
              <a:t>, we can determine:</a:t>
            </a:r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>
            <a:off x="1835696" y="4206900"/>
            <a:ext cx="0" cy="57606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620688" y="4278908"/>
            <a:ext cx="1143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GB" sz="1600" dirty="0">
                <a:latin typeface="Arial" charset="0"/>
              </a:rPr>
              <a:t>Frequency</a:t>
            </a:r>
            <a:endParaRPr lang="en-GB" dirty="0"/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1209675" y="4802510"/>
            <a:ext cx="1209675" cy="844550"/>
          </a:xfrm>
          <a:prstGeom prst="rect">
            <a:avLst/>
          </a:prstGeom>
          <a:solidFill>
            <a:srgbClr val="CCECFF"/>
          </a:solidFill>
          <a:ln w="19050">
            <a:solidFill>
              <a:srgbClr val="000099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GB" sz="1600" dirty="0" err="1">
                <a:solidFill>
                  <a:srgbClr val="FF0000"/>
                </a:solidFill>
                <a:latin typeface="Arial" charset="0"/>
              </a:rPr>
              <a:t>Interatomic</a:t>
            </a:r>
            <a:endParaRPr lang="en-GB" sz="1600" dirty="0">
              <a:solidFill>
                <a:srgbClr val="FF0000"/>
              </a:solidFill>
              <a:latin typeface="Arial" charset="0"/>
            </a:endParaRPr>
          </a:p>
          <a:p>
            <a:pPr algn="ctr" eaLnBrk="0" hangingPunct="0"/>
            <a:r>
              <a:rPr lang="en-GB" sz="1600" dirty="0">
                <a:solidFill>
                  <a:srgbClr val="FF0000"/>
                </a:solidFill>
                <a:latin typeface="Arial" charset="0"/>
              </a:rPr>
              <a:t>distance</a:t>
            </a:r>
          </a:p>
          <a:p>
            <a:pPr algn="ctr" eaLnBrk="0" hangingPunct="0"/>
            <a:r>
              <a:rPr lang="en-GB" sz="1600" dirty="0">
                <a:solidFill>
                  <a:srgbClr val="FF0000"/>
                </a:solidFill>
                <a:latin typeface="Arial" charset="0"/>
              </a:rPr>
              <a:t>R</a:t>
            </a:r>
            <a:endParaRPr lang="en-GB" dirty="0"/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481512" y="4255046"/>
            <a:ext cx="18479" cy="90214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3257550" y="4407446"/>
            <a:ext cx="10858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GB" sz="1600" dirty="0">
                <a:latin typeface="Arial" charset="0"/>
              </a:rPr>
              <a:t>Amplitude</a:t>
            </a:r>
            <a:endParaRPr lang="en-GB" dirty="0"/>
          </a:p>
        </p:txBody>
      </p:sp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3760788" y="5248746"/>
            <a:ext cx="1454150" cy="844550"/>
          </a:xfrm>
          <a:prstGeom prst="rect">
            <a:avLst/>
          </a:prstGeom>
          <a:solidFill>
            <a:srgbClr val="CCECFF"/>
          </a:solidFill>
          <a:ln w="19050">
            <a:solidFill>
              <a:srgbClr val="000099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GB" sz="1600" dirty="0" err="1">
                <a:solidFill>
                  <a:srgbClr val="FF0000"/>
                </a:solidFill>
                <a:latin typeface="Arial" charset="0"/>
              </a:rPr>
              <a:t>Coordinaction</a:t>
            </a:r>
            <a:endParaRPr lang="en-GB" sz="1600" dirty="0">
              <a:solidFill>
                <a:srgbClr val="FF0000"/>
              </a:solidFill>
              <a:latin typeface="Arial" charset="0"/>
            </a:endParaRPr>
          </a:p>
          <a:p>
            <a:pPr algn="ctr" eaLnBrk="0" hangingPunct="0"/>
            <a:r>
              <a:rPr lang="en-GB" sz="1600" dirty="0">
                <a:solidFill>
                  <a:srgbClr val="FF0000"/>
                </a:solidFill>
                <a:latin typeface="Arial" charset="0"/>
              </a:rPr>
              <a:t>number</a:t>
            </a:r>
          </a:p>
          <a:p>
            <a:pPr algn="ctr" eaLnBrk="0" hangingPunct="0"/>
            <a:r>
              <a:rPr lang="en-GB" sz="1600" dirty="0">
                <a:solidFill>
                  <a:srgbClr val="FF0000"/>
                </a:solidFill>
                <a:latin typeface="Arial" charset="0"/>
              </a:rPr>
              <a:t>N</a:t>
            </a:r>
            <a:endParaRPr lang="en-GB" dirty="0"/>
          </a:p>
        </p:txBody>
      </p:sp>
      <p:sp>
        <p:nvSpPr>
          <p:cNvPr id="19" name="Line 12"/>
          <p:cNvSpPr>
            <a:spLocks noChangeShapeType="1"/>
          </p:cNvSpPr>
          <p:nvPr/>
        </p:nvSpPr>
        <p:spPr bwMode="auto">
          <a:xfrm>
            <a:off x="7000874" y="4255046"/>
            <a:ext cx="19397" cy="47009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5940152" y="4244578"/>
            <a:ext cx="9953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GB" sz="1600" dirty="0">
                <a:latin typeface="Arial" charset="0"/>
              </a:rPr>
              <a:t>Damping</a:t>
            </a:r>
            <a:endParaRPr lang="en-GB" dirty="0"/>
          </a:p>
        </p:txBody>
      </p:sp>
      <p:sp>
        <p:nvSpPr>
          <p:cNvPr id="21" name="Text Box 14"/>
          <p:cNvSpPr txBox="1">
            <a:spLocks noChangeArrowheads="1"/>
          </p:cNvSpPr>
          <p:nvPr/>
        </p:nvSpPr>
        <p:spPr bwMode="auto">
          <a:xfrm>
            <a:off x="6380435" y="4797152"/>
            <a:ext cx="1431925" cy="844550"/>
          </a:xfrm>
          <a:prstGeom prst="rect">
            <a:avLst/>
          </a:prstGeom>
          <a:solidFill>
            <a:srgbClr val="CCECFF"/>
          </a:solidFill>
          <a:ln w="19050">
            <a:solidFill>
              <a:srgbClr val="000099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GB" sz="1600" dirty="0">
                <a:solidFill>
                  <a:srgbClr val="FF0000"/>
                </a:solidFill>
                <a:latin typeface="Arial" charset="0"/>
              </a:rPr>
              <a:t>Debye-Waller</a:t>
            </a:r>
          </a:p>
          <a:p>
            <a:pPr algn="ctr" eaLnBrk="0" hangingPunct="0"/>
            <a:r>
              <a:rPr lang="en-GB" sz="1600" dirty="0">
                <a:solidFill>
                  <a:srgbClr val="FF0000"/>
                </a:solidFill>
                <a:latin typeface="Arial" charset="0"/>
              </a:rPr>
              <a:t>factor </a:t>
            </a:r>
            <a:r>
              <a:rPr lang="en-GB" sz="1600" dirty="0">
                <a:solidFill>
                  <a:srgbClr val="FF0000"/>
                </a:solidFill>
                <a:latin typeface="Symbol" pitchFamily="18" charset="2"/>
              </a:rPr>
              <a:t>s</a:t>
            </a:r>
            <a:r>
              <a:rPr lang="en-GB" sz="1600" baseline="30000" dirty="0">
                <a:solidFill>
                  <a:srgbClr val="FF0000"/>
                </a:solidFill>
                <a:latin typeface="Symbol" pitchFamily="18" charset="2"/>
              </a:rPr>
              <a:t>2</a:t>
            </a:r>
            <a:endParaRPr lang="en-GB" baseline="30000" dirty="0">
              <a:solidFill>
                <a:srgbClr val="FF0000"/>
              </a:solidFill>
              <a:latin typeface="Symbol" pitchFamily="18" charset="2"/>
            </a:endParaRPr>
          </a:p>
          <a:p>
            <a:pPr algn="ctr" eaLnBrk="0" hangingPunct="0"/>
            <a:r>
              <a:rPr lang="en-GB" sz="1600" dirty="0">
                <a:solidFill>
                  <a:srgbClr val="FF0000"/>
                </a:solidFill>
                <a:latin typeface="Arial" charset="0"/>
              </a:rPr>
              <a:t>(disorder)</a:t>
            </a:r>
            <a:endParaRPr lang="en-GB" dirty="0"/>
          </a:p>
        </p:txBody>
      </p:sp>
      <p:graphicFrame>
        <p:nvGraphicFramePr>
          <p:cNvPr id="22" name="Object 15"/>
          <p:cNvGraphicFramePr>
            <a:graphicFrameLocks noChangeAspect="1"/>
          </p:cNvGraphicFramePr>
          <p:nvPr/>
        </p:nvGraphicFramePr>
        <p:xfrm>
          <a:off x="762000" y="1441996"/>
          <a:ext cx="7858125" cy="2743200"/>
        </p:xfrm>
        <a:graphic>
          <a:graphicData uri="http://schemas.openxmlformats.org/presentationml/2006/ole">
            <p:oleObj spid="_x0000_s55299" name="Image" r:id="rId3" imgW="10476190" imgH="3657143" progId="">
              <p:embed/>
            </p:oleObj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323528" y="5785519"/>
            <a:ext cx="316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 larger R, the smaller the spacing</a:t>
            </a:r>
            <a:endParaRPr lang="en-GB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3203848" y="6093296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 amplitude of the path scales</a:t>
            </a:r>
          </a:p>
          <a:p>
            <a:r>
              <a:rPr lang="en-US" sz="1400" dirty="0" smtClean="0"/>
              <a:t>with the degeneracy.</a:t>
            </a:r>
            <a:endParaRPr lang="en-GB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6156176" y="5733256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Increasing MSRD decreases the amplitude</a:t>
            </a:r>
            <a:endParaRPr lang="en-GB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 animBg="1"/>
      <p:bldP spid="17" grpId="0"/>
      <p:bldP spid="18" grpId="0" animBg="1"/>
      <p:bldP spid="19" grpId="0" animBg="1"/>
      <p:bldP spid="20" grpId="0"/>
      <p:bldP spid="21" grpId="0" animBg="1"/>
      <p:bldP spid="23" grpId="0"/>
      <p:bldP spid="24" grpId="0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Text Box 4"/>
          <p:cNvSpPr txBox="1">
            <a:spLocks noChangeArrowheads="1"/>
          </p:cNvSpPr>
          <p:nvPr/>
        </p:nvSpPr>
        <p:spPr bwMode="auto">
          <a:xfrm>
            <a:off x="304801" y="1445875"/>
            <a:ext cx="858768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buFont typeface="Arial" pitchFamily="34" charset="0"/>
              <a:buChar char="•"/>
            </a:pPr>
            <a:r>
              <a:rPr lang="es-ES" sz="1600" b="1" dirty="0" smtClean="0">
                <a:latin typeface="Arial" charset="0"/>
              </a:rPr>
              <a:t>  </a:t>
            </a:r>
            <a:r>
              <a:rPr lang="es-ES" sz="1600" b="1" dirty="0" smtClean="0">
                <a:solidFill>
                  <a:srgbClr val="FF0000"/>
                </a:solidFill>
                <a:latin typeface="Arial" charset="0"/>
              </a:rPr>
              <a:t>Fourier </a:t>
            </a:r>
            <a:r>
              <a:rPr lang="es-ES" sz="1600" b="1" dirty="0" err="1">
                <a:solidFill>
                  <a:srgbClr val="FF0000"/>
                </a:solidFill>
                <a:latin typeface="Arial" charset="0"/>
              </a:rPr>
              <a:t>transformation</a:t>
            </a:r>
            <a:r>
              <a:rPr lang="es-ES" sz="1600" b="1" dirty="0">
                <a:latin typeface="Arial" charset="0"/>
              </a:rPr>
              <a:t> </a:t>
            </a:r>
            <a:r>
              <a:rPr lang="es-ES" sz="1600" dirty="0">
                <a:latin typeface="Arial" charset="0"/>
              </a:rPr>
              <a:t>can </a:t>
            </a:r>
            <a:r>
              <a:rPr lang="es-ES" sz="1600" dirty="0" err="1">
                <a:latin typeface="Arial" charset="0"/>
              </a:rPr>
              <a:t>be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used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to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descompose</a:t>
            </a:r>
            <a:r>
              <a:rPr lang="es-ES" sz="1600" dirty="0">
                <a:latin typeface="Arial" charset="0"/>
              </a:rPr>
              <a:t> a </a:t>
            </a:r>
            <a:r>
              <a:rPr lang="es-ES" sz="1600" dirty="0" err="1">
                <a:latin typeface="Arial" charset="0"/>
              </a:rPr>
              <a:t>frequency-space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signal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into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its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 smtClean="0">
                <a:latin typeface="Arial" charset="0"/>
              </a:rPr>
              <a:t>different</a:t>
            </a:r>
            <a:r>
              <a:rPr lang="es-ES" sz="1600" dirty="0" smtClean="0">
                <a:latin typeface="Arial" charset="0"/>
              </a:rPr>
              <a:t> </a:t>
            </a:r>
            <a:r>
              <a:rPr lang="es-ES" sz="1600" dirty="0" err="1" smtClean="0">
                <a:latin typeface="Arial" charset="0"/>
              </a:rPr>
              <a:t>constituent</a:t>
            </a:r>
            <a:r>
              <a:rPr lang="es-ES" sz="1600" dirty="0" smtClean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frequencies</a:t>
            </a:r>
            <a:r>
              <a:rPr lang="es-ES" sz="1600" dirty="0">
                <a:latin typeface="Arial" charset="0"/>
              </a:rPr>
              <a:t>. </a:t>
            </a:r>
            <a:r>
              <a:rPr lang="es-ES" sz="1600" dirty="0" err="1">
                <a:latin typeface="Arial" charset="0"/>
              </a:rPr>
              <a:t>The</a:t>
            </a:r>
            <a:r>
              <a:rPr lang="es-ES" sz="1600" dirty="0">
                <a:latin typeface="Arial" charset="0"/>
              </a:rPr>
              <a:t> Fourier </a:t>
            </a:r>
            <a:r>
              <a:rPr lang="es-ES" sz="1600" dirty="0" err="1">
                <a:latin typeface="Arial" charset="0"/>
              </a:rPr>
              <a:t>transform</a:t>
            </a:r>
            <a:r>
              <a:rPr lang="es-ES" sz="1600" dirty="0">
                <a:latin typeface="Arial" charset="0"/>
              </a:rPr>
              <a:t> of </a:t>
            </a:r>
            <a:r>
              <a:rPr lang="es-ES" sz="1600" dirty="0" err="1">
                <a:latin typeface="Arial" charset="0"/>
              </a:rPr>
              <a:t>an</a:t>
            </a:r>
            <a:r>
              <a:rPr lang="es-ES" sz="1600" dirty="0">
                <a:latin typeface="Arial" charset="0"/>
              </a:rPr>
              <a:t> EXAFS </a:t>
            </a:r>
            <a:r>
              <a:rPr lang="es-ES" sz="1600" dirty="0" err="1">
                <a:latin typeface="Arial" charset="0"/>
              </a:rPr>
              <a:t>spectrum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gives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>
                <a:solidFill>
                  <a:srgbClr val="FF0000"/>
                </a:solidFill>
                <a:latin typeface="Arial" charset="0"/>
              </a:rPr>
              <a:t>a </a:t>
            </a:r>
            <a:r>
              <a:rPr lang="es-ES" sz="1600" dirty="0" err="1" smtClean="0">
                <a:solidFill>
                  <a:srgbClr val="FF0000"/>
                </a:solidFill>
                <a:latin typeface="Arial" charset="0"/>
              </a:rPr>
              <a:t>pseudo</a:t>
            </a:r>
            <a:r>
              <a:rPr lang="es-ES" sz="1600" dirty="0" smtClean="0">
                <a:solidFill>
                  <a:srgbClr val="FF0000"/>
                </a:solidFill>
                <a:latin typeface="Arial" charset="0"/>
              </a:rPr>
              <a:t>-radial </a:t>
            </a:r>
            <a:r>
              <a:rPr lang="es-ES" sz="1600" dirty="0" err="1" smtClean="0">
                <a:solidFill>
                  <a:srgbClr val="FF0000"/>
                </a:solidFill>
                <a:latin typeface="Arial" charset="0"/>
              </a:rPr>
              <a:t>distribution</a:t>
            </a:r>
            <a:r>
              <a:rPr lang="es-ES" sz="1600" dirty="0" smtClean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s-ES" sz="1600" dirty="0" err="1">
                <a:solidFill>
                  <a:srgbClr val="FF0000"/>
                </a:solidFill>
                <a:latin typeface="Arial" charset="0"/>
              </a:rPr>
              <a:t>function</a:t>
            </a:r>
            <a:r>
              <a:rPr lang="es-ES" sz="1600" dirty="0">
                <a:latin typeface="Arial" charset="0"/>
              </a:rPr>
              <a:t>. </a:t>
            </a:r>
            <a:endParaRPr lang="en-GB" sz="1600" dirty="0">
              <a:latin typeface="Arial" charset="0"/>
            </a:endParaRPr>
          </a:p>
        </p:txBody>
      </p:sp>
      <p:sp>
        <p:nvSpPr>
          <p:cNvPr id="18438" name="Text Box 5"/>
          <p:cNvSpPr txBox="1">
            <a:spLocks noChangeArrowheads="1"/>
          </p:cNvSpPr>
          <p:nvPr/>
        </p:nvSpPr>
        <p:spPr bwMode="auto">
          <a:xfrm>
            <a:off x="5148064" y="5805264"/>
            <a:ext cx="2178050" cy="485775"/>
          </a:xfrm>
          <a:prstGeom prst="rect">
            <a:avLst/>
          </a:prstGeom>
          <a:solidFill>
            <a:srgbClr val="FFFFCC"/>
          </a:solidFill>
          <a:ln w="28575">
            <a:solidFill>
              <a:srgbClr val="CC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s-ES" sz="1200" b="1" dirty="0">
                <a:solidFill>
                  <a:srgbClr val="CC0000"/>
                </a:solidFill>
                <a:latin typeface="Arial" charset="0"/>
              </a:rPr>
              <a:t>FT </a:t>
            </a:r>
            <a:r>
              <a:rPr lang="es-ES" sz="1200" b="1" dirty="0" err="1">
                <a:solidFill>
                  <a:srgbClr val="CC0000"/>
                </a:solidFill>
                <a:latin typeface="Arial" charset="0"/>
              </a:rPr>
              <a:t>distances</a:t>
            </a:r>
            <a:r>
              <a:rPr lang="es-ES" sz="1200" b="1" dirty="0">
                <a:solidFill>
                  <a:srgbClr val="CC0000"/>
                </a:solidFill>
                <a:latin typeface="Arial" charset="0"/>
              </a:rPr>
              <a:t> are </a:t>
            </a:r>
            <a:r>
              <a:rPr lang="es-ES" sz="1200" b="1" dirty="0" err="1">
                <a:solidFill>
                  <a:srgbClr val="CC0000"/>
                </a:solidFill>
                <a:latin typeface="Arial" charset="0"/>
              </a:rPr>
              <a:t>shifted</a:t>
            </a:r>
            <a:r>
              <a:rPr lang="es-ES" sz="1200" b="1" dirty="0">
                <a:solidFill>
                  <a:srgbClr val="CC0000"/>
                </a:solidFill>
                <a:latin typeface="Arial" charset="0"/>
              </a:rPr>
              <a:t> </a:t>
            </a:r>
            <a:r>
              <a:rPr lang="es-ES" sz="1200" b="1" dirty="0" err="1">
                <a:solidFill>
                  <a:srgbClr val="CC0000"/>
                </a:solidFill>
                <a:latin typeface="Arial" charset="0"/>
              </a:rPr>
              <a:t>by</a:t>
            </a:r>
            <a:endParaRPr lang="es-ES" sz="1200" b="1" dirty="0">
              <a:solidFill>
                <a:srgbClr val="CC0000"/>
              </a:solidFill>
              <a:latin typeface="Arial" charset="0"/>
            </a:endParaRPr>
          </a:p>
          <a:p>
            <a:pPr algn="ctr"/>
            <a:r>
              <a:rPr lang="es-ES" sz="1200" b="1" dirty="0">
                <a:solidFill>
                  <a:srgbClr val="CC0000"/>
                </a:solidFill>
                <a:latin typeface="Arial" charset="0"/>
                <a:cs typeface="Times New Roman" pitchFamily="18" charset="0"/>
              </a:rPr>
              <a:t>~</a:t>
            </a:r>
            <a:r>
              <a:rPr lang="es-ES" sz="1200" b="1" dirty="0">
                <a:solidFill>
                  <a:srgbClr val="CC0000"/>
                </a:solidFill>
                <a:latin typeface="Arial" charset="0"/>
              </a:rPr>
              <a:t> -0.5 </a:t>
            </a:r>
            <a:r>
              <a:rPr lang="es-ES" sz="1200" b="1" dirty="0">
                <a:solidFill>
                  <a:srgbClr val="CC0000"/>
                </a:solidFill>
                <a:latin typeface="Arial" charset="0"/>
                <a:cs typeface="Times New Roman" pitchFamily="18" charset="0"/>
              </a:rPr>
              <a:t>Å</a:t>
            </a:r>
            <a:endParaRPr lang="en-GB" sz="1200" b="1" dirty="0">
              <a:solidFill>
                <a:srgbClr val="CC0000"/>
              </a:solidFill>
              <a:latin typeface="Arial" charset="0"/>
              <a:cs typeface="Times New Roman" pitchFamily="18" charset="0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381000" y="2367111"/>
            <a:ext cx="3581400" cy="3400425"/>
            <a:chOff x="240" y="1170"/>
            <a:chExt cx="2256" cy="2142"/>
          </a:xfrm>
        </p:grpSpPr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240" y="1170"/>
              <a:ext cx="2256" cy="2142"/>
              <a:chOff x="240" y="1170"/>
              <a:chExt cx="2256" cy="2142"/>
            </a:xfrm>
          </p:grpSpPr>
          <p:graphicFrame>
            <p:nvGraphicFramePr>
              <p:cNvPr id="18453" name="Object 8"/>
              <p:cNvGraphicFramePr>
                <a:graphicFrameLocks noChangeAspect="1"/>
              </p:cNvGraphicFramePr>
              <p:nvPr/>
            </p:nvGraphicFramePr>
            <p:xfrm>
              <a:off x="432" y="1170"/>
              <a:ext cx="2064" cy="1950"/>
            </p:xfrm>
            <a:graphic>
              <a:graphicData uri="http://schemas.openxmlformats.org/presentationml/2006/ole">
                <p:oleObj spid="_x0000_s39939" name="KGPlot" r:id="rId3" imgW="3276360" imgH="3095640" progId="KGraph_Plot">
                  <p:embed/>
                </p:oleObj>
              </a:graphicData>
            </a:graphic>
          </p:graphicFrame>
          <p:sp>
            <p:nvSpPr>
              <p:cNvPr id="18454" name="Text Box 9"/>
              <p:cNvSpPr txBox="1">
                <a:spLocks noChangeArrowheads="1"/>
              </p:cNvSpPr>
              <p:nvPr/>
            </p:nvSpPr>
            <p:spPr bwMode="auto">
              <a:xfrm rot="-5400000">
                <a:off x="-47" y="1967"/>
                <a:ext cx="766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s-ES" sz="1400" dirty="0"/>
                  <a:t>EXAFS </a:t>
                </a:r>
                <a:r>
                  <a:rPr lang="es-ES" sz="1400" dirty="0" err="1"/>
                  <a:t>signal</a:t>
                </a:r>
                <a:endParaRPr lang="en-GB" sz="1400" dirty="0"/>
              </a:p>
            </p:txBody>
          </p:sp>
          <p:sp>
            <p:nvSpPr>
              <p:cNvPr id="18455" name="Text Box 10"/>
              <p:cNvSpPr txBox="1">
                <a:spLocks noChangeArrowheads="1"/>
              </p:cNvSpPr>
              <p:nvPr/>
            </p:nvSpPr>
            <p:spPr bwMode="auto">
              <a:xfrm>
                <a:off x="1344" y="3120"/>
                <a:ext cx="415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s-ES" sz="1400"/>
                  <a:t>k (</a:t>
                </a:r>
                <a:r>
                  <a:rPr lang="es-ES" sz="1400">
                    <a:cs typeface="Times New Roman" pitchFamily="18" charset="0"/>
                  </a:rPr>
                  <a:t>Å</a:t>
                </a:r>
                <a:r>
                  <a:rPr lang="es-ES" sz="1400" baseline="30000"/>
                  <a:t>-1</a:t>
                </a:r>
                <a:r>
                  <a:rPr lang="es-ES" sz="1400"/>
                  <a:t>)</a:t>
                </a:r>
                <a:endParaRPr lang="en-GB" sz="1400"/>
              </a:p>
            </p:txBody>
          </p:sp>
        </p:grpSp>
        <p:sp>
          <p:nvSpPr>
            <p:cNvPr id="18452" name="Text Box 11"/>
            <p:cNvSpPr txBox="1">
              <a:spLocks noChangeArrowheads="1"/>
            </p:cNvSpPr>
            <p:nvPr/>
          </p:nvSpPr>
          <p:spPr bwMode="auto">
            <a:xfrm>
              <a:off x="1440" y="1344"/>
              <a:ext cx="864" cy="37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s-ES" sz="1600">
                  <a:solidFill>
                    <a:schemeClr val="accent1"/>
                  </a:solidFill>
                  <a:latin typeface="Arial" charset="0"/>
                </a:rPr>
                <a:t>MnFe</a:t>
              </a:r>
              <a:r>
                <a:rPr lang="es-ES" sz="1600" baseline="-25000">
                  <a:solidFill>
                    <a:schemeClr val="accent1"/>
                  </a:solidFill>
                  <a:latin typeface="Arial" charset="0"/>
                </a:rPr>
                <a:t>2</a:t>
              </a:r>
              <a:r>
                <a:rPr lang="es-ES" sz="1600">
                  <a:solidFill>
                    <a:schemeClr val="accent1"/>
                  </a:solidFill>
                  <a:latin typeface="Arial" charset="0"/>
                </a:rPr>
                <a:t>O</a:t>
              </a:r>
              <a:r>
                <a:rPr lang="es-ES" sz="1600" baseline="-25000">
                  <a:solidFill>
                    <a:schemeClr val="accent1"/>
                  </a:solidFill>
                  <a:latin typeface="Arial" charset="0"/>
                </a:rPr>
                <a:t>4</a:t>
              </a:r>
            </a:p>
            <a:p>
              <a:pPr algn="ctr"/>
              <a:r>
                <a:rPr lang="es-ES" sz="1600">
                  <a:solidFill>
                    <a:schemeClr val="accent1"/>
                  </a:solidFill>
                  <a:latin typeface="Arial" charset="0"/>
                </a:rPr>
                <a:t>Fe K edge</a:t>
              </a:r>
              <a:endParaRPr lang="en-GB" sz="1600">
                <a:solidFill>
                  <a:schemeClr val="accent1"/>
                </a:solidFill>
                <a:latin typeface="Arial" charset="0"/>
              </a:endParaRPr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4114800" y="2367111"/>
            <a:ext cx="3505200" cy="3400425"/>
            <a:chOff x="3120" y="1170"/>
            <a:chExt cx="2208" cy="2142"/>
          </a:xfrm>
        </p:grpSpPr>
        <p:graphicFrame>
          <p:nvGraphicFramePr>
            <p:cNvPr id="18448" name="Object 13"/>
            <p:cNvGraphicFramePr>
              <a:graphicFrameLocks noChangeAspect="1"/>
            </p:cNvGraphicFramePr>
            <p:nvPr/>
          </p:nvGraphicFramePr>
          <p:xfrm>
            <a:off x="3318" y="1170"/>
            <a:ext cx="2010" cy="1950"/>
          </p:xfrm>
          <a:graphic>
            <a:graphicData uri="http://schemas.openxmlformats.org/presentationml/2006/ole">
              <p:oleObj spid="_x0000_s39938" name="KGPlot" r:id="rId4" imgW="3190680" imgH="3095640" progId="KGraph_Plot">
                <p:embed/>
              </p:oleObj>
            </a:graphicData>
          </a:graphic>
        </p:graphicFrame>
        <p:sp>
          <p:nvSpPr>
            <p:cNvPr id="18449" name="Text Box 14"/>
            <p:cNvSpPr txBox="1">
              <a:spLocks noChangeArrowheads="1"/>
            </p:cNvSpPr>
            <p:nvPr/>
          </p:nvSpPr>
          <p:spPr bwMode="auto">
            <a:xfrm>
              <a:off x="4234" y="3120"/>
              <a:ext cx="37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ES" sz="1400"/>
                <a:t>R (</a:t>
              </a:r>
              <a:r>
                <a:rPr lang="es-ES" sz="1400">
                  <a:cs typeface="Times New Roman" pitchFamily="18" charset="0"/>
                </a:rPr>
                <a:t>Å</a:t>
              </a:r>
              <a:r>
                <a:rPr lang="es-ES" sz="1400"/>
                <a:t>)</a:t>
              </a:r>
              <a:endParaRPr lang="en-GB" sz="1400"/>
            </a:p>
          </p:txBody>
        </p:sp>
        <p:sp>
          <p:nvSpPr>
            <p:cNvPr id="18450" name="Text Box 15"/>
            <p:cNvSpPr txBox="1">
              <a:spLocks noChangeArrowheads="1"/>
            </p:cNvSpPr>
            <p:nvPr/>
          </p:nvSpPr>
          <p:spPr bwMode="auto">
            <a:xfrm rot="-5400000">
              <a:off x="2393" y="2049"/>
              <a:ext cx="164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ES" sz="1400"/>
                <a:t>Fourier Transform Magnitude (·k)</a:t>
              </a:r>
              <a:endParaRPr lang="en-GB" sz="1400"/>
            </a:p>
          </p:txBody>
        </p:sp>
      </p:grpSp>
      <p:sp>
        <p:nvSpPr>
          <p:cNvPr id="18441" name="AutoShape 16"/>
          <p:cNvSpPr>
            <a:spLocks noChangeArrowheads="1"/>
          </p:cNvSpPr>
          <p:nvPr/>
        </p:nvSpPr>
        <p:spPr bwMode="auto">
          <a:xfrm>
            <a:off x="2438400" y="5843736"/>
            <a:ext cx="2057400" cy="533400"/>
          </a:xfrm>
          <a:prstGeom prst="curvedUpArrow">
            <a:avLst>
              <a:gd name="adj1" fmla="val 69625"/>
              <a:gd name="adj2" fmla="val 147018"/>
              <a:gd name="adj3" fmla="val 2619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5562600" y="2629049"/>
            <a:ext cx="3175000" cy="1385887"/>
            <a:chOff x="5562600" y="2629049"/>
            <a:chExt cx="3175000" cy="1385887"/>
          </a:xfrm>
        </p:grpSpPr>
        <p:sp>
          <p:nvSpPr>
            <p:cNvPr id="18442" name="Line 17"/>
            <p:cNvSpPr>
              <a:spLocks noChangeShapeType="1"/>
            </p:cNvSpPr>
            <p:nvPr/>
          </p:nvSpPr>
          <p:spPr bwMode="auto">
            <a:xfrm flipV="1">
              <a:off x="5562600" y="2871936"/>
              <a:ext cx="12192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18443" name="Line 18"/>
            <p:cNvSpPr>
              <a:spLocks noChangeShapeType="1"/>
            </p:cNvSpPr>
            <p:nvPr/>
          </p:nvSpPr>
          <p:spPr bwMode="auto">
            <a:xfrm flipV="1">
              <a:off x="6096000" y="3252936"/>
              <a:ext cx="7620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18444" name="Line 19"/>
            <p:cNvSpPr>
              <a:spLocks noChangeShapeType="1"/>
            </p:cNvSpPr>
            <p:nvPr/>
          </p:nvSpPr>
          <p:spPr bwMode="auto">
            <a:xfrm flipV="1">
              <a:off x="6248400" y="3633936"/>
              <a:ext cx="7620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18445" name="Text Box 20"/>
            <p:cNvSpPr txBox="1">
              <a:spLocks noChangeArrowheads="1"/>
            </p:cNvSpPr>
            <p:nvPr/>
          </p:nvSpPr>
          <p:spPr bwMode="auto">
            <a:xfrm>
              <a:off x="6851650" y="2629049"/>
              <a:ext cx="1463675" cy="34607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ES" sz="1600"/>
                <a:t>Fe-O = 2.005 </a:t>
              </a:r>
              <a:r>
                <a:rPr lang="es-ES" sz="1400">
                  <a:cs typeface="Times New Roman" pitchFamily="18" charset="0"/>
                </a:rPr>
                <a:t>Å</a:t>
              </a:r>
              <a:endParaRPr lang="en-GB" sz="1400">
                <a:cs typeface="Times New Roman" pitchFamily="18" charset="0"/>
              </a:endParaRPr>
            </a:p>
          </p:txBody>
        </p:sp>
        <p:sp>
          <p:nvSpPr>
            <p:cNvPr id="18446" name="Text Box 21"/>
            <p:cNvSpPr txBox="1">
              <a:spLocks noChangeArrowheads="1"/>
            </p:cNvSpPr>
            <p:nvPr/>
          </p:nvSpPr>
          <p:spPr bwMode="auto">
            <a:xfrm>
              <a:off x="6937375" y="3068786"/>
              <a:ext cx="1520825" cy="34607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ES" sz="1600"/>
                <a:t>Fe-Fe = 3.005 </a:t>
              </a:r>
              <a:r>
                <a:rPr lang="es-ES" sz="1400">
                  <a:cs typeface="Times New Roman" pitchFamily="18" charset="0"/>
                </a:rPr>
                <a:t>Å</a:t>
              </a:r>
              <a:endParaRPr lang="en-GB" sz="1400">
                <a:cs typeface="Times New Roman" pitchFamily="18" charset="0"/>
              </a:endParaRPr>
            </a:p>
          </p:txBody>
        </p:sp>
        <p:sp>
          <p:nvSpPr>
            <p:cNvPr id="18447" name="Text Box 22"/>
            <p:cNvSpPr txBox="1">
              <a:spLocks noChangeArrowheads="1"/>
            </p:cNvSpPr>
            <p:nvPr/>
          </p:nvSpPr>
          <p:spPr bwMode="auto">
            <a:xfrm>
              <a:off x="7086600" y="3525986"/>
              <a:ext cx="1651000" cy="34607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ES" sz="1600"/>
                <a:t>Fe-Mn = 3.523 </a:t>
              </a:r>
              <a:r>
                <a:rPr lang="es-ES" sz="1400">
                  <a:cs typeface="Times New Roman" pitchFamily="18" charset="0"/>
                </a:rPr>
                <a:t>Å</a:t>
              </a:r>
              <a:r>
                <a:rPr lang="es-ES" sz="1600"/>
                <a:t> </a:t>
              </a:r>
              <a:endParaRPr lang="en-GB" sz="1600"/>
            </a:p>
          </p:txBody>
        </p:sp>
      </p:grpSp>
      <p:sp>
        <p:nvSpPr>
          <p:cNvPr id="25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 smtClean="0"/>
              <a:t>Exafs</a:t>
            </a:r>
            <a:r>
              <a:rPr lang="en-US" sz="2400" dirty="0" smtClean="0"/>
              <a:t>: a structural probe</a:t>
            </a:r>
            <a:endParaRPr lang="en-GB" sz="2400" dirty="0"/>
          </a:p>
        </p:txBody>
      </p:sp>
      <p:sp>
        <p:nvSpPr>
          <p:cNvPr id="2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719572" y="6483349"/>
            <a:ext cx="6120000" cy="21248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sz="800" b="1" dirty="0" smtClean="0">
                <a:solidFill>
                  <a:schemeClr val="tx2"/>
                </a:solidFill>
              </a:rPr>
              <a:t> XAFS l 20/11/2014 l V. </a:t>
            </a:r>
            <a:r>
              <a:rPr lang="en-US" sz="800" b="1" dirty="0" err="1" smtClean="0">
                <a:solidFill>
                  <a:schemeClr val="tx2"/>
                </a:solidFill>
              </a:rPr>
              <a:t>Cuartero</a:t>
            </a:r>
            <a:endParaRPr lang="fr-FR" sz="800" b="1" dirty="0">
              <a:solidFill>
                <a:schemeClr val="tx2"/>
              </a:solidFill>
            </a:endParaRPr>
          </a:p>
        </p:txBody>
      </p:sp>
      <p:sp>
        <p:nvSpPr>
          <p:cNvPr id="27" name="Slide Number Placeholder 4"/>
          <p:cNvSpPr txBox="1">
            <a:spLocks/>
          </p:cNvSpPr>
          <p:nvPr/>
        </p:nvSpPr>
        <p:spPr>
          <a:xfrm>
            <a:off x="107504" y="6408712"/>
            <a:ext cx="792088" cy="47667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800" b="1" dirty="0" smtClean="0">
                <a:solidFill>
                  <a:schemeClr val="tx2"/>
                </a:solidFill>
              </a:rPr>
              <a:t>Page</a:t>
            </a: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fld id="{733122C9-A0B9-462F-8757-0847AD287B63}" type="slidenum">
              <a:rPr lang="fr-FR" sz="800" b="1" smtClean="0">
                <a:solidFill>
                  <a:schemeClr val="tx2"/>
                </a:solidFill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lang="fr-FR" sz="800" b="1" dirty="0">
              <a:solidFill>
                <a:schemeClr val="tx2"/>
              </a:solidFill>
            </a:endParaRPr>
          </a:p>
        </p:txBody>
      </p:sp>
      <p:sp>
        <p:nvSpPr>
          <p:cNvPr id="24" name="Text Box 4"/>
          <p:cNvSpPr txBox="1">
            <a:spLocks noChangeArrowheads="1"/>
          </p:cNvSpPr>
          <p:nvPr/>
        </p:nvSpPr>
        <p:spPr bwMode="auto">
          <a:xfrm>
            <a:off x="323528" y="764704"/>
            <a:ext cx="864096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buFont typeface="Arial" pitchFamily="34" charset="0"/>
              <a:buChar char="•"/>
            </a:pPr>
            <a:r>
              <a:rPr lang="es-ES" sz="1600" dirty="0" smtClean="0">
                <a:latin typeface="Arial" charset="0"/>
              </a:rPr>
              <a:t>  </a:t>
            </a:r>
            <a:r>
              <a:rPr lang="es-ES" sz="1600" dirty="0" err="1" smtClean="0">
                <a:latin typeface="Arial" charset="0"/>
              </a:rPr>
              <a:t>Multiple</a:t>
            </a:r>
            <a:r>
              <a:rPr lang="es-ES" sz="1600" dirty="0" smtClean="0">
                <a:latin typeface="Arial" charset="0"/>
              </a:rPr>
              <a:t> </a:t>
            </a:r>
            <a:r>
              <a:rPr lang="es-ES" sz="1600" dirty="0" err="1" smtClean="0">
                <a:latin typeface="Arial" charset="0"/>
              </a:rPr>
              <a:t>terms</a:t>
            </a:r>
            <a:r>
              <a:rPr lang="es-ES" sz="1600" dirty="0" smtClean="0">
                <a:latin typeface="Arial" charset="0"/>
              </a:rPr>
              <a:t> in </a:t>
            </a:r>
            <a:r>
              <a:rPr lang="es-ES" sz="1600" dirty="0" err="1" smtClean="0">
                <a:latin typeface="Arial" charset="0"/>
              </a:rPr>
              <a:t>the</a:t>
            </a:r>
            <a:r>
              <a:rPr lang="es-ES" sz="1600" dirty="0" smtClean="0">
                <a:latin typeface="Arial" charset="0"/>
              </a:rPr>
              <a:t> EXAFS </a:t>
            </a:r>
            <a:r>
              <a:rPr lang="es-ES" sz="1600" dirty="0" err="1" smtClean="0">
                <a:latin typeface="Arial" charset="0"/>
              </a:rPr>
              <a:t>equation</a:t>
            </a:r>
            <a:r>
              <a:rPr lang="es-ES" sz="1600" dirty="0" smtClean="0">
                <a:latin typeface="Arial" charset="0"/>
              </a:rPr>
              <a:t> </a:t>
            </a:r>
            <a:r>
              <a:rPr lang="es-ES" sz="1600" dirty="0" err="1" smtClean="0">
                <a:latin typeface="Arial" charset="0"/>
              </a:rPr>
              <a:t>may</a:t>
            </a:r>
            <a:r>
              <a:rPr lang="es-ES" sz="1600" dirty="0" smtClean="0">
                <a:latin typeface="Arial" charset="0"/>
              </a:rPr>
              <a:t> </a:t>
            </a:r>
            <a:r>
              <a:rPr lang="es-ES" sz="1600" dirty="0" err="1" smtClean="0">
                <a:latin typeface="Arial" charset="0"/>
              </a:rPr>
              <a:t>be</a:t>
            </a:r>
            <a:r>
              <a:rPr lang="es-ES" sz="1600" dirty="0" smtClean="0">
                <a:latin typeface="Arial" charset="0"/>
              </a:rPr>
              <a:t> </a:t>
            </a:r>
            <a:r>
              <a:rPr lang="es-ES" sz="1600" dirty="0" err="1" smtClean="0">
                <a:latin typeface="Arial" charset="0"/>
              </a:rPr>
              <a:t>significant</a:t>
            </a:r>
            <a:r>
              <a:rPr lang="es-ES" sz="1600" dirty="0" smtClean="0">
                <a:latin typeface="Arial" charset="0"/>
              </a:rPr>
              <a:t>, </a:t>
            </a:r>
            <a:r>
              <a:rPr lang="es-ES" sz="1600" dirty="0" err="1" smtClean="0">
                <a:latin typeface="Arial" charset="0"/>
              </a:rPr>
              <a:t>each</a:t>
            </a:r>
            <a:r>
              <a:rPr lang="es-ES" sz="1600" dirty="0" smtClean="0">
                <a:latin typeface="Arial" charset="0"/>
              </a:rPr>
              <a:t> of </a:t>
            </a:r>
            <a:r>
              <a:rPr lang="es-ES" sz="1600" dirty="0" err="1" smtClean="0">
                <a:latin typeface="Arial" charset="0"/>
              </a:rPr>
              <a:t>them</a:t>
            </a:r>
            <a:r>
              <a:rPr lang="es-ES" sz="1600" dirty="0" smtClean="0">
                <a:latin typeface="Arial" charset="0"/>
              </a:rPr>
              <a:t> </a:t>
            </a:r>
            <a:r>
              <a:rPr lang="es-ES" sz="1600" dirty="0" err="1" smtClean="0">
                <a:latin typeface="Arial" charset="0"/>
              </a:rPr>
              <a:t>being</a:t>
            </a:r>
            <a:r>
              <a:rPr lang="es-ES" sz="1600" dirty="0" smtClean="0">
                <a:latin typeface="Arial" charset="0"/>
              </a:rPr>
              <a:t> a </a:t>
            </a:r>
            <a:r>
              <a:rPr lang="es-ES" sz="1600" dirty="0" err="1" smtClean="0">
                <a:latin typeface="Arial" charset="0"/>
              </a:rPr>
              <a:t>modulated</a:t>
            </a:r>
            <a:r>
              <a:rPr lang="es-ES" sz="1600" dirty="0" smtClean="0">
                <a:latin typeface="Arial" charset="0"/>
              </a:rPr>
              <a:t> </a:t>
            </a:r>
            <a:r>
              <a:rPr lang="es-ES" sz="1600" dirty="0" err="1" smtClean="0">
                <a:latin typeface="Arial" charset="0"/>
              </a:rPr>
              <a:t>sinusoid</a:t>
            </a:r>
            <a:r>
              <a:rPr lang="es-ES" sz="1600" dirty="0" smtClean="0">
                <a:latin typeface="Arial" charset="0"/>
              </a:rPr>
              <a:t> </a:t>
            </a:r>
            <a:r>
              <a:rPr lang="es-ES" sz="1600" dirty="0" smtClean="0">
                <a:latin typeface="Arial" charset="0"/>
                <a:sym typeface="Wingdings" pitchFamily="2" charset="2"/>
              </a:rPr>
              <a:t> </a:t>
            </a:r>
            <a:r>
              <a:rPr lang="es-ES" sz="1600" dirty="0" err="1" smtClean="0">
                <a:latin typeface="Arial" charset="0"/>
                <a:sym typeface="Wingdings" pitchFamily="2" charset="2"/>
              </a:rPr>
              <a:t>need</a:t>
            </a:r>
            <a:r>
              <a:rPr lang="es-ES" sz="1600" dirty="0" smtClean="0">
                <a:latin typeface="Arial" charset="0"/>
                <a:sym typeface="Wingdings" pitchFamily="2" charset="2"/>
              </a:rPr>
              <a:t> </a:t>
            </a:r>
            <a:r>
              <a:rPr lang="es-ES" sz="1600" dirty="0" err="1" smtClean="0">
                <a:latin typeface="Arial" charset="0"/>
                <a:sym typeface="Wingdings" pitchFamily="2" charset="2"/>
              </a:rPr>
              <a:t>to</a:t>
            </a:r>
            <a:r>
              <a:rPr lang="es-ES" sz="1600" dirty="0" smtClean="0">
                <a:latin typeface="Arial" charset="0"/>
                <a:sym typeface="Wingdings" pitchFamily="2" charset="2"/>
              </a:rPr>
              <a:t> </a:t>
            </a:r>
            <a:r>
              <a:rPr lang="es-ES" sz="1600" dirty="0" err="1" smtClean="0">
                <a:latin typeface="Arial" charset="0"/>
                <a:sym typeface="Wingdings" pitchFamily="2" charset="2"/>
              </a:rPr>
              <a:t>decompose</a:t>
            </a:r>
            <a:r>
              <a:rPr lang="es-ES" sz="1600" dirty="0" smtClean="0">
                <a:latin typeface="Arial" charset="0"/>
                <a:sym typeface="Wingdings" pitchFamily="2" charset="2"/>
              </a:rPr>
              <a:t> a </a:t>
            </a:r>
            <a:r>
              <a:rPr lang="es-ES" sz="1600" dirty="0" err="1" smtClean="0">
                <a:latin typeface="Arial" charset="0"/>
                <a:sym typeface="Wingdings" pitchFamily="2" charset="2"/>
              </a:rPr>
              <a:t>function</a:t>
            </a:r>
            <a:r>
              <a:rPr lang="es-ES" sz="1600" dirty="0" smtClean="0">
                <a:latin typeface="Arial" charset="0"/>
                <a:sym typeface="Wingdings" pitchFamily="2" charset="2"/>
              </a:rPr>
              <a:t> </a:t>
            </a:r>
            <a:r>
              <a:rPr lang="es-ES" sz="1600" dirty="0" err="1" smtClean="0">
                <a:latin typeface="Arial" charset="0"/>
                <a:sym typeface="Wingdings" pitchFamily="2" charset="2"/>
              </a:rPr>
              <a:t>into</a:t>
            </a:r>
            <a:r>
              <a:rPr lang="es-ES" sz="1600" dirty="0" smtClean="0">
                <a:latin typeface="Arial" charset="0"/>
                <a:sym typeface="Wingdings" pitchFamily="2" charset="2"/>
              </a:rPr>
              <a:t> </a:t>
            </a:r>
            <a:r>
              <a:rPr lang="es-ES" sz="1600" dirty="0" err="1" smtClean="0">
                <a:latin typeface="Arial" charset="0"/>
                <a:sym typeface="Wingdings" pitchFamily="2" charset="2"/>
              </a:rPr>
              <a:t>constituent</a:t>
            </a:r>
            <a:r>
              <a:rPr lang="es-ES" sz="1600" dirty="0" smtClean="0">
                <a:latin typeface="Arial" charset="0"/>
                <a:sym typeface="Wingdings" pitchFamily="2" charset="2"/>
              </a:rPr>
              <a:t> sine </a:t>
            </a:r>
            <a:r>
              <a:rPr lang="es-ES" sz="1600" dirty="0" err="1" smtClean="0">
                <a:latin typeface="Arial" charset="0"/>
                <a:sym typeface="Wingdings" pitchFamily="2" charset="2"/>
              </a:rPr>
              <a:t>waves</a:t>
            </a:r>
            <a:endParaRPr lang="en-GB" sz="1600" dirty="0">
              <a:latin typeface="Arial" charset="0"/>
            </a:endParaRPr>
          </a:p>
        </p:txBody>
      </p:sp>
      <p:sp>
        <p:nvSpPr>
          <p:cNvPr id="39941" name="AutoShape 5" descr="data:image/jpeg;base64,/9j/4AAQSkZJRgABAQAAAQABAAD/2wCEAAkGBxMTEhQUExQWFhQXFhgaGBcVFxocGRkfHRUXGh4YGRgcHCggGB0mGxoXITEhJikrLi4uFyAzODMsQygtLisBCgoKDg0OGxAQGiwkHyQ0LDQsLCwvNCwsLCw0NzUyLDQsLCwsLCwsLCw0NCwsLywsLC0sLCwsNywsLCw0LCwsLP/AABEIAH4BjwMBIgACEQEDEQH/xAAcAAACAgMBAQAAAAAAAAAAAAAABgQFAgMHAQj/xABBEAACAQMCBAQDBQYDBgcAAAABAgMABBESIQUGMUETIlFhMnGBBxQjkbFCUmKh0fAWcsEVM1OC4fEkNUNzkrPi/8QAGAEBAQEBAQAAAAAAAAAAAAAAAAIBAwT/xAAtEQACAgECBAQGAgMAAAAAAAAAAQIRAyExBBJBURMUYXGBkaGx0fDB8SJCUv/aAAwDAQACEQMRAD8A7hSweerUHBE2T28M0z0scf8A/MOH/Ob/AOs16eGjjlJqab0b3rZN9mXBJ3ZO4fzJFNIkahwXRnGpcbKxU5Gc5yDVzSZx6SUcTi8BVMhtiBrPlXLP5mxuQPQdamcL4/Kpukuguq3UOWjBwykE7A99v511y8LcVPH2Tq9dXX4Klj6oZ6K5/wD4yuNPja7TRnPgF/xdOfn1+n0p34berNEkq/C6hhnqM9jXLNwuTCrl+smUHHck0nJ9pNkdwJyPUQsf0pxrlfIN/wARS0AtrWOWLxJMM0oU51bjHzrvwfD48mOcprZx/wBlHe+r9jz5JNNJfazplhdrLGki5CuoYahg4PqOxqRSZxHmO8aWK0t4YxdGNZJjISY4ge2x83/UfQ4dzNdJLNa3kcazrC8sTx58ORQD2JyDt69j02zD4HJXMq71etd/b+NdjVkV0OdFJ7czzf7I++4TxvD1Y0nRnXp6as4x71p4nzHem7jtrZIWMlssmX1AISd2JB3XG2MZyw3rI8Dlba00bT1/53+4eWNWMt1xy3jnjtnkxNIMouG369wMDoep7VY0m3Nww4jw+OaOB5XhkLyhDqVlRj+Gc+Vcg9c9aqbrnuaWWYW8tlDHGxVfvT4eUjuBkYX+811XASycvh9rbb03a009CfFSu/3SzpFFIj89O/C5LyJEWaNgjK2WQHUoyMEEgqc9fzpg5bmvX1PdLEisFMUaZLKDnIkY7E/D0964ZODyY4uU6VNqr1tVt33KWSMmkupZ8QvFhjaRslVGTpGT1xsO9UH+OrXcYmyO3hnP5Uz0tcK/8zvP/bi/SnDxxuMnNN0r3rql2fc9EUqdjHG+QCO4BrKlPhnF724mkVFiEcU5VnIOSoPwgZ+LG+fcVlccZuprmSG0WMLCcPJLkgn0AB9QR9O1Hwk+arWit67e48N3Q1UUp2HMFyz3aSoiNBEGAGTvpzknPmU9R02NQn5jvltku2SHwttSebWwzjUDnCgnoN6pcDkbq10672rVDwpbDzVZx3jSWyqWVnZ20oiDLMfb++9UfEOYbg3TQwmBNIQhZyQZdQB8p6Vo5tN196tNPhfH+HnV8ekatX8PpVYeE/zislU03v6WbHHrqN1hdeLGkmll1DOlxhh7EetSKV77jN0Hito0ja6ZNcjb+GgzjIGcn8/TrmtvCOMzi4+7XaIJGUtG8edLgdRg9DsfyrnLhZU5Ku9XrXf2/slwdWMdFKfL3F725YNpiWFZGV2wdTAdlGdsdz7+1QzzDfNHcSosIjgdwSwbLBT0Az2G5PfNV5KfM42tK699jfCd0PFFJp5jux93meOJYJ3VAgJMg1DZi3TfBPSnKuOXBLFXNWvb6kyi4hRUDjnE1toHlYZ04wo7knAH51VcMn4kzxvKkIiY+ZRnWgI23zgnpSGCUoc9pL1e/sFHSxkopRj4ze3Jd7RIhChKqZc5kI64wdh/ea8uebZPunipGBMswikjbJAPcDBHXb5e9dfJZLS0vRb7X3K8KQ30UnScZ4hHcLA6QM8q5j06gqdc6z+0AAfTNWfLPFJpWninCeJCwBZM6SCMjY/3vUz4WcY81prfR9NvvoY4NKy+rV43tW01HRc15iDYJaz1VisdZYoD2iiqLjHM0ULFCd1Ulj2XbbPzzQF47ADJ6V5rFcJ4pzTPPKI2clX8yqThCO+Tjcdsb9KiQ87TwhkWRgm40jBA39MeQe1AfQQNBNcV4H9pcgmXxZAIsBcYzj3Jxknp1PeuucJ4nHcRh42ypoCWZaPFr3RRooA8T2rOtfh1soAqk4rw2SS7tJVxoiMmvJ38yYGB33q7oq8eRwdr1XzVGp0Uk/DJDxCO4GPDWAod986mPT03qOeAs9xeF8CKeJUUg5OykE49qY6K6LiZrbtX1srnYiw8EvEQQi3tGIwFnZVzj1KkbnH9mnS0h0Iq+UYAHkXSue+F7DPat1FM3ESy7pfAyU3IKXeQeDy2toIpgA4dz5TkYLZG9MVFQsslBw6On8r/ACQ1rYo8f4JdJdi9sijSFBHLFKcK6g5BB7Hp+Q9wdXCeXrqa4kur4ormFoY4otwitnJJPU7n8/kA50V6FxuRQ5aV1V1rXa/10R4auzmn+G+Jm1/2cfA+76sePqOrw9WrGj1/7e9M0PA5F4klwMeCtp4Oc+bVrB6emB1plorcnH5J3old3S3b3fvp7GLEkLnE+DSvxK0uV0+FFHKr5O+WVgMDv1FLy8r3Vq8qwW1pcwu5eMzgB49XVWJHmAPb27dK6JRWY+OyQSjSaqq+La2d3qzXjT1/ewlcT5auJOFvbYg+8OQT4SiOP4wew3IAxnG+KcoVwoHoB+lZ0Vyy8RLIqfdv51+ClBIKpbDhsi3txMcaJEjC775XrkdquqK5wm4ppdVX8lp1ZScs8Nkh+8eJj8S4d1wc+UgYz6Haq+Tht3b3MstsqSxzHUyO2kq3rn5k/wBjNNdFdVxMuZyaTvddCud233FGx4JdeJePMULTRBVKnbOnGnB6AdM98ZrbecDmbhi2wC+KEUY1bZDAnemmiqfGTbT00afy0RviO7FDmThV1PmMQ27oVUJISQ8fTOfX6bVPv+ESM9jg6hAw1sx3OEAz7kkUwUVnmp0kktL+qozndULnHOFTi4W6tSpkCaHR+jrnPXsf6D648K4VcSXP3q60KyKVjjQ5C5zkk99ifz7Uy0Vnmp8nLS2q+tdhzuqKXlPhskELJIAGMrtsc7E7VAteBzLaXkRC65XlKebbDdMntTTRTzM+Zy7tP5Dnd2K19wOZrayjAXVDJEz+bbCqwOD36000UVGTLKaSfr9SXJsV5+FXVyl1FcMoRmBgK42wxIzjfGy9d+tbOGHiWqNJVhEanzyA5ZwB2HYn5flTJRXR8S2nFxVe22laFc/oJ9vw2+tNcdsIpIWJZNZwYyex9R/e1YvytKLURhleZrhZpDnA674+n9inKiq87ku6V6Nut67m+IykvuGSNfQTgDw0R1bffJBxgd694Nw2SO5u5GxplZCmDvsuDkdquqK5PPLl5fSvhdk8zqgrFRWVeGuJJ7XhoFamkoCHxm+McTuBuo2z0+tcJ4nctcGYStmYjy4HUltRHbO2Nz03rqf2mXcqWbeH3OGPtg7fU7VyTgywyNGC2dRAIYfAxDHVj0JwPfIoCE9tOseooDoAGsZyNR6DBxn39q2cTfxXjMMRRivnGAAMYGRjtjeuu8t8CVY3WQqYn3KncA4HmDbaegom4Raavw2THXQukg+5A67d6A4pfWRiclwQcZI65G2/1z9Sa6N9mnNDL4cAUYwB6E9em+x6ZrDnrgUTR+V41bqAXC5ww2AJydtXyJpd5cmW0nTC77bg+u/UfI7ZIoD6FBzXtaLKcPGjgYDKCPqK30AUUUUAUUUUAUUUUBqublIxqdlVfViAP51rsuIRS58KRHx10sCR8xVZdxaJsoBLcvkoZPghjyBnA6DPp5nPfA8tXxzgsRns/GeSWaSVlyzso0eE7OAiEBV8qnp1C5JoBwornVzy3DLcNDw+a5geIgTyx3EhjjJ3EYRiVkkI6rtpByT0BsBynfBiWvluQe11C2F2xsIpUUfPGTQDoTjrXopD5h4M0cUKSMrpPd2qSRIrLCV8QlhoZ2J1bBt8EKNqe1UAAAYA2AHQe1Ae0VBvuKJHJFFgtLKTpRcZ0jGqQ5OAi5GT6kAZJAo4lxNIVc4LlFDuiYLhM4L6c5IGGOBudJwD0oCbqGcZ39K9pV4+Y2uOG3Eeks8+kSL1aN4JTp1D4lJCtg7ZANNVAFFFVfF+OxwPHGQ0k0ufDhjALsB1bcgKo7sxAoC0oqkh5kXXIk0UkHhRGZ2l0aAmcZ1qxB6N8tJz2zZcNvPGjWQIyBhlQ4w2OxK9VyMHB3GdwKAk0VQ2nMvi+IYreZ41D6ZAF0yFH0OqAtnOc4yBq0nHarewvEmjSWJg0bqGVh3B/T5UBvrTeRFo3VW0sykBh+ySMA/St1FAL3AOETQSM0s2sNkKpklbSPLpQB2IIXDHV8RLnsKYa5hwbhEPFry9uLgyE2l8scBVsaBCN1HbDOST3O3pXT6AKKg3vFEjkiiwWllzpRcZCqRqkbJwFXI39SAMk15xPiqQq5ILlFDOseC6oSfPpzkgYOw3ODgGgJ9FYQSq6qykMrAEEdCCMgiol3xaKNwjltRxjEbsNzgeZVIH50BOopY4jxe4KSPAyDRM0aK6ZMrLpGhSH6FteX/ZCnbYmtHE+b3DPFFbuZNSorF4tPml8MOB4mSMhjjb4TnFAN1FVvLl889tFK66S65GceYdnwpIGoYbGds1pteYI2muYmUoLYoHdiuklxkAYJ3xg4OD5hQFxRRRQBRRRQBWjWa3mouaAz11iaK8oBO+1Th0k1ixjbBjZXIzgMAcYz9a43GHR4zuA5GGAwu2xAJ2bufcV9G39qssbxt0dSD9RXLuHrCC9hKy+JCWMZ7EaiykH94bjHXGKAv4Ina2h8moMvm76dhuATgn59M1XcA4L+O0rQhQG3V2VmH8XlUAZ64pp4XIojVTtgbe2Kwub3BxGurYlsY1MeyjOMn36UBz/mXhjNfXDYEhTQ6Kz6URdGdejSdfmBH+tVnAGc3setAwdCSukheufh64wever/j3GQt+gMLKxh0yE4wp/Y0N+0c5Bxtv7Vd8gcPWYyzyjU6yaVPtgE/TOPyFAdDgwAB6bVtqLW5ZKA2UV4DXtAFFFFAFeO4AySAB1J6V7VRzXwNb22e3f4WKkglgG0uG0kqQQDjGR60BjM0sU0kiwtMJFTSY2QEaQfI2tlwMnUCM/Efqlc5cQu7eRZB4RvrkGG1iGW8BSQXK7DJwAzSHbyqoGxJdQ9ykapFbxqVUKNcx0KAMbEJqbHoQM+1QuA8pCKdry4kNxeMMeIRpSNf+HDHk6F+pJyd9zQFX9nfBbqGNNUmmBS2E0kPN8WZpNfmDSOS+5yAFGBvl6oooBZ5wXEvD5CcxrdqpjOQC0gKpJkdSh3AO3m9QKpftE4qsd1bo8ihDFNhHcxxCQ6VjkmcdFHnAB77jcUzc18Okmjj8IKZIp4pgrHSH8N8ldWDpyM74rC+5cWbxyzui3KKs8Y0EMAunAYqSvlJGQfcYO9AUHK1g1vxFYpZDK44ZCFlZmbWVmfxSpYk9WjPyK1nyJHFJc8SusHU1y6ZOrASMBNO5wSWV3x21jpmmqbhMTeDgFTAR4bKcFQBpK57qV2IPX5gEbuI2SzRtG+dDbMFONQ7qT1wRsfYmgOb8Kid+FcOiVjG8l0fAlxkxJ4kzo6r0P4Q0gHbDbiugccWf7u4t2Pj4XS3kz8S5Pm8vTNQ+K8NkknswiIsEDmRm1b5EbosaIB/FnORjHQ52vaAUOXo+KCdfvLEw4bUCIPTb4PN1qDDKlvxy6luiIxLbQrbSSHCFVyZIw52DasHTnPU0+14yg9Rn50Byzi3E7i6s+IS+JqtY7iNIz4ar4kSSxNLJqA86Y1gEbEA9afuabtI7K5lbdUhdsAkZwpIAIOeuOlWksYZSrAFSCCD0IIwQR6YqjuOVo3WOMyzeAg0mHXlHUOrqrEjUQCoHX4djmnSjTLkrg62tnBEM6vDQuSScsVGo7nbJz0qB9nIP3aUj4Dd3Rj9NPjvuPbVqpkvbYSRtGSyhhglDpbHfDDcbbZG9ZWtskaLHGoVEUKqqMAADAAHpij3MEWGLjWV1O2MjO1t0zv0p/oqh5q4tdW/gm2tGuVZyJQjAMi42IBIzv74296AW/sbXMXEH38/Ebg7/APL/AFrz7QuKiO8gjeVQjW8uEdzHEsrELHJK47Y8TAPdSRuKvvs94E9nZLHLgTO7yygbgNIxYrnvgYXPfFSeI8tJKZwZHVLhQsyDQQ2F0bFlLLlcDY+4wd6MIoOVLF7fiPhSyGVxw23CSMxJk0ySeKwLEn42QkfxL7VlyAsMk3EbsA6nuXQk6sBI/IFyTg7q7+2vtTXNwmJvBOCrQkeGynBAwAVz3UgYIPXA7gEbOJ2CzxmNy2hviCnGod1JG+k9DjqKA49wTiE3gWVs0yww/dpZYxLr/F1XEghAVPNNoj0ERAjOpc5xiuv8GtPCgij1u+iNV1yfG2FAy2f2j3qWiAAAAADYAdB7D0r2gK2fl+1cYe3hYa2fBjUjU/xP0+Ju571o/wAM2wkidY1QRLpRERAuPNjoucDW3lzjJzirmigEjm29SCWys8/d7Vg7P4YK6hGF0W0encFyei7kLgdaTeGiCdbNSjf+K4lNO6/iDCoCEj26lQIgey4PTFdpooDxVwMDtXtFFAFFFFABqHUw1FoDwGvSa8JqM8hztQGd7MEjdz+yrN+QJrjXJ9shaWO4Gk3JEkb7ZDbEqD+y2oBh67g03/aFzakMbW658WQafLjCjYkEnuVzt71zvh/E1aTQ6DBGFAXZSdsgEdCCfXHb2A6nJbvGMPuP3gNtv0Pt/OosnC1cF0JLY0r52AHzCsM79flWnlHijLILd2LRtGzJqOSpV8FMnqNDIcHppP0m8wRwxglhJEd8Mo8rdff3PoN6AVOMcJMEsc8ra2wFVV1FchfRmPTOae+RYNNopPxOWdvmT/MYxvSYs0TMNZd1A2Ujb2B3JIzj0HY+leLeXNhJFcEkx3TN4kTdPLgBkGfKSvYfu+9AdVr0GsUcHcdO1ZAUBkp9631FxUqgCiiigCiiigCiiigCiiigCiiigCiiigCiiigCiiigCiiigCiiigCovEL3wgD4cj5OMRLqI2zkjsKlVruZwiM7ZwoJOBk7DsO5oBau+Y7hZQqW50HfzJLqGykKcIVDOSQN8LpOaaaquEcfiuGZUEgK6gdaFfMhAdfcqWUHtvtmrWgCiiigCiiigCiiigCiiigCiiigCiiigA1EZqlmq2agBjSXzzzYbdGjtzmfB3xnQdOendiAcConNnNzIWjg7ZDPnuM7LjpuOvttXPLicENqOQSdyTnI/a66tW5Gxx86AyN9FOoMznOoP4gP4mrHUoe3z9TXthaFZBLCQy9wBjUN+xzuNjj8qrnhxk4zjuc5/wCvarDh9y4yxY506VyB06Ae367igLu14mUKTAFgjNIcnBB21RafeMMOnb510e2uyEYM+UGGTc5KMAV2Ckkgbbelct8JpHURrpbIAYHCt3IYdjuP+UkU/wDLajCwzxp5EGlAMhCpw65O5UFkZfaT2oCLxG4QKzuCFBXBORkkgDr2Gfepv2mWubKOT/hyRk7dmwhPt1Bppa2iK4KBlPUEAg5/Wo/EeHie3ltidKyRlAw3K5Bx9Rt+VAROSuJCa0jOfMo0N/y7A7e2KYYz61wbj9ld8PmDLIyyoAcodpFOc7Zwd/X+ldS5F5lF7BqYjxV2fT0Pow+f+lANwUVlWuN/zrZQBRRRQBVVJxNnZxAF0xkh5pDiMEfEq43cr36AbjOQQLWqmWHx5mVv9zCVynZ5CA/mHdVVkIHctv8ACKAq/wDFUiuq/d5LhXz4cluoVWIUsVHjOoPlBIZWIOD9dNx9oMUJ/wDFWt5art55YdUe5wPPEzgb+tbOM8Yi+9KWdVgsleWdydhIYyqRD1bQzsV6jKetReV+JLeyie4bDtvb2xB0wrp1K0m2k3DIQ+CcqrDAGSSBOs+fLOdits/jkddDxrj6SOpI9wKkPzbEo3iuSQxUrFA82kgKd2hDruGB6/oasrrg1tLvJbwuf440b9RUuCFUUKihVHQKAAPkB0oBeHMDRQa5B4sjXbQRrGAuomZkQHJwMAbnPY7dqY0JwMjBxuOuPbPelHmKOET2VrCqLIbpblkjULhUDl5Wxjq2BnqSwry74pPdcQksoXMMNvGj3EqY8Rmc5WJCQQo0gktjPYY60WwHCikO740tqbuaK+W6WOJVS2aVHZJWk0ecr5tJOgeYkjL+ow1Rlra2LSF5nVS7kack9W0gkKqjfAzsBQFlVbxPi3gSQK0ZKTOI/EBHlYglQynfBxjIzuRt3pf5RSa7tvvMktzE86alUsuhQW1xvEoJxhdKnPxb5G9Qr7jTT8PgupQFNvdp950A4XwZjHI6jrpyNXrg0A/0VGm4hEkRmaRViC6jIThQv72fSq6w5usJ5Fihu4JJGzpRJFLHAJOADvsCfpQF1RVVxjjqQPHGVeSWQOVjj06tKDLOS7KoUZHU9SKpYOY/vstpHbl44poWuXYjTJoV1VUHXTqYnLDspwdwaIDfRS1Fxd7m5urRUliSFVH3hSmfEOGAXzH9kqcFd8nONsy+VOMG5thI+BIjyRy42XXE7IxHop05HsaAuqxdAQQQCCMEHoR6EVQxc78NZgq3tuWYgACVckk4AG/rTBQCHbcfC3ZjseHh4UnW1nni0qUYAFvKBuiZ3JI3GPSnykP7HTm2un7yX9yx/wDkv9Km8Q4pNc8QNhA7QxxRLLcTIB4hLHCQoSCFyMktjOBtinYDfRSFxHjS2huZYr5bkRxKq2zyq7JK8gQF8eYLkoNzkZamoyNa2rPIXmaNC7kadTHq2kEhQBvgZGAKAs6KTeUYLi6tfvE01xFLOmdOV0JltaNEm+AFKrg/Fg5G9SOFc4obWKSYfjvI8Jhj3Z5Y2ZHEYJHl8pbUxAC7kigGO7vI4hmR1Qb7sQBspY9fQAn6V5YX0cyCSJ1dCSNSnIyCQR7EEEEdsUv293JeiG7t1Bi8GcLHM5XVJrVULKgdGTyNhwTs2RnNU99wK6Eet0AKOGKwT3DGUvMJJCyxxruSMYA+FyCRjNAPFtexyF1RgxQ6Wx2Pp775HzBHapFKvK/A2tCZJSqqLaJcmVyARrkmZlbyqC7E5B6CqzinM7T3FkLdbhYj4s7MNKieGJP2QXzhnaPBcLkdDvQD7RSjyHPNcoL2Vp18UOVicr4RRnBjZEBYghABnIyWbIO1N1AFFFFABpZ5k4kLeF5D2GF/zHYfz/SmY1zz7TmOiJexYk57kDb9TQHNLicljtnUd89+nU/n9K0y4OA3T9fU+236VvMeMk7j37/I1DkVsYGDgZx1PcY/l+VAaSc5CnIXbf0I2O3XqfyNEDnOnO/qc/6b+1appNJQgEDUFPbAYnY57ZyQexyO9YG2IcnzaSf+m9AX9jdyD4SVkGcEZ6lSAB5e/wDTNNHLF28btqdj5y+WIyzBcMvbA0ggL0yPrSZw9TrRVbDE7Fjp756gbDb86a7aOIF5JZjGEUD4lycvqJ82+fUd8tvQHTLGboP2XGUP6/z3Hzol3fJ2ZMnHrnv79MfnVNyjfCaBQvQKGT10kDAx2Awy49VqxuzlizEacbjIGf674oDn32sQ+Jc2xU48SCVT6HSf/wBUv/Zzxw286s7YVvK4Cj4TtqJH7pxTF9oUgNxaEZKjxdwM/FgA/mD/AGK5zcyaZCegDkaTjI7gbdMEgelAfT0MoIBG4PQjv7g1LpI+zW+aSyQMCCjFd+uOo3+R29sU70AUUUUBVczcXa1h8RIXncsqrGhALFjjqa9u+FLITIXlhLKPEEcmkHA7kdGA21Lg4A32GJ9zAkilHUMrDdWGQR8vyqtm5bt3GmRXkT9ySWV4/kY2cqR7EUBz674THxO5S3tIlWwtmLTTFcrPIGLCNDn8RS+7sDlu52BroHL3LsFomERPEOotII1VmLNkjyjZegC9AFA7VawxKqhVAVQMAKMAD0AHSs6AKKKKAWedNmsGAGoX0IB7gMrqQD7gkVk/AZoryW7tnj/HVBNFLqAJQEK6OuSpwcEEHPtVzxPhsVwnhyrqXKsNyCGU5VlYEFWBAIINSY0wAN9gBuST9SdyfeiAltyS5s72N5Ve5upmn16SEVwVMaDcnQpRR67ms+ZeOGaza3RJEu7iIxrGyMCrMwifLfDhcs2QSCq5GRTnRQEIlba3ACsViRVVUXLHAChVUdzsKTJODPBZWkcwUyS8QjlmUbrqknaUr7hdhn+HNdAqHdcLikljldSzxZKZZtKkjGrRnTqwSNWM70vWx0Nl/ZrLG8b6tLjB0sVbHsykEfSqnh3KVvDIsqNOWXONdxMy7gjdWcg7HuKvqKA5x9oeuS4ypjQ20JIjkEmbsSghokaMhtPlC6RqyxGV2Gbo2Jhns7tIdEYtvu8sSLvEGKMhCqPhRgVOOgbPY020UAucI4e9kLyaV/F8WZpQsUZ1b4Cr1JdsBV7DCj3NbuTuENb22iT/AHkkkssgB2VpZGcqD/CCFz7Ve0UAtQ8j2qlSGucqQRm6nI2OdwX3HsaYLidVG7AEg4BIycDJx61tqi5k5Stb1onnVy0WrQyOyEasZGVI2OKApfsdhK8NRj/6ks0g9w0rYP1ABqzn4DLHeveWzpmaNUmilyFbQTpdXXJUgEgggg+1W9tJBEqwo0aBNMaxhgNPl8qAZ66RsPaptAJM/JUjWt8ryI9zdTCfUFKorJoMUe5JKqUUZ9zWzmbjPj2ht1SRLq5jCCMocpqcRyZPw+QamJBxgZGQRTlRQEO4lW3hyEZgihVSNcs3RVVQPXb2HfFI9tyBLi2kf7u0ii5M0U0bSR6riTxG04YZ0/DvsQO1dEooDTaQlEVSQSoAyFCjb0UbKPat1FFAVXNPCTd2k9ur6DKhXVjIGfUZ3HY/OkXj9hcwzSM0yvPPZfd4IYoJAAdQTCPqIQZdXbv5M7BTXT6KAjcNtBDDHEOkaKgx/CoH+lSaKKAKKKKAKQPtBi1MoPQR5+WSd/TtT/VNxXh5kIYYzjBz6UBx37rpbTjt+vzH/bNRJrZRhicdPMPbbJ9sH369q6Bxbl1hvjVv/Y/pVDNwokYIx1BBGO569x0OPlQHPeKw4YPnbWodAc6u6lc+pwPqKnIC3xduuOmfmR0FWHF+FMigEZCsCrDc7NupwNsZBHr9DW3/AGYwyMEkdR7eud/770BWOjL0JGADn039vl1q/t4chQysWdQUZ4yo1aWwT27nGME1Ux2ORlWz7AfyJGe9XHDrkRqEd5Pi8q+Up/lBPmB987fyoBm5Q4g8b6NAVDtsQc/tZPcEkP1/e9qa75VDeceVcsT1yMEkD8h+QpPtprdGzbDLqSZAM4yhyAc7Fz5vQdfarLmi/WZD+LoUeQ4GGdxhgobPlHTpuc9dqAX+Yl8TXITjTpxp2C76QgGO2/8AZrm99CTOy4wC42z/AArneul8Z0rHHGgwNRLE7ZypOAO/XOT7VVcP5blmCyBfMzuxX2xgdewGfrQDf9llydDwkdMMD65H9MV0Wl3lPgItk9SdyT60xUAUUUUAUUUUAUUUUAUUUUAUUUUAUUUUAUUUUAUUUUAUUUUAUUUUAVE4hYeLj8SVMZ/3Tlc59cdal0UAuNyfEZ1m8STUuwyIzsWV2BJTUSzKp1Z1DGARk0x0UUAUUUUAUUUUAUUUUAUUUUAUUUUAUUUUAGopFSqx8MelAV80LY8hHbysMrjPb0PvvWBtQ5IeIYPfII+vcVZ+GPSgIKAopeX4wMIMb59fyPaoMvLoYnVqH+Uj22z1NNteaRQCTdcoI++ps+u3t2PtUeLljQmgKMZznYldgMqT32FPpQeleGMelAc/PAXUuTp0hCFCqMn1J6jJ36ep9as7bgglCCTDadwMABTjGVwN8j1ps8FfQVkEFAKPGeXQygIvmVlJO3QHoM9MDf5ir2ygQZWNeg2fHl33wPX6VZEV7QGi3typYlixb8h/lHat9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8" name="Picture 27" descr="fouriertransforms.g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11960" y="2492896"/>
            <a:ext cx="4477147" cy="14166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/>
      <p:bldP spid="18438" grpId="0" animBg="1"/>
      <p:bldP spid="1844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00" y="126000"/>
            <a:ext cx="8236800" cy="494688"/>
          </a:xfrm>
        </p:spPr>
        <p:txBody>
          <a:bodyPr/>
          <a:lstStyle/>
          <a:p>
            <a:r>
              <a:rPr lang="en-US" dirty="0" err="1" smtClean="0"/>
              <a:t>Exafs</a:t>
            </a:r>
            <a:r>
              <a:rPr lang="en-US" dirty="0" smtClean="0"/>
              <a:t>: selectivity of atomic species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dirty="0" smtClean="0"/>
              <a:t>Page </a:t>
            </a:r>
            <a:fld id="{733122C9-A0B9-462F-8757-0847AD287B63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/>
              <a:t> XAFS l 20/11/2014 l V. </a:t>
            </a:r>
            <a:r>
              <a:rPr lang="en-US" dirty="0" err="1" smtClean="0"/>
              <a:t>Cuartero</a:t>
            </a:r>
            <a:endParaRPr lang="fr-FR" dirty="0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323528" y="692696"/>
            <a:ext cx="86405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GB" dirty="0">
                <a:latin typeface="Arial" charset="0"/>
              </a:rPr>
              <a:t>The </a:t>
            </a:r>
            <a:r>
              <a:rPr lang="en-GB" dirty="0">
                <a:solidFill>
                  <a:srgbClr val="FF0000"/>
                </a:solidFill>
                <a:latin typeface="Arial" charset="0"/>
              </a:rPr>
              <a:t>scattering amplitude </a:t>
            </a:r>
            <a:r>
              <a:rPr lang="en-GB" i="1" dirty="0">
                <a:solidFill>
                  <a:srgbClr val="FF0000"/>
                </a:solidFill>
              </a:rPr>
              <a:t>f </a:t>
            </a:r>
            <a:r>
              <a:rPr lang="en-GB" dirty="0">
                <a:solidFill>
                  <a:srgbClr val="FF0000"/>
                </a:solidFill>
                <a:latin typeface="Arial" charset="0"/>
              </a:rPr>
              <a:t>(</a:t>
            </a:r>
            <a:r>
              <a:rPr lang="en-GB" i="1" dirty="0">
                <a:solidFill>
                  <a:srgbClr val="FF0000"/>
                </a:solidFill>
              </a:rPr>
              <a:t>k</a:t>
            </a:r>
            <a:r>
              <a:rPr lang="en-GB" dirty="0">
                <a:solidFill>
                  <a:srgbClr val="FF0000"/>
                </a:solidFill>
                <a:latin typeface="Arial" charset="0"/>
              </a:rPr>
              <a:t>) </a:t>
            </a:r>
            <a:r>
              <a:rPr lang="en-GB" dirty="0">
                <a:latin typeface="Arial" charset="0"/>
              </a:rPr>
              <a:t>and</a:t>
            </a:r>
            <a:r>
              <a:rPr lang="en-GB" dirty="0">
                <a:solidFill>
                  <a:schemeClr val="tx2"/>
                </a:solidFill>
                <a:latin typeface="Arial" charset="0"/>
              </a:rPr>
              <a:t> </a:t>
            </a:r>
            <a:r>
              <a:rPr lang="en-GB" dirty="0">
                <a:solidFill>
                  <a:srgbClr val="FF0000"/>
                </a:solidFill>
                <a:latin typeface="Arial" charset="0"/>
              </a:rPr>
              <a:t>phase shift </a:t>
            </a:r>
            <a:r>
              <a:rPr lang="en-GB" dirty="0">
                <a:solidFill>
                  <a:srgbClr val="FF0000"/>
                </a:solidFill>
                <a:latin typeface="Symbol" pitchFamily="18" charset="2"/>
              </a:rPr>
              <a:t>d </a:t>
            </a:r>
            <a:r>
              <a:rPr lang="en-GB" dirty="0">
                <a:solidFill>
                  <a:srgbClr val="FF0000"/>
                </a:solidFill>
                <a:latin typeface="Arial" charset="0"/>
              </a:rPr>
              <a:t>(</a:t>
            </a:r>
            <a:r>
              <a:rPr lang="en-GB" i="1" dirty="0">
                <a:solidFill>
                  <a:srgbClr val="FF0000"/>
                </a:solidFill>
              </a:rPr>
              <a:t>k</a:t>
            </a:r>
            <a:r>
              <a:rPr lang="en-GB" dirty="0">
                <a:solidFill>
                  <a:srgbClr val="FF0000"/>
                </a:solidFill>
                <a:latin typeface="Arial" charset="0"/>
              </a:rPr>
              <a:t>)</a:t>
            </a:r>
            <a:r>
              <a:rPr lang="en-GB" dirty="0">
                <a:latin typeface="Arial" charset="0"/>
              </a:rPr>
              <a:t> depend on the </a:t>
            </a:r>
            <a:r>
              <a:rPr lang="en-GB" u="sng" dirty="0">
                <a:latin typeface="Arial" charset="0"/>
              </a:rPr>
              <a:t>atomic number </a:t>
            </a:r>
            <a:r>
              <a:rPr lang="en-GB" u="sng" dirty="0">
                <a:solidFill>
                  <a:srgbClr val="FF0000"/>
                </a:solidFill>
                <a:latin typeface="Arial" charset="0"/>
              </a:rPr>
              <a:t>Z</a:t>
            </a:r>
            <a:endParaRPr lang="en-GB" dirty="0">
              <a:latin typeface="Arial" charset="0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" y="1124744"/>
            <a:ext cx="4086225" cy="239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975" y="3563144"/>
            <a:ext cx="4086225" cy="239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4381500" y="1443831"/>
            <a:ext cx="4438972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hlink"/>
                </a:solidFill>
              </a:rPr>
              <a:t>The scattering amplitude </a:t>
            </a:r>
            <a:r>
              <a:rPr lang="en-US" sz="1800" i="1" dirty="0">
                <a:solidFill>
                  <a:srgbClr val="FF0000"/>
                </a:solidFill>
              </a:rPr>
              <a:t>f (k)</a:t>
            </a:r>
            <a:r>
              <a:rPr lang="en-US" sz="1800" dirty="0">
                <a:solidFill>
                  <a:schemeClr val="hlink"/>
                </a:solidFill>
              </a:rPr>
              <a:t> peaks at different k values and extends to higher-k for heavier elements. For very heavy elements, there is structure in </a:t>
            </a:r>
            <a:r>
              <a:rPr lang="en-US" sz="1800" i="1" dirty="0">
                <a:solidFill>
                  <a:srgbClr val="FF0000"/>
                </a:solidFill>
              </a:rPr>
              <a:t>f (k)</a:t>
            </a:r>
            <a:r>
              <a:rPr lang="en-US" sz="1800" dirty="0"/>
              <a:t>.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4445000" y="3579738"/>
            <a:ext cx="4699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dirty="0">
                <a:solidFill>
                  <a:schemeClr val="hlink"/>
                </a:solidFill>
              </a:rPr>
              <a:t>The phase shift </a:t>
            </a:r>
            <a:r>
              <a:rPr lang="en-US" sz="1800" dirty="0">
                <a:solidFill>
                  <a:srgbClr val="FF0000"/>
                </a:solidFill>
                <a:latin typeface="Symbol" pitchFamily="18" charset="2"/>
              </a:rPr>
              <a:t>d</a:t>
            </a:r>
            <a:r>
              <a:rPr lang="en-US" sz="1800" dirty="0">
                <a:solidFill>
                  <a:srgbClr val="FF0000"/>
                </a:solidFill>
              </a:rPr>
              <a:t>(k)</a:t>
            </a:r>
            <a:r>
              <a:rPr lang="en-US" sz="1800" dirty="0">
                <a:solidFill>
                  <a:schemeClr val="hlink"/>
                </a:solidFill>
              </a:rPr>
              <a:t> shows sharp</a:t>
            </a:r>
          </a:p>
          <a:p>
            <a:r>
              <a:rPr lang="en-US" sz="1800" dirty="0">
                <a:solidFill>
                  <a:schemeClr val="hlink"/>
                </a:solidFill>
              </a:rPr>
              <a:t>changes for very heavy elements.</a:t>
            </a:r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4392488" y="4686647"/>
            <a:ext cx="45720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 dirty="0">
                <a:solidFill>
                  <a:schemeClr val="hlink"/>
                </a:solidFill>
              </a:rPr>
              <a:t>These scattering functions can be</a:t>
            </a:r>
          </a:p>
          <a:p>
            <a:pPr algn="ctr"/>
            <a:r>
              <a:rPr lang="en-US" sz="1800" dirty="0">
                <a:solidFill>
                  <a:schemeClr val="hlink"/>
                </a:solidFill>
              </a:rPr>
              <a:t>accurately calculated (say with the</a:t>
            </a:r>
          </a:p>
          <a:p>
            <a:pPr algn="ctr"/>
            <a:r>
              <a:rPr lang="en-US" sz="1800" dirty="0">
                <a:solidFill>
                  <a:schemeClr val="hlink"/>
                </a:solidFill>
              </a:rPr>
              <a:t>programs FEFF, GNXAS, etc.), and used in the EXAFS modeling.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00" y="126000"/>
            <a:ext cx="8236800" cy="926736"/>
          </a:xfrm>
        </p:spPr>
        <p:txBody>
          <a:bodyPr/>
          <a:lstStyle/>
          <a:p>
            <a:pPr algn="ctr"/>
            <a:r>
              <a:rPr lang="en-US" dirty="0" smtClean="0"/>
              <a:t>XAFS fundamentals, data reduction and analysis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/>
              <a:t> XAFS l 20/11/2014 l V. </a:t>
            </a:r>
            <a:r>
              <a:rPr lang="en-US" dirty="0" err="1" smtClean="0"/>
              <a:t>Cuartero</a:t>
            </a:r>
            <a:endParaRPr lang="fr-FR" dirty="0"/>
          </a:p>
        </p:txBody>
      </p:sp>
      <p:grpSp>
        <p:nvGrpSpPr>
          <p:cNvPr id="3" name="32 Grupo"/>
          <p:cNvGrpSpPr>
            <a:grpSpLocks noGrp="1"/>
          </p:cNvGrpSpPr>
          <p:nvPr>
            <p:ph type="pic" sz="quarter" idx="13"/>
          </p:nvPr>
        </p:nvGrpSpPr>
        <p:grpSpPr>
          <a:xfrm>
            <a:off x="4499992" y="2996952"/>
            <a:ext cx="4032448" cy="2952328"/>
            <a:chOff x="2195513" y="1700213"/>
            <a:chExt cx="4248150" cy="3238500"/>
          </a:xfrm>
        </p:grpSpPr>
        <p:sp>
          <p:nvSpPr>
            <p:cNvPr id="39" name="Oval 11"/>
            <p:cNvSpPr>
              <a:spLocks noChangeArrowheads="1"/>
            </p:cNvSpPr>
            <p:nvPr/>
          </p:nvSpPr>
          <p:spPr bwMode="auto">
            <a:xfrm>
              <a:off x="5218113" y="2509838"/>
              <a:ext cx="349250" cy="35877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0" name="Oval 16"/>
            <p:cNvSpPr>
              <a:spLocks noChangeArrowheads="1"/>
            </p:cNvSpPr>
            <p:nvPr/>
          </p:nvSpPr>
          <p:spPr bwMode="auto">
            <a:xfrm>
              <a:off x="3509963" y="2509838"/>
              <a:ext cx="350837" cy="35877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1" name="Oval 19"/>
            <p:cNvSpPr>
              <a:spLocks noChangeArrowheads="1"/>
            </p:cNvSpPr>
            <p:nvPr/>
          </p:nvSpPr>
          <p:spPr bwMode="auto">
            <a:xfrm>
              <a:off x="2722563" y="1700213"/>
              <a:ext cx="1970087" cy="20240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2" name="Oval 21"/>
            <p:cNvSpPr>
              <a:spLocks noChangeArrowheads="1"/>
            </p:cNvSpPr>
            <p:nvPr/>
          </p:nvSpPr>
          <p:spPr bwMode="auto">
            <a:xfrm>
              <a:off x="5260975" y="3770313"/>
              <a:ext cx="350838" cy="35877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3" name="Oval 26"/>
            <p:cNvSpPr>
              <a:spLocks noChangeArrowheads="1"/>
            </p:cNvSpPr>
            <p:nvPr/>
          </p:nvSpPr>
          <p:spPr bwMode="auto">
            <a:xfrm>
              <a:off x="3509963" y="3770313"/>
              <a:ext cx="350837" cy="35877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4" name="Oval 27"/>
            <p:cNvSpPr>
              <a:spLocks noChangeArrowheads="1"/>
            </p:cNvSpPr>
            <p:nvPr/>
          </p:nvSpPr>
          <p:spPr bwMode="auto">
            <a:xfrm>
              <a:off x="3203575" y="3433763"/>
              <a:ext cx="984250" cy="10112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5" name="Oval 29"/>
            <p:cNvSpPr>
              <a:spLocks noChangeArrowheads="1"/>
            </p:cNvSpPr>
            <p:nvPr/>
          </p:nvSpPr>
          <p:spPr bwMode="auto">
            <a:xfrm>
              <a:off x="2722563" y="2914650"/>
              <a:ext cx="1970087" cy="20240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6" name="Text Box 39"/>
            <p:cNvSpPr txBox="1">
              <a:spLocks noChangeArrowheads="1"/>
            </p:cNvSpPr>
            <p:nvPr/>
          </p:nvSpPr>
          <p:spPr bwMode="auto">
            <a:xfrm>
              <a:off x="2411413" y="2133600"/>
              <a:ext cx="4953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s-ES"/>
                <a:t>h</a:t>
              </a:r>
              <a:r>
                <a:rPr lang="es-ES">
                  <a:latin typeface="Symbol" pitchFamily="18" charset="2"/>
                </a:rPr>
                <a:t>n</a:t>
              </a:r>
            </a:p>
          </p:txBody>
        </p:sp>
        <p:sp>
          <p:nvSpPr>
            <p:cNvPr id="47" name="Text Box 41"/>
            <p:cNvSpPr txBox="1">
              <a:spLocks noChangeArrowheads="1"/>
            </p:cNvSpPr>
            <p:nvPr/>
          </p:nvSpPr>
          <p:spPr bwMode="auto">
            <a:xfrm>
              <a:off x="4643438" y="2492375"/>
              <a:ext cx="47307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s-ES" b="1"/>
                <a:t>R</a:t>
              </a:r>
              <a:r>
                <a:rPr lang="es-ES" b="1" baseline="-25000"/>
                <a:t>j</a:t>
              </a:r>
            </a:p>
          </p:txBody>
        </p:sp>
        <p:sp>
          <p:nvSpPr>
            <p:cNvPr id="48" name="Oval 6"/>
            <p:cNvSpPr>
              <a:spLocks noChangeArrowheads="1"/>
            </p:cNvSpPr>
            <p:nvPr/>
          </p:nvSpPr>
          <p:spPr bwMode="auto">
            <a:xfrm>
              <a:off x="4054475" y="2851150"/>
              <a:ext cx="985838" cy="1012825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9" name="Oval 8"/>
            <p:cNvSpPr>
              <a:spLocks noChangeArrowheads="1"/>
            </p:cNvSpPr>
            <p:nvPr/>
          </p:nvSpPr>
          <p:spPr bwMode="auto">
            <a:xfrm>
              <a:off x="3598863" y="2374900"/>
              <a:ext cx="1968500" cy="2024063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0" name="Oval 43"/>
            <p:cNvSpPr>
              <a:spLocks noChangeArrowheads="1"/>
            </p:cNvSpPr>
            <p:nvPr/>
          </p:nvSpPr>
          <p:spPr bwMode="auto">
            <a:xfrm>
              <a:off x="3138488" y="1857375"/>
              <a:ext cx="2954337" cy="3036888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>
              <a:off x="3203575" y="2193925"/>
              <a:ext cx="984250" cy="101282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2" name="Oval 48"/>
            <p:cNvSpPr>
              <a:spLocks noChangeArrowheads="1"/>
            </p:cNvSpPr>
            <p:nvPr/>
          </p:nvSpPr>
          <p:spPr bwMode="auto">
            <a:xfrm>
              <a:off x="4954588" y="3433763"/>
              <a:ext cx="985837" cy="10112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3" name="Oval 49"/>
            <p:cNvSpPr>
              <a:spLocks noChangeArrowheads="1"/>
            </p:cNvSpPr>
            <p:nvPr/>
          </p:nvSpPr>
          <p:spPr bwMode="auto">
            <a:xfrm>
              <a:off x="4473575" y="2914650"/>
              <a:ext cx="1970088" cy="20240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4" name="Oval 50"/>
            <p:cNvSpPr>
              <a:spLocks noChangeArrowheads="1"/>
            </p:cNvSpPr>
            <p:nvPr/>
          </p:nvSpPr>
          <p:spPr bwMode="auto">
            <a:xfrm>
              <a:off x="4910138" y="2193925"/>
              <a:ext cx="985837" cy="101282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5" name="Oval 51"/>
            <p:cNvSpPr>
              <a:spLocks noChangeArrowheads="1"/>
            </p:cNvSpPr>
            <p:nvPr/>
          </p:nvSpPr>
          <p:spPr bwMode="auto">
            <a:xfrm>
              <a:off x="4429125" y="1700213"/>
              <a:ext cx="1970088" cy="20240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6" name="Oval 52"/>
            <p:cNvSpPr>
              <a:spLocks noChangeArrowheads="1"/>
            </p:cNvSpPr>
            <p:nvPr/>
          </p:nvSpPr>
          <p:spPr bwMode="auto">
            <a:xfrm>
              <a:off x="4384675" y="3184525"/>
              <a:ext cx="350838" cy="36036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7" name="Line 53"/>
            <p:cNvSpPr>
              <a:spLocks noChangeShapeType="1"/>
            </p:cNvSpPr>
            <p:nvPr/>
          </p:nvSpPr>
          <p:spPr bwMode="auto">
            <a:xfrm flipV="1">
              <a:off x="4560888" y="2689225"/>
              <a:ext cx="831850" cy="6746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grpSp>
          <p:nvGrpSpPr>
            <p:cNvPr id="4" name="Group 61"/>
            <p:cNvGrpSpPr>
              <a:grpSpLocks/>
            </p:cNvGrpSpPr>
            <p:nvPr/>
          </p:nvGrpSpPr>
          <p:grpSpPr bwMode="auto">
            <a:xfrm>
              <a:off x="2195513" y="2824163"/>
              <a:ext cx="2320925" cy="539750"/>
              <a:chOff x="158" y="1616"/>
              <a:chExt cx="2404" cy="544"/>
            </a:xfrm>
          </p:grpSpPr>
          <p:sp>
            <p:nvSpPr>
              <p:cNvPr id="59" name="Line 38"/>
              <p:cNvSpPr>
                <a:spLocks noChangeShapeType="1"/>
              </p:cNvSpPr>
              <p:nvPr/>
            </p:nvSpPr>
            <p:spPr bwMode="auto">
              <a:xfrm>
                <a:off x="2472" y="2115"/>
                <a:ext cx="90" cy="4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grpSp>
            <p:nvGrpSpPr>
              <p:cNvPr id="7" name="Group 54"/>
              <p:cNvGrpSpPr>
                <a:grpSpLocks/>
              </p:cNvGrpSpPr>
              <p:nvPr/>
            </p:nvGrpSpPr>
            <p:grpSpPr bwMode="auto">
              <a:xfrm rot="1000124">
                <a:off x="158" y="1616"/>
                <a:ext cx="2358" cy="318"/>
                <a:chOff x="-522" y="1207"/>
                <a:chExt cx="8890" cy="1588"/>
              </a:xfrm>
            </p:grpSpPr>
            <p:grpSp>
              <p:nvGrpSpPr>
                <p:cNvPr id="8" name="Group 55"/>
                <p:cNvGrpSpPr>
                  <a:grpSpLocks/>
                </p:cNvGrpSpPr>
                <p:nvPr/>
              </p:nvGrpSpPr>
              <p:grpSpPr bwMode="auto">
                <a:xfrm>
                  <a:off x="-522" y="1208"/>
                  <a:ext cx="4445" cy="1587"/>
                  <a:chOff x="1338" y="1276"/>
                  <a:chExt cx="4445" cy="1587"/>
                </a:xfrm>
              </p:grpSpPr>
              <p:sp>
                <p:nvSpPr>
                  <p:cNvPr id="65" name="Freeform 56"/>
                  <p:cNvSpPr>
                    <a:spLocks/>
                  </p:cNvSpPr>
                  <p:nvPr/>
                </p:nvSpPr>
                <p:spPr bwMode="auto">
                  <a:xfrm>
                    <a:off x="1338" y="1389"/>
                    <a:ext cx="2223" cy="1474"/>
                  </a:xfrm>
                  <a:custGeom>
                    <a:avLst/>
                    <a:gdLst>
                      <a:gd name="T0" fmla="*/ 0 w 2223"/>
                      <a:gd name="T1" fmla="*/ 680 h 1474"/>
                      <a:gd name="T2" fmla="*/ 408 w 2223"/>
                      <a:gd name="T3" fmla="*/ 1361 h 1474"/>
                      <a:gd name="T4" fmla="*/ 1089 w 2223"/>
                      <a:gd name="T5" fmla="*/ 0 h 1474"/>
                      <a:gd name="T6" fmla="*/ 1724 w 2223"/>
                      <a:gd name="T7" fmla="*/ 1361 h 1474"/>
                      <a:gd name="T8" fmla="*/ 2223 w 2223"/>
                      <a:gd name="T9" fmla="*/ 680 h 14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223" h="1474">
                        <a:moveTo>
                          <a:pt x="0" y="680"/>
                        </a:moveTo>
                        <a:cubicBezTo>
                          <a:pt x="113" y="1077"/>
                          <a:pt x="226" y="1474"/>
                          <a:pt x="408" y="1361"/>
                        </a:cubicBezTo>
                        <a:cubicBezTo>
                          <a:pt x="590" y="1248"/>
                          <a:pt x="870" y="0"/>
                          <a:pt x="1089" y="0"/>
                        </a:cubicBezTo>
                        <a:cubicBezTo>
                          <a:pt x="1308" y="0"/>
                          <a:pt x="1535" y="1248"/>
                          <a:pt x="1724" y="1361"/>
                        </a:cubicBezTo>
                        <a:cubicBezTo>
                          <a:pt x="1913" y="1474"/>
                          <a:pt x="2068" y="1077"/>
                          <a:pt x="2223" y="680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s-ES"/>
                  </a:p>
                </p:txBody>
              </p:sp>
              <p:sp>
                <p:nvSpPr>
                  <p:cNvPr id="66" name="Freeform 57"/>
                  <p:cNvSpPr>
                    <a:spLocks/>
                  </p:cNvSpPr>
                  <p:nvPr/>
                </p:nvSpPr>
                <p:spPr bwMode="auto">
                  <a:xfrm rot="10800000">
                    <a:off x="3560" y="1276"/>
                    <a:ext cx="2223" cy="1474"/>
                  </a:xfrm>
                  <a:custGeom>
                    <a:avLst/>
                    <a:gdLst>
                      <a:gd name="T0" fmla="*/ 0 w 2223"/>
                      <a:gd name="T1" fmla="*/ 680 h 1474"/>
                      <a:gd name="T2" fmla="*/ 408 w 2223"/>
                      <a:gd name="T3" fmla="*/ 1361 h 1474"/>
                      <a:gd name="T4" fmla="*/ 1089 w 2223"/>
                      <a:gd name="T5" fmla="*/ 0 h 1474"/>
                      <a:gd name="T6" fmla="*/ 1724 w 2223"/>
                      <a:gd name="T7" fmla="*/ 1361 h 1474"/>
                      <a:gd name="T8" fmla="*/ 2223 w 2223"/>
                      <a:gd name="T9" fmla="*/ 680 h 14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223" h="1474">
                        <a:moveTo>
                          <a:pt x="0" y="680"/>
                        </a:moveTo>
                        <a:cubicBezTo>
                          <a:pt x="113" y="1077"/>
                          <a:pt x="226" y="1474"/>
                          <a:pt x="408" y="1361"/>
                        </a:cubicBezTo>
                        <a:cubicBezTo>
                          <a:pt x="590" y="1248"/>
                          <a:pt x="870" y="0"/>
                          <a:pt x="1089" y="0"/>
                        </a:cubicBezTo>
                        <a:cubicBezTo>
                          <a:pt x="1308" y="0"/>
                          <a:pt x="1535" y="1248"/>
                          <a:pt x="1724" y="1361"/>
                        </a:cubicBezTo>
                        <a:cubicBezTo>
                          <a:pt x="1913" y="1474"/>
                          <a:pt x="2068" y="1077"/>
                          <a:pt x="2223" y="680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s-ES"/>
                  </a:p>
                </p:txBody>
              </p:sp>
            </p:grpSp>
            <p:grpSp>
              <p:nvGrpSpPr>
                <p:cNvPr id="9" name="Group 58"/>
                <p:cNvGrpSpPr>
                  <a:grpSpLocks/>
                </p:cNvGrpSpPr>
                <p:nvPr/>
              </p:nvGrpSpPr>
              <p:grpSpPr bwMode="auto">
                <a:xfrm rot="10800000">
                  <a:off x="3923" y="1207"/>
                  <a:ext cx="4445" cy="1587"/>
                  <a:chOff x="1338" y="1276"/>
                  <a:chExt cx="4445" cy="1587"/>
                </a:xfrm>
              </p:grpSpPr>
              <p:sp>
                <p:nvSpPr>
                  <p:cNvPr id="63" name="Freeform 59"/>
                  <p:cNvSpPr>
                    <a:spLocks/>
                  </p:cNvSpPr>
                  <p:nvPr/>
                </p:nvSpPr>
                <p:spPr bwMode="auto">
                  <a:xfrm>
                    <a:off x="1338" y="1389"/>
                    <a:ext cx="2223" cy="1474"/>
                  </a:xfrm>
                  <a:custGeom>
                    <a:avLst/>
                    <a:gdLst>
                      <a:gd name="T0" fmla="*/ 0 w 2223"/>
                      <a:gd name="T1" fmla="*/ 680 h 1474"/>
                      <a:gd name="T2" fmla="*/ 408 w 2223"/>
                      <a:gd name="T3" fmla="*/ 1361 h 1474"/>
                      <a:gd name="T4" fmla="*/ 1089 w 2223"/>
                      <a:gd name="T5" fmla="*/ 0 h 1474"/>
                      <a:gd name="T6" fmla="*/ 1724 w 2223"/>
                      <a:gd name="T7" fmla="*/ 1361 h 1474"/>
                      <a:gd name="T8" fmla="*/ 2223 w 2223"/>
                      <a:gd name="T9" fmla="*/ 680 h 14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223" h="1474">
                        <a:moveTo>
                          <a:pt x="0" y="680"/>
                        </a:moveTo>
                        <a:cubicBezTo>
                          <a:pt x="113" y="1077"/>
                          <a:pt x="226" y="1474"/>
                          <a:pt x="408" y="1361"/>
                        </a:cubicBezTo>
                        <a:cubicBezTo>
                          <a:pt x="590" y="1248"/>
                          <a:pt x="870" y="0"/>
                          <a:pt x="1089" y="0"/>
                        </a:cubicBezTo>
                        <a:cubicBezTo>
                          <a:pt x="1308" y="0"/>
                          <a:pt x="1535" y="1248"/>
                          <a:pt x="1724" y="1361"/>
                        </a:cubicBezTo>
                        <a:cubicBezTo>
                          <a:pt x="1913" y="1474"/>
                          <a:pt x="2068" y="1077"/>
                          <a:pt x="2223" y="680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s-ES"/>
                  </a:p>
                </p:txBody>
              </p:sp>
              <p:sp>
                <p:nvSpPr>
                  <p:cNvPr id="64" name="Freeform 60"/>
                  <p:cNvSpPr>
                    <a:spLocks/>
                  </p:cNvSpPr>
                  <p:nvPr/>
                </p:nvSpPr>
                <p:spPr bwMode="auto">
                  <a:xfrm rot="10800000">
                    <a:off x="3560" y="1276"/>
                    <a:ext cx="2223" cy="1474"/>
                  </a:xfrm>
                  <a:custGeom>
                    <a:avLst/>
                    <a:gdLst>
                      <a:gd name="T0" fmla="*/ 0 w 2223"/>
                      <a:gd name="T1" fmla="*/ 680 h 1474"/>
                      <a:gd name="T2" fmla="*/ 408 w 2223"/>
                      <a:gd name="T3" fmla="*/ 1361 h 1474"/>
                      <a:gd name="T4" fmla="*/ 1089 w 2223"/>
                      <a:gd name="T5" fmla="*/ 0 h 1474"/>
                      <a:gd name="T6" fmla="*/ 1724 w 2223"/>
                      <a:gd name="T7" fmla="*/ 1361 h 1474"/>
                      <a:gd name="T8" fmla="*/ 2223 w 2223"/>
                      <a:gd name="T9" fmla="*/ 680 h 14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223" h="1474">
                        <a:moveTo>
                          <a:pt x="0" y="680"/>
                        </a:moveTo>
                        <a:cubicBezTo>
                          <a:pt x="113" y="1077"/>
                          <a:pt x="226" y="1474"/>
                          <a:pt x="408" y="1361"/>
                        </a:cubicBezTo>
                        <a:cubicBezTo>
                          <a:pt x="590" y="1248"/>
                          <a:pt x="870" y="0"/>
                          <a:pt x="1089" y="0"/>
                        </a:cubicBezTo>
                        <a:cubicBezTo>
                          <a:pt x="1308" y="0"/>
                          <a:pt x="1535" y="1248"/>
                          <a:pt x="1724" y="1361"/>
                        </a:cubicBezTo>
                        <a:cubicBezTo>
                          <a:pt x="1913" y="1474"/>
                          <a:pt x="2068" y="1077"/>
                          <a:pt x="2223" y="680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s-ES"/>
                  </a:p>
                </p:txBody>
              </p:sp>
            </p:grpSp>
          </p:grpSp>
        </p:grpSp>
      </p:grpSp>
      <p:pic>
        <p:nvPicPr>
          <p:cNvPr id="68" name="Picture 6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068960"/>
            <a:ext cx="2331785" cy="3015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683568" y="1268760"/>
            <a:ext cx="745922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b="1" dirty="0" smtClean="0"/>
              <a:t>Fundamentals of X-ray Absorption Fine Structure (XAFS)</a:t>
            </a:r>
          </a:p>
          <a:p>
            <a:pPr marL="342900" indent="-342900">
              <a:buAutoNum type="arabicPeriod"/>
            </a:pPr>
            <a:r>
              <a:rPr lang="en-US" sz="2000" b="1" dirty="0" smtClean="0"/>
              <a:t>Measurement of Cu foil at BM23</a:t>
            </a:r>
          </a:p>
          <a:p>
            <a:pPr marL="342900" indent="-342900">
              <a:buAutoNum type="arabicPeriod"/>
            </a:pPr>
            <a:r>
              <a:rPr lang="en-US" sz="2000" b="1" dirty="0" smtClean="0"/>
              <a:t>Data analysis Cu foil</a:t>
            </a:r>
          </a:p>
          <a:p>
            <a:pPr marL="342900" indent="-342900">
              <a:buAutoNum type="arabicPeriod"/>
            </a:pPr>
            <a:r>
              <a:rPr lang="en-US" sz="2000" b="1" dirty="0" smtClean="0"/>
              <a:t>Real sample preparation, </a:t>
            </a:r>
            <a:r>
              <a:rPr lang="en-US" sz="2000" b="1" dirty="0" err="1" smtClean="0"/>
              <a:t>CuO</a:t>
            </a:r>
            <a:endParaRPr lang="en-US" sz="2000" b="1" dirty="0" smtClean="0"/>
          </a:p>
          <a:p>
            <a:pPr marL="342900" indent="-342900">
              <a:buAutoNum type="arabicPeriod"/>
            </a:pPr>
            <a:r>
              <a:rPr lang="en-US" sz="2000" b="1" dirty="0" smtClean="0"/>
              <a:t>Data analysis, comparison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10"/>
          <p:cNvSpPr>
            <a:spLocks noChangeArrowheads="1"/>
          </p:cNvSpPr>
          <p:nvPr/>
        </p:nvSpPr>
        <p:spPr bwMode="auto">
          <a:xfrm>
            <a:off x="1219200" y="5029200"/>
            <a:ext cx="6629400" cy="1295400"/>
          </a:xfrm>
          <a:prstGeom prst="rect">
            <a:avLst/>
          </a:prstGeom>
          <a:solidFill>
            <a:srgbClr val="FFFFCC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486" name="Text Box 4"/>
          <p:cNvSpPr txBox="1">
            <a:spLocks noChangeArrowheads="1"/>
          </p:cNvSpPr>
          <p:nvPr/>
        </p:nvSpPr>
        <p:spPr bwMode="auto">
          <a:xfrm>
            <a:off x="395536" y="731292"/>
            <a:ext cx="8550739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GB" dirty="0">
                <a:latin typeface="Arial" charset="0"/>
              </a:rPr>
              <a:t>The </a:t>
            </a:r>
            <a:r>
              <a:rPr lang="es-ES" dirty="0" err="1">
                <a:solidFill>
                  <a:srgbClr val="FF0000"/>
                </a:solidFill>
                <a:latin typeface="Arial" charset="0"/>
              </a:rPr>
              <a:t>photo-electron</a:t>
            </a:r>
            <a:r>
              <a:rPr lang="es-ES" dirty="0">
                <a:solidFill>
                  <a:srgbClr val="FF0000"/>
                </a:solidFill>
                <a:latin typeface="Arial" charset="0"/>
              </a:rPr>
              <a:t> mean-free </a:t>
            </a:r>
            <a:r>
              <a:rPr lang="es-ES" dirty="0" err="1">
                <a:solidFill>
                  <a:srgbClr val="FF0000"/>
                </a:solidFill>
                <a:latin typeface="Arial" charset="0"/>
              </a:rPr>
              <a:t>path</a:t>
            </a:r>
            <a:r>
              <a:rPr lang="en-GB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s-ES" i="1" dirty="0">
                <a:solidFill>
                  <a:srgbClr val="FF0000"/>
                </a:solidFill>
                <a:latin typeface="Symbol" pitchFamily="18" charset="2"/>
              </a:rPr>
              <a:t>l</a:t>
            </a:r>
            <a:r>
              <a:rPr lang="en-GB" i="1" dirty="0">
                <a:solidFill>
                  <a:srgbClr val="FF0000"/>
                </a:solidFill>
                <a:latin typeface="Symbol" pitchFamily="18" charset="2"/>
              </a:rPr>
              <a:t> </a:t>
            </a:r>
            <a:r>
              <a:rPr lang="en-GB" dirty="0">
                <a:solidFill>
                  <a:srgbClr val="FF0000"/>
                </a:solidFill>
                <a:latin typeface="Arial" charset="0"/>
              </a:rPr>
              <a:t>(</a:t>
            </a:r>
            <a:r>
              <a:rPr lang="en-GB" i="1" dirty="0">
                <a:solidFill>
                  <a:srgbClr val="FF0000"/>
                </a:solidFill>
              </a:rPr>
              <a:t>k</a:t>
            </a:r>
            <a:r>
              <a:rPr lang="en-GB" dirty="0">
                <a:solidFill>
                  <a:srgbClr val="FF0000"/>
                </a:solidFill>
                <a:latin typeface="Arial" charset="0"/>
              </a:rPr>
              <a:t>)</a:t>
            </a:r>
            <a:r>
              <a:rPr lang="es-ES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s-ES" dirty="0">
                <a:latin typeface="Arial" charset="0"/>
              </a:rPr>
              <a:t>limites </a:t>
            </a:r>
            <a:r>
              <a:rPr lang="es-ES" dirty="0" err="1">
                <a:latin typeface="Arial" charset="0"/>
              </a:rPr>
              <a:t>how</a:t>
            </a:r>
            <a:r>
              <a:rPr lang="es-ES" dirty="0">
                <a:latin typeface="Arial" charset="0"/>
              </a:rPr>
              <a:t> </a:t>
            </a:r>
            <a:r>
              <a:rPr lang="es-ES" dirty="0" err="1">
                <a:latin typeface="Arial" charset="0"/>
              </a:rPr>
              <a:t>far</a:t>
            </a:r>
            <a:r>
              <a:rPr lang="es-ES" dirty="0">
                <a:latin typeface="Arial" charset="0"/>
              </a:rPr>
              <a:t> </a:t>
            </a:r>
            <a:r>
              <a:rPr lang="es-ES" dirty="0" err="1">
                <a:latin typeface="Arial" charset="0"/>
              </a:rPr>
              <a:t>the</a:t>
            </a:r>
            <a:r>
              <a:rPr lang="es-ES" dirty="0">
                <a:latin typeface="Arial" charset="0"/>
              </a:rPr>
              <a:t> </a:t>
            </a:r>
            <a:r>
              <a:rPr lang="es-ES" dirty="0" err="1">
                <a:latin typeface="Arial" charset="0"/>
              </a:rPr>
              <a:t>photo-electron</a:t>
            </a:r>
            <a:r>
              <a:rPr lang="es-ES" dirty="0">
                <a:latin typeface="Arial" charset="0"/>
              </a:rPr>
              <a:t> can </a:t>
            </a:r>
            <a:r>
              <a:rPr lang="es-ES" dirty="0" err="1">
                <a:latin typeface="Arial" charset="0"/>
              </a:rPr>
              <a:t>go</a:t>
            </a:r>
            <a:r>
              <a:rPr lang="es-ES" dirty="0">
                <a:latin typeface="Arial" charset="0"/>
              </a:rPr>
              <a:t>:</a:t>
            </a:r>
          </a:p>
          <a:p>
            <a:pPr lvl="3" eaLnBrk="0" hangingPunct="0">
              <a:buFontTx/>
              <a:buChar char="•"/>
            </a:pPr>
            <a:r>
              <a:rPr lang="es-ES" dirty="0">
                <a:latin typeface="Arial" charset="0"/>
              </a:rPr>
              <a:t> </a:t>
            </a:r>
            <a:r>
              <a:rPr lang="es-ES" dirty="0" err="1">
                <a:latin typeface="Arial" charset="0"/>
              </a:rPr>
              <a:t>Inelastic</a:t>
            </a:r>
            <a:r>
              <a:rPr lang="es-ES" dirty="0">
                <a:latin typeface="Arial" charset="0"/>
              </a:rPr>
              <a:t> </a:t>
            </a:r>
            <a:r>
              <a:rPr lang="es-ES" dirty="0" err="1">
                <a:latin typeface="Arial" charset="0"/>
              </a:rPr>
              <a:t>scattering</a:t>
            </a:r>
            <a:endParaRPr lang="es-ES" dirty="0">
              <a:latin typeface="Arial" charset="0"/>
            </a:endParaRPr>
          </a:p>
          <a:p>
            <a:pPr lvl="3" eaLnBrk="0" hangingPunct="0">
              <a:buFontTx/>
              <a:buChar char="•"/>
            </a:pPr>
            <a:r>
              <a:rPr lang="es-ES" dirty="0">
                <a:latin typeface="Arial" charset="0"/>
              </a:rPr>
              <a:t> </a:t>
            </a:r>
            <a:r>
              <a:rPr lang="es-ES" dirty="0" err="1">
                <a:latin typeface="Arial" charset="0"/>
              </a:rPr>
              <a:t>Core-hole</a:t>
            </a:r>
            <a:r>
              <a:rPr lang="es-ES" dirty="0">
                <a:latin typeface="Arial" charset="0"/>
              </a:rPr>
              <a:t> </a:t>
            </a:r>
            <a:r>
              <a:rPr lang="es-ES" dirty="0" err="1">
                <a:latin typeface="Arial" charset="0"/>
              </a:rPr>
              <a:t>finite</a:t>
            </a:r>
            <a:r>
              <a:rPr lang="es-ES" dirty="0">
                <a:latin typeface="Arial" charset="0"/>
              </a:rPr>
              <a:t> </a:t>
            </a:r>
            <a:r>
              <a:rPr lang="es-ES" dirty="0" err="1">
                <a:latin typeface="Arial" charset="0"/>
              </a:rPr>
              <a:t>life</a:t>
            </a:r>
            <a:r>
              <a:rPr lang="es-ES" dirty="0">
                <a:latin typeface="Arial" charset="0"/>
              </a:rPr>
              <a:t>-time</a:t>
            </a:r>
            <a:endParaRPr lang="en-GB" dirty="0">
              <a:latin typeface="Arial" charset="0"/>
            </a:endParaRPr>
          </a:p>
        </p:txBody>
      </p:sp>
      <p:sp>
        <p:nvSpPr>
          <p:cNvPr id="20487" name="Text Box 6"/>
          <p:cNvSpPr txBox="1">
            <a:spLocks noChangeArrowheads="1"/>
          </p:cNvSpPr>
          <p:nvPr/>
        </p:nvSpPr>
        <p:spPr bwMode="auto">
          <a:xfrm>
            <a:off x="4800600" y="2595563"/>
            <a:ext cx="3814763" cy="915987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s-ES" sz="1800">
                <a:latin typeface="Arial" charset="0"/>
              </a:rPr>
              <a:t>The mean-free path </a:t>
            </a:r>
            <a:r>
              <a:rPr lang="es-ES" sz="1800">
                <a:latin typeface="Symbol" pitchFamily="18" charset="2"/>
              </a:rPr>
              <a:t>l</a:t>
            </a:r>
            <a:r>
              <a:rPr lang="es-ES" sz="1800">
                <a:latin typeface="Arial" charset="0"/>
              </a:rPr>
              <a:t> depends on k</a:t>
            </a:r>
          </a:p>
          <a:p>
            <a:pPr algn="ctr"/>
            <a:endParaRPr lang="es-ES" sz="1800">
              <a:latin typeface="Arial" charset="0"/>
            </a:endParaRPr>
          </a:p>
          <a:p>
            <a:pPr algn="ctr"/>
            <a:r>
              <a:rPr lang="es-ES" sz="1800">
                <a:solidFill>
                  <a:schemeClr val="accent2"/>
                </a:solidFill>
                <a:latin typeface="Symbol" pitchFamily="18" charset="2"/>
              </a:rPr>
              <a:t>l </a:t>
            </a:r>
            <a:r>
              <a:rPr lang="es-ES" sz="1800">
                <a:solidFill>
                  <a:schemeClr val="accent2"/>
                </a:solidFill>
                <a:latin typeface="Arial" charset="0"/>
              </a:rPr>
              <a:t>&lt; 25 </a:t>
            </a:r>
            <a:r>
              <a:rPr lang="es-ES" sz="1800">
                <a:solidFill>
                  <a:schemeClr val="accent2"/>
                </a:solidFill>
                <a:latin typeface="Arial" charset="0"/>
                <a:cs typeface="Arial" charset="0"/>
              </a:rPr>
              <a:t>Å </a:t>
            </a:r>
            <a:r>
              <a:rPr lang="es-ES" sz="1800">
                <a:solidFill>
                  <a:schemeClr val="accent2"/>
                </a:solidFill>
                <a:latin typeface="Arial" charset="0"/>
              </a:rPr>
              <a:t>for the EXAFS k-range</a:t>
            </a:r>
            <a:endParaRPr lang="en-GB" sz="1800">
              <a:solidFill>
                <a:schemeClr val="accent2"/>
              </a:solidFill>
              <a:latin typeface="Arial" charset="0"/>
            </a:endParaRPr>
          </a:p>
        </p:txBody>
      </p:sp>
      <p:sp>
        <p:nvSpPr>
          <p:cNvPr id="20488" name="AutoShape 7"/>
          <p:cNvSpPr>
            <a:spLocks noChangeArrowheads="1"/>
          </p:cNvSpPr>
          <p:nvPr/>
        </p:nvSpPr>
        <p:spPr bwMode="auto">
          <a:xfrm>
            <a:off x="4191000" y="4267200"/>
            <a:ext cx="762000" cy="6858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489" name="Text Box 8"/>
          <p:cNvSpPr txBox="1">
            <a:spLocks noChangeArrowheads="1"/>
          </p:cNvSpPr>
          <p:nvPr/>
        </p:nvSpPr>
        <p:spPr bwMode="auto">
          <a:xfrm>
            <a:off x="1219200" y="5332413"/>
            <a:ext cx="6648450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s-ES" sz="1800">
                <a:latin typeface="Arial" charset="0"/>
              </a:rPr>
              <a:t>The term		makes EXAFS a </a:t>
            </a:r>
            <a:r>
              <a:rPr lang="es-ES" sz="1800">
                <a:solidFill>
                  <a:srgbClr val="CC0000"/>
                </a:solidFill>
                <a:latin typeface="Arial" charset="0"/>
              </a:rPr>
              <a:t>local atomic probe</a:t>
            </a:r>
            <a:r>
              <a:rPr lang="es-ES" sz="1800">
                <a:latin typeface="Arial" charset="0"/>
              </a:rPr>
              <a:t>, </a:t>
            </a:r>
          </a:p>
          <a:p>
            <a:pPr algn="ctr"/>
            <a:endParaRPr lang="es-ES" sz="1800">
              <a:latin typeface="Arial" charset="0"/>
            </a:endParaRPr>
          </a:p>
          <a:p>
            <a:pPr algn="ctr"/>
            <a:r>
              <a:rPr lang="es-ES" sz="1800">
                <a:latin typeface="Arial" charset="0"/>
              </a:rPr>
              <a:t>typically within 10 </a:t>
            </a:r>
            <a:r>
              <a:rPr lang="es-ES" sz="1800">
                <a:latin typeface="Arial" charset="0"/>
                <a:cs typeface="Arial" charset="0"/>
              </a:rPr>
              <a:t>Å</a:t>
            </a:r>
            <a:r>
              <a:rPr lang="es-ES" sz="1800">
                <a:latin typeface="Arial" charset="0"/>
              </a:rPr>
              <a:t> from the absorber </a:t>
            </a:r>
            <a:r>
              <a:rPr lang="es-ES" sz="1800">
                <a:solidFill>
                  <a:srgbClr val="CC0000"/>
                </a:solidFill>
                <a:latin typeface="Arial" charset="0"/>
              </a:rPr>
              <a:t> </a:t>
            </a:r>
            <a:endParaRPr lang="en-GB" sz="1800">
              <a:solidFill>
                <a:srgbClr val="CC0000"/>
              </a:solidFill>
              <a:latin typeface="Arial" charset="0"/>
            </a:endParaRPr>
          </a:p>
        </p:txBody>
      </p:sp>
      <p:graphicFrame>
        <p:nvGraphicFramePr>
          <p:cNvPr id="20490" name="Object 9"/>
          <p:cNvGraphicFramePr>
            <a:graphicFrameLocks noChangeAspect="1"/>
          </p:cNvGraphicFramePr>
          <p:nvPr/>
        </p:nvGraphicFramePr>
        <p:xfrm>
          <a:off x="2601913" y="5080000"/>
          <a:ext cx="1168400" cy="863600"/>
        </p:xfrm>
        <a:graphic>
          <a:graphicData uri="http://schemas.openxmlformats.org/presentationml/2006/ole">
            <p:oleObj spid="_x0000_s41986" name="Ecuación" r:id="rId3" imgW="1167893" imgH="863225" progId="Equation.3">
              <p:embed/>
            </p:oleObj>
          </a:graphicData>
        </a:graphic>
      </p:graphicFrame>
      <p:graphicFrame>
        <p:nvGraphicFramePr>
          <p:cNvPr id="20491" name="Object 11"/>
          <p:cNvGraphicFramePr>
            <a:graphicFrameLocks noChangeAspect="1"/>
          </p:cNvGraphicFramePr>
          <p:nvPr/>
        </p:nvGraphicFramePr>
        <p:xfrm>
          <a:off x="455613" y="1752600"/>
          <a:ext cx="4087812" cy="2603500"/>
        </p:xfrm>
        <a:graphic>
          <a:graphicData uri="http://schemas.openxmlformats.org/presentationml/2006/ole">
            <p:oleObj spid="_x0000_s41987" name="Image" r:id="rId4" imgW="5104762" imgH="3250794" progId="">
              <p:embed/>
            </p:oleObj>
          </a:graphicData>
        </a:graphic>
      </p:graphicFrame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 smtClean="0"/>
              <a:t>Exafs</a:t>
            </a:r>
            <a:r>
              <a:rPr lang="en-US" sz="2400" dirty="0" smtClean="0"/>
              <a:t>: a short range order probe</a:t>
            </a:r>
            <a:endParaRPr lang="en-GB" sz="2400" dirty="0"/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719572" y="6483349"/>
            <a:ext cx="6120000" cy="21248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sz="800" b="1" dirty="0" smtClean="0">
                <a:solidFill>
                  <a:schemeClr val="tx2"/>
                </a:solidFill>
              </a:rPr>
              <a:t> XAFS l 20/11/2014 l V. </a:t>
            </a:r>
            <a:r>
              <a:rPr lang="en-US" sz="800" b="1" dirty="0" err="1" smtClean="0">
                <a:solidFill>
                  <a:schemeClr val="tx2"/>
                </a:solidFill>
              </a:rPr>
              <a:t>Cuartero</a:t>
            </a:r>
            <a:endParaRPr lang="fr-FR" sz="800" b="1" dirty="0">
              <a:solidFill>
                <a:schemeClr val="tx2"/>
              </a:solidFill>
            </a:endParaRPr>
          </a:p>
        </p:txBody>
      </p:sp>
      <p:sp>
        <p:nvSpPr>
          <p:cNvPr id="18" name="Slide Number Placeholder 4"/>
          <p:cNvSpPr txBox="1">
            <a:spLocks/>
          </p:cNvSpPr>
          <p:nvPr/>
        </p:nvSpPr>
        <p:spPr>
          <a:xfrm>
            <a:off x="107504" y="6408712"/>
            <a:ext cx="792088" cy="47667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800" b="1" dirty="0" smtClean="0">
                <a:solidFill>
                  <a:schemeClr val="tx2"/>
                </a:solidFill>
              </a:rPr>
              <a:t>Page</a:t>
            </a: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fld id="{733122C9-A0B9-462F-8757-0847AD287B63}" type="slidenum">
              <a:rPr lang="fr-FR" sz="800" b="1" smtClean="0">
                <a:solidFill>
                  <a:schemeClr val="tx2"/>
                </a:solidFill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lang="fr-FR" sz="8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 smtClean="0"/>
              <a:t>Exafs</a:t>
            </a:r>
            <a:r>
              <a:rPr lang="en-US" sz="2400" dirty="0" smtClean="0"/>
              <a:t> accuracy</a:t>
            </a:r>
            <a:endParaRPr lang="en-GB" sz="2400" dirty="0"/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719572" y="6483349"/>
            <a:ext cx="6120000" cy="21248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sz="800" b="1" dirty="0" smtClean="0">
                <a:solidFill>
                  <a:schemeClr val="tx2"/>
                </a:solidFill>
              </a:rPr>
              <a:t> XAFS l 20/11/2014 l V. </a:t>
            </a:r>
            <a:r>
              <a:rPr lang="en-US" sz="800" b="1" dirty="0" err="1" smtClean="0">
                <a:solidFill>
                  <a:schemeClr val="tx2"/>
                </a:solidFill>
              </a:rPr>
              <a:t>Cuartero</a:t>
            </a:r>
            <a:endParaRPr lang="fr-FR" sz="800" b="1" dirty="0">
              <a:solidFill>
                <a:schemeClr val="tx2"/>
              </a:solidFill>
            </a:endParaRPr>
          </a:p>
        </p:txBody>
      </p:sp>
      <p:sp>
        <p:nvSpPr>
          <p:cNvPr id="18" name="Slide Number Placeholder 4"/>
          <p:cNvSpPr txBox="1">
            <a:spLocks/>
          </p:cNvSpPr>
          <p:nvPr/>
        </p:nvSpPr>
        <p:spPr>
          <a:xfrm>
            <a:off x="107504" y="6408712"/>
            <a:ext cx="792088" cy="47667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800" b="1" dirty="0" smtClean="0">
                <a:solidFill>
                  <a:schemeClr val="tx2"/>
                </a:solidFill>
              </a:rPr>
              <a:t>Page</a:t>
            </a: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fld id="{733122C9-A0B9-462F-8757-0847AD287B63}" type="slidenum">
              <a:rPr lang="fr-FR" sz="800" b="1" smtClean="0">
                <a:solidFill>
                  <a:schemeClr val="tx2"/>
                </a:solidFill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lang="fr-FR" sz="800" b="1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9552" y="1052736"/>
            <a:ext cx="887935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 </a:t>
            </a:r>
            <a:r>
              <a:rPr lang="en-US" u="sng" dirty="0" smtClean="0">
                <a:solidFill>
                  <a:schemeClr val="accent2"/>
                </a:solidFill>
              </a:rPr>
              <a:t>Distances</a:t>
            </a:r>
            <a:r>
              <a:rPr lang="en-US" dirty="0" smtClean="0"/>
              <a:t>	</a:t>
            </a:r>
            <a:r>
              <a:rPr lang="en-US" dirty="0" smtClean="0">
                <a:solidFill>
                  <a:srgbClr val="CC0000"/>
                </a:solidFill>
                <a:cs typeface="Times New Roman" pitchFamily="18" charset="0"/>
              </a:rPr>
              <a:t>±</a:t>
            </a:r>
            <a:r>
              <a:rPr lang="en-US" dirty="0" smtClean="0">
                <a:solidFill>
                  <a:srgbClr val="CC0000"/>
                </a:solidFill>
              </a:rPr>
              <a:t>0.01Å</a:t>
            </a:r>
            <a:r>
              <a:rPr lang="en-US" dirty="0" smtClean="0"/>
              <a:t>	The absorber–scatter distance can be </a:t>
            </a:r>
          </a:p>
          <a:p>
            <a:r>
              <a:rPr lang="en-US" dirty="0" smtClean="0"/>
              <a:t>			measured quite accurately from the frequency </a:t>
            </a:r>
          </a:p>
          <a:p>
            <a:r>
              <a:rPr lang="en-US" dirty="0" smtClean="0"/>
              <a:t>			of the sinusoidal oscillations.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u="sng" dirty="0" smtClean="0">
                <a:solidFill>
                  <a:schemeClr val="accent2"/>
                </a:solidFill>
              </a:rPr>
              <a:t>Coordination numbers</a:t>
            </a:r>
          </a:p>
          <a:p>
            <a:r>
              <a:rPr lang="en-US" u="sng" dirty="0" smtClean="0">
                <a:solidFill>
                  <a:schemeClr val="accent2"/>
                </a:solidFill>
              </a:rPr>
              <a:t>  Debye-Waller factors</a:t>
            </a:r>
            <a:r>
              <a:rPr lang="en-US" dirty="0" smtClean="0"/>
              <a:t>     </a:t>
            </a:r>
            <a:r>
              <a:rPr lang="en-US" dirty="0" smtClean="0">
                <a:solidFill>
                  <a:srgbClr val="CC0000"/>
                </a:solidFill>
              </a:rPr>
              <a:t>±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CC0000"/>
                </a:solidFill>
              </a:rPr>
              <a:t>20-25%	</a:t>
            </a:r>
            <a:r>
              <a:rPr lang="en-US" dirty="0" smtClean="0"/>
              <a:t>High correlation between them </a:t>
            </a:r>
            <a:r>
              <a:rPr lang="en-US" dirty="0" smtClean="0">
                <a:sym typeface="Symbol" pitchFamily="18" charset="2"/>
              </a:rPr>
              <a:t> </a:t>
            </a:r>
            <a:r>
              <a:rPr lang="en-US" dirty="0" smtClean="0"/>
              <a:t>less accurate</a:t>
            </a:r>
          </a:p>
          <a:p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u="sng" dirty="0" smtClean="0">
                <a:solidFill>
                  <a:schemeClr val="accent2"/>
                </a:solidFill>
              </a:rPr>
              <a:t>Scattering Atom</a:t>
            </a:r>
            <a:r>
              <a:rPr lang="en-US" dirty="0" smtClean="0"/>
              <a:t>	</a:t>
            </a:r>
            <a:r>
              <a:rPr lang="en-US" dirty="0" smtClean="0">
                <a:solidFill>
                  <a:srgbClr val="CC0000"/>
                </a:solidFill>
              </a:rPr>
              <a:t>Z ± 1 (Z=6-17)	</a:t>
            </a:r>
          </a:p>
          <a:p>
            <a:r>
              <a:rPr lang="en-US" dirty="0" smtClean="0">
                <a:solidFill>
                  <a:srgbClr val="CC0000"/>
                </a:solidFill>
              </a:rPr>
              <a:t>		Z ± 3 (Z=20-35)</a:t>
            </a:r>
          </a:p>
          <a:p>
            <a:r>
              <a:rPr lang="en-US" dirty="0" smtClean="0">
                <a:solidFill>
                  <a:srgbClr val="CC0000"/>
                </a:solidFill>
              </a:rPr>
              <a:t>	</a:t>
            </a:r>
          </a:p>
          <a:p>
            <a:r>
              <a:rPr lang="en-US" dirty="0" smtClean="0"/>
              <a:t>			Elements that are next to each other in the periodic </a:t>
            </a:r>
            <a:endParaRPr lang="en-US" dirty="0" smtClean="0">
              <a:solidFill>
                <a:srgbClr val="CC0000"/>
              </a:solidFill>
            </a:endParaRPr>
          </a:p>
          <a:p>
            <a:r>
              <a:rPr lang="en-US" dirty="0" smtClean="0"/>
              <a:t>			table has barely distinguishable photoelectron scattering </a:t>
            </a:r>
          </a:p>
          <a:p>
            <a:r>
              <a:rPr lang="en-US" dirty="0" smtClean="0"/>
              <a:t>			characteristics.  Thus, C,N and O are impossible to </a:t>
            </a:r>
          </a:p>
          <a:p>
            <a:r>
              <a:rPr lang="en-US" dirty="0" smtClean="0"/>
              <a:t>			distinguish and metal scattered can only be placed </a:t>
            </a:r>
          </a:p>
          <a:p>
            <a:r>
              <a:rPr lang="en-US" dirty="0" smtClean="0"/>
              <a:t>			in the proper row of the periodic table</a:t>
            </a:r>
          </a:p>
          <a:p>
            <a:pPr>
              <a:buFont typeface="Arial" pitchFamily="34" charset="0"/>
              <a:buChar char="•"/>
            </a:pP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2133600" y="2466677"/>
            <a:ext cx="1066800" cy="152400"/>
            <a:chOff x="1872" y="1680"/>
            <a:chExt cx="672" cy="96"/>
          </a:xfrm>
        </p:grpSpPr>
        <p:sp>
          <p:nvSpPr>
            <p:cNvPr id="26974" name="Line 9"/>
            <p:cNvSpPr>
              <a:spLocks noChangeShapeType="1"/>
            </p:cNvSpPr>
            <p:nvPr/>
          </p:nvSpPr>
          <p:spPr bwMode="auto">
            <a:xfrm>
              <a:off x="1872" y="1680"/>
              <a:ext cx="0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26975" name="Line 10"/>
            <p:cNvSpPr>
              <a:spLocks noChangeShapeType="1"/>
            </p:cNvSpPr>
            <p:nvPr/>
          </p:nvSpPr>
          <p:spPr bwMode="auto">
            <a:xfrm>
              <a:off x="2544" y="1680"/>
              <a:ext cx="0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26976" name="Line 11"/>
            <p:cNvSpPr>
              <a:spLocks noChangeShapeType="1"/>
            </p:cNvSpPr>
            <p:nvPr/>
          </p:nvSpPr>
          <p:spPr bwMode="auto">
            <a:xfrm>
              <a:off x="1877" y="1728"/>
              <a:ext cx="66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57" name="Group 556"/>
          <p:cNvGrpSpPr/>
          <p:nvPr/>
        </p:nvGrpSpPr>
        <p:grpSpPr>
          <a:xfrm>
            <a:off x="1046163" y="577552"/>
            <a:ext cx="6546850" cy="4821238"/>
            <a:chOff x="1046163" y="838200"/>
            <a:chExt cx="6546850" cy="4821238"/>
          </a:xfrm>
        </p:grpSpPr>
        <p:grpSp>
          <p:nvGrpSpPr>
            <p:cNvPr id="2" name="Group 217"/>
            <p:cNvGrpSpPr>
              <a:grpSpLocks/>
            </p:cNvGrpSpPr>
            <p:nvPr/>
          </p:nvGrpSpPr>
          <p:grpSpPr bwMode="auto">
            <a:xfrm>
              <a:off x="1046163" y="2120900"/>
              <a:ext cx="3805237" cy="3538538"/>
              <a:chOff x="659" y="1336"/>
              <a:chExt cx="2397" cy="2229"/>
            </a:xfrm>
          </p:grpSpPr>
          <p:sp>
            <p:nvSpPr>
              <p:cNvPr id="26977" name="Rectangle 17"/>
              <p:cNvSpPr>
                <a:spLocks noChangeArrowheads="1"/>
              </p:cNvSpPr>
              <p:nvPr/>
            </p:nvSpPr>
            <p:spPr bwMode="auto">
              <a:xfrm>
                <a:off x="662" y="1336"/>
                <a:ext cx="2394" cy="2229"/>
              </a:xfrm>
              <a:prstGeom prst="rect">
                <a:avLst/>
              </a:prstGeom>
              <a:solidFill>
                <a:srgbClr val="FCFFC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78" name="Rectangle 18"/>
              <p:cNvSpPr>
                <a:spLocks noChangeArrowheads="1"/>
              </p:cNvSpPr>
              <p:nvPr/>
            </p:nvSpPr>
            <p:spPr bwMode="auto">
              <a:xfrm>
                <a:off x="659" y="3464"/>
                <a:ext cx="33" cy="7"/>
              </a:xfrm>
              <a:prstGeom prst="rect">
                <a:avLst/>
              </a:prstGeom>
              <a:solidFill>
                <a:srgbClr val="FF07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79" name="Rectangle 19"/>
              <p:cNvSpPr>
                <a:spLocks noChangeArrowheads="1"/>
              </p:cNvSpPr>
              <p:nvPr/>
            </p:nvSpPr>
            <p:spPr bwMode="auto">
              <a:xfrm>
                <a:off x="687" y="3464"/>
                <a:ext cx="36" cy="7"/>
              </a:xfrm>
              <a:prstGeom prst="rect">
                <a:avLst/>
              </a:prstGeom>
              <a:solidFill>
                <a:srgbClr val="FF07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80" name="Freeform 20"/>
              <p:cNvSpPr>
                <a:spLocks/>
              </p:cNvSpPr>
              <p:nvPr/>
            </p:nvSpPr>
            <p:spPr bwMode="auto">
              <a:xfrm>
                <a:off x="717" y="3461"/>
                <a:ext cx="30" cy="10"/>
              </a:xfrm>
              <a:custGeom>
                <a:avLst/>
                <a:gdLst>
                  <a:gd name="T0" fmla="*/ 6 w 30"/>
                  <a:gd name="T1" fmla="*/ 10 h 10"/>
                  <a:gd name="T2" fmla="*/ 0 w 30"/>
                  <a:gd name="T3" fmla="*/ 10 h 10"/>
                  <a:gd name="T4" fmla="*/ 0 w 30"/>
                  <a:gd name="T5" fmla="*/ 3 h 10"/>
                  <a:gd name="T6" fmla="*/ 24 w 30"/>
                  <a:gd name="T7" fmla="*/ 0 h 10"/>
                  <a:gd name="T8" fmla="*/ 30 w 30"/>
                  <a:gd name="T9" fmla="*/ 0 h 10"/>
                  <a:gd name="T10" fmla="*/ 30 w 30"/>
                  <a:gd name="T11" fmla="*/ 7 h 10"/>
                  <a:gd name="T12" fmla="*/ 6 w 30"/>
                  <a:gd name="T13" fmla="*/ 10 h 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6" y="10"/>
                    </a:moveTo>
                    <a:lnTo>
                      <a:pt x="0" y="10"/>
                    </a:lnTo>
                    <a:lnTo>
                      <a:pt x="0" y="3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0" y="7"/>
                    </a:ln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6981" name="Rectangle 21"/>
              <p:cNvSpPr>
                <a:spLocks noChangeArrowheads="1"/>
              </p:cNvSpPr>
              <p:nvPr/>
            </p:nvSpPr>
            <p:spPr bwMode="auto">
              <a:xfrm>
                <a:off x="741" y="3461"/>
                <a:ext cx="31" cy="7"/>
              </a:xfrm>
              <a:prstGeom prst="rect">
                <a:avLst/>
              </a:prstGeom>
              <a:solidFill>
                <a:srgbClr val="FF07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82" name="Rectangle 22"/>
              <p:cNvSpPr>
                <a:spLocks noChangeArrowheads="1"/>
              </p:cNvSpPr>
              <p:nvPr/>
            </p:nvSpPr>
            <p:spPr bwMode="auto">
              <a:xfrm>
                <a:off x="767" y="3461"/>
                <a:ext cx="25" cy="7"/>
              </a:xfrm>
              <a:prstGeom prst="rect">
                <a:avLst/>
              </a:prstGeom>
              <a:solidFill>
                <a:srgbClr val="FF07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83" name="Freeform 23"/>
              <p:cNvSpPr>
                <a:spLocks/>
              </p:cNvSpPr>
              <p:nvPr/>
            </p:nvSpPr>
            <p:spPr bwMode="auto">
              <a:xfrm>
                <a:off x="787" y="3459"/>
                <a:ext cx="21" cy="9"/>
              </a:xfrm>
              <a:custGeom>
                <a:avLst/>
                <a:gdLst>
                  <a:gd name="T0" fmla="*/ 5 w 21"/>
                  <a:gd name="T1" fmla="*/ 9 h 9"/>
                  <a:gd name="T2" fmla="*/ 0 w 21"/>
                  <a:gd name="T3" fmla="*/ 9 h 9"/>
                  <a:gd name="T4" fmla="*/ 0 w 21"/>
                  <a:gd name="T5" fmla="*/ 2 h 9"/>
                  <a:gd name="T6" fmla="*/ 16 w 21"/>
                  <a:gd name="T7" fmla="*/ 0 h 9"/>
                  <a:gd name="T8" fmla="*/ 21 w 21"/>
                  <a:gd name="T9" fmla="*/ 0 h 9"/>
                  <a:gd name="T10" fmla="*/ 21 w 21"/>
                  <a:gd name="T11" fmla="*/ 5 h 9"/>
                  <a:gd name="T12" fmla="*/ 5 w 21"/>
                  <a:gd name="T13" fmla="*/ 9 h 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" h="9">
                    <a:moveTo>
                      <a:pt x="5" y="9"/>
                    </a:moveTo>
                    <a:lnTo>
                      <a:pt x="0" y="9"/>
                    </a:lnTo>
                    <a:lnTo>
                      <a:pt x="0" y="2"/>
                    </a:lnTo>
                    <a:lnTo>
                      <a:pt x="16" y="0"/>
                    </a:lnTo>
                    <a:lnTo>
                      <a:pt x="21" y="0"/>
                    </a:lnTo>
                    <a:lnTo>
                      <a:pt x="21" y="5"/>
                    </a:lnTo>
                    <a:lnTo>
                      <a:pt x="5" y="9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6984" name="Rectangle 24"/>
              <p:cNvSpPr>
                <a:spLocks noChangeArrowheads="1"/>
              </p:cNvSpPr>
              <p:nvPr/>
            </p:nvSpPr>
            <p:spPr bwMode="auto">
              <a:xfrm>
                <a:off x="803" y="3459"/>
                <a:ext cx="20" cy="5"/>
              </a:xfrm>
              <a:prstGeom prst="rect">
                <a:avLst/>
              </a:prstGeom>
              <a:solidFill>
                <a:srgbClr val="FF07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85" name="Freeform 25"/>
              <p:cNvSpPr>
                <a:spLocks/>
              </p:cNvSpPr>
              <p:nvPr/>
            </p:nvSpPr>
            <p:spPr bwMode="auto">
              <a:xfrm>
                <a:off x="816" y="3456"/>
                <a:ext cx="17" cy="8"/>
              </a:xfrm>
              <a:custGeom>
                <a:avLst/>
                <a:gdLst>
                  <a:gd name="T0" fmla="*/ 7 w 17"/>
                  <a:gd name="T1" fmla="*/ 8 h 8"/>
                  <a:gd name="T2" fmla="*/ 0 w 17"/>
                  <a:gd name="T3" fmla="*/ 8 h 8"/>
                  <a:gd name="T4" fmla="*/ 0 w 17"/>
                  <a:gd name="T5" fmla="*/ 3 h 8"/>
                  <a:gd name="T6" fmla="*/ 12 w 17"/>
                  <a:gd name="T7" fmla="*/ 0 h 8"/>
                  <a:gd name="T8" fmla="*/ 17 w 17"/>
                  <a:gd name="T9" fmla="*/ 0 h 8"/>
                  <a:gd name="T10" fmla="*/ 17 w 17"/>
                  <a:gd name="T11" fmla="*/ 5 h 8"/>
                  <a:gd name="T12" fmla="*/ 7 w 17"/>
                  <a:gd name="T13" fmla="*/ 8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" h="8">
                    <a:moveTo>
                      <a:pt x="7" y="8"/>
                    </a:moveTo>
                    <a:lnTo>
                      <a:pt x="0" y="8"/>
                    </a:lnTo>
                    <a:lnTo>
                      <a:pt x="0" y="3"/>
                    </a:lnTo>
                    <a:lnTo>
                      <a:pt x="12" y="0"/>
                    </a:lnTo>
                    <a:lnTo>
                      <a:pt x="17" y="0"/>
                    </a:lnTo>
                    <a:lnTo>
                      <a:pt x="17" y="5"/>
                    </a:ln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6986" name="Rectangle 26"/>
              <p:cNvSpPr>
                <a:spLocks noChangeArrowheads="1"/>
              </p:cNvSpPr>
              <p:nvPr/>
            </p:nvSpPr>
            <p:spPr bwMode="auto">
              <a:xfrm>
                <a:off x="828" y="3456"/>
                <a:ext cx="10" cy="5"/>
              </a:xfrm>
              <a:prstGeom prst="rect">
                <a:avLst/>
              </a:prstGeom>
              <a:solidFill>
                <a:srgbClr val="FF07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87" name="Rectangle 27"/>
              <p:cNvSpPr>
                <a:spLocks noChangeArrowheads="1"/>
              </p:cNvSpPr>
              <p:nvPr/>
            </p:nvSpPr>
            <p:spPr bwMode="auto">
              <a:xfrm>
                <a:off x="833" y="3456"/>
                <a:ext cx="11" cy="5"/>
              </a:xfrm>
              <a:prstGeom prst="rect">
                <a:avLst/>
              </a:prstGeom>
              <a:solidFill>
                <a:srgbClr val="FF07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88" name="Rectangle 28"/>
              <p:cNvSpPr>
                <a:spLocks noChangeArrowheads="1"/>
              </p:cNvSpPr>
              <p:nvPr/>
            </p:nvSpPr>
            <p:spPr bwMode="auto">
              <a:xfrm>
                <a:off x="838" y="3456"/>
                <a:ext cx="11" cy="5"/>
              </a:xfrm>
              <a:prstGeom prst="rect">
                <a:avLst/>
              </a:prstGeom>
              <a:solidFill>
                <a:srgbClr val="FF07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89" name="Rectangle 29"/>
              <p:cNvSpPr>
                <a:spLocks noChangeArrowheads="1"/>
              </p:cNvSpPr>
              <p:nvPr/>
            </p:nvSpPr>
            <p:spPr bwMode="auto">
              <a:xfrm>
                <a:off x="844" y="3456"/>
                <a:ext cx="12" cy="5"/>
              </a:xfrm>
              <a:prstGeom prst="rect">
                <a:avLst/>
              </a:prstGeom>
              <a:solidFill>
                <a:srgbClr val="FF07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90" name="Freeform 30"/>
              <p:cNvSpPr>
                <a:spLocks/>
              </p:cNvSpPr>
              <p:nvPr/>
            </p:nvSpPr>
            <p:spPr bwMode="auto">
              <a:xfrm>
                <a:off x="849" y="3453"/>
                <a:ext cx="12" cy="8"/>
              </a:xfrm>
              <a:custGeom>
                <a:avLst/>
                <a:gdLst>
                  <a:gd name="T0" fmla="*/ 7 w 12"/>
                  <a:gd name="T1" fmla="*/ 8 h 8"/>
                  <a:gd name="T2" fmla="*/ 0 w 12"/>
                  <a:gd name="T3" fmla="*/ 8 h 8"/>
                  <a:gd name="T4" fmla="*/ 0 w 12"/>
                  <a:gd name="T5" fmla="*/ 3 h 8"/>
                  <a:gd name="T6" fmla="*/ 7 w 12"/>
                  <a:gd name="T7" fmla="*/ 0 h 8"/>
                  <a:gd name="T8" fmla="*/ 12 w 12"/>
                  <a:gd name="T9" fmla="*/ 0 h 8"/>
                  <a:gd name="T10" fmla="*/ 12 w 12"/>
                  <a:gd name="T11" fmla="*/ 6 h 8"/>
                  <a:gd name="T12" fmla="*/ 7 w 12"/>
                  <a:gd name="T13" fmla="*/ 8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7" y="8"/>
                    </a:moveTo>
                    <a:lnTo>
                      <a:pt x="0" y="8"/>
                    </a:lnTo>
                    <a:lnTo>
                      <a:pt x="0" y="3"/>
                    </a:lnTo>
                    <a:lnTo>
                      <a:pt x="7" y="0"/>
                    </a:lnTo>
                    <a:lnTo>
                      <a:pt x="12" y="0"/>
                    </a:lnTo>
                    <a:lnTo>
                      <a:pt x="12" y="6"/>
                    </a:ln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6991" name="Rectangle 31"/>
              <p:cNvSpPr>
                <a:spLocks noChangeArrowheads="1"/>
              </p:cNvSpPr>
              <p:nvPr/>
            </p:nvSpPr>
            <p:spPr bwMode="auto">
              <a:xfrm>
                <a:off x="856" y="3453"/>
                <a:ext cx="8" cy="6"/>
              </a:xfrm>
              <a:prstGeom prst="rect">
                <a:avLst/>
              </a:prstGeom>
              <a:solidFill>
                <a:srgbClr val="FF07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92" name="Rectangle 32"/>
              <p:cNvSpPr>
                <a:spLocks noChangeArrowheads="1"/>
              </p:cNvSpPr>
              <p:nvPr/>
            </p:nvSpPr>
            <p:spPr bwMode="auto">
              <a:xfrm>
                <a:off x="858" y="3453"/>
                <a:ext cx="11" cy="6"/>
              </a:xfrm>
              <a:prstGeom prst="rect">
                <a:avLst/>
              </a:prstGeom>
              <a:solidFill>
                <a:srgbClr val="FF07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93" name="Rectangle 33"/>
              <p:cNvSpPr>
                <a:spLocks noChangeArrowheads="1"/>
              </p:cNvSpPr>
              <p:nvPr/>
            </p:nvSpPr>
            <p:spPr bwMode="auto">
              <a:xfrm>
                <a:off x="864" y="3453"/>
                <a:ext cx="10" cy="6"/>
              </a:xfrm>
              <a:prstGeom prst="rect">
                <a:avLst/>
              </a:prstGeom>
              <a:solidFill>
                <a:srgbClr val="FF07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94" name="Freeform 34"/>
              <p:cNvSpPr>
                <a:spLocks/>
              </p:cNvSpPr>
              <p:nvPr/>
            </p:nvSpPr>
            <p:spPr bwMode="auto">
              <a:xfrm>
                <a:off x="869" y="3451"/>
                <a:ext cx="11" cy="8"/>
              </a:xfrm>
              <a:custGeom>
                <a:avLst/>
                <a:gdLst>
                  <a:gd name="T0" fmla="*/ 5 w 11"/>
                  <a:gd name="T1" fmla="*/ 8 h 8"/>
                  <a:gd name="T2" fmla="*/ 0 w 11"/>
                  <a:gd name="T3" fmla="*/ 8 h 8"/>
                  <a:gd name="T4" fmla="*/ 0 w 11"/>
                  <a:gd name="T5" fmla="*/ 2 h 8"/>
                  <a:gd name="T6" fmla="*/ 5 w 11"/>
                  <a:gd name="T7" fmla="*/ 0 h 8"/>
                  <a:gd name="T8" fmla="*/ 11 w 11"/>
                  <a:gd name="T9" fmla="*/ 0 h 8"/>
                  <a:gd name="T10" fmla="*/ 11 w 11"/>
                  <a:gd name="T11" fmla="*/ 5 h 8"/>
                  <a:gd name="T12" fmla="*/ 5 w 11"/>
                  <a:gd name="T13" fmla="*/ 8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8">
                    <a:moveTo>
                      <a:pt x="5" y="8"/>
                    </a:moveTo>
                    <a:lnTo>
                      <a:pt x="0" y="8"/>
                    </a:lnTo>
                    <a:lnTo>
                      <a:pt x="0" y="2"/>
                    </a:lnTo>
                    <a:lnTo>
                      <a:pt x="5" y="0"/>
                    </a:lnTo>
                    <a:lnTo>
                      <a:pt x="11" y="0"/>
                    </a:lnTo>
                    <a:lnTo>
                      <a:pt x="11" y="5"/>
                    </a:lnTo>
                    <a:lnTo>
                      <a:pt x="5" y="8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6995" name="Rectangle 35"/>
              <p:cNvSpPr>
                <a:spLocks noChangeArrowheads="1"/>
              </p:cNvSpPr>
              <p:nvPr/>
            </p:nvSpPr>
            <p:spPr bwMode="auto">
              <a:xfrm>
                <a:off x="874" y="3451"/>
                <a:ext cx="11" cy="5"/>
              </a:xfrm>
              <a:prstGeom prst="rect">
                <a:avLst/>
              </a:prstGeom>
              <a:solidFill>
                <a:srgbClr val="FF07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96" name="Freeform 36"/>
              <p:cNvSpPr>
                <a:spLocks/>
              </p:cNvSpPr>
              <p:nvPr/>
            </p:nvSpPr>
            <p:spPr bwMode="auto">
              <a:xfrm>
                <a:off x="880" y="3448"/>
                <a:ext cx="12" cy="8"/>
              </a:xfrm>
              <a:custGeom>
                <a:avLst/>
                <a:gdLst>
                  <a:gd name="T0" fmla="*/ 5 w 12"/>
                  <a:gd name="T1" fmla="*/ 8 h 8"/>
                  <a:gd name="T2" fmla="*/ 0 w 12"/>
                  <a:gd name="T3" fmla="*/ 8 h 8"/>
                  <a:gd name="T4" fmla="*/ 0 w 12"/>
                  <a:gd name="T5" fmla="*/ 3 h 8"/>
                  <a:gd name="T6" fmla="*/ 5 w 12"/>
                  <a:gd name="T7" fmla="*/ 0 h 8"/>
                  <a:gd name="T8" fmla="*/ 12 w 12"/>
                  <a:gd name="T9" fmla="*/ 0 h 8"/>
                  <a:gd name="T10" fmla="*/ 12 w 12"/>
                  <a:gd name="T11" fmla="*/ 5 h 8"/>
                  <a:gd name="T12" fmla="*/ 5 w 12"/>
                  <a:gd name="T13" fmla="*/ 8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5" y="8"/>
                    </a:moveTo>
                    <a:lnTo>
                      <a:pt x="0" y="8"/>
                    </a:lnTo>
                    <a:lnTo>
                      <a:pt x="0" y="3"/>
                    </a:lnTo>
                    <a:lnTo>
                      <a:pt x="5" y="0"/>
                    </a:lnTo>
                    <a:lnTo>
                      <a:pt x="12" y="0"/>
                    </a:lnTo>
                    <a:lnTo>
                      <a:pt x="12" y="5"/>
                    </a:lnTo>
                    <a:lnTo>
                      <a:pt x="5" y="8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6997" name="Rectangle 37"/>
              <p:cNvSpPr>
                <a:spLocks noChangeArrowheads="1"/>
              </p:cNvSpPr>
              <p:nvPr/>
            </p:nvSpPr>
            <p:spPr bwMode="auto">
              <a:xfrm>
                <a:off x="885" y="3448"/>
                <a:ext cx="12" cy="5"/>
              </a:xfrm>
              <a:prstGeom prst="rect">
                <a:avLst/>
              </a:prstGeom>
              <a:solidFill>
                <a:srgbClr val="FF07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98" name="Freeform 38"/>
              <p:cNvSpPr>
                <a:spLocks/>
              </p:cNvSpPr>
              <p:nvPr/>
            </p:nvSpPr>
            <p:spPr bwMode="auto">
              <a:xfrm>
                <a:off x="892" y="3445"/>
                <a:ext cx="8" cy="8"/>
              </a:xfrm>
              <a:custGeom>
                <a:avLst/>
                <a:gdLst>
                  <a:gd name="T0" fmla="*/ 5 w 8"/>
                  <a:gd name="T1" fmla="*/ 8 h 8"/>
                  <a:gd name="T2" fmla="*/ 0 w 8"/>
                  <a:gd name="T3" fmla="*/ 8 h 8"/>
                  <a:gd name="T4" fmla="*/ 0 w 8"/>
                  <a:gd name="T5" fmla="*/ 3 h 8"/>
                  <a:gd name="T6" fmla="*/ 2 w 8"/>
                  <a:gd name="T7" fmla="*/ 0 h 8"/>
                  <a:gd name="T8" fmla="*/ 8 w 8"/>
                  <a:gd name="T9" fmla="*/ 0 h 8"/>
                  <a:gd name="T10" fmla="*/ 8 w 8"/>
                  <a:gd name="T11" fmla="*/ 6 h 8"/>
                  <a:gd name="T12" fmla="*/ 5 w 8"/>
                  <a:gd name="T13" fmla="*/ 8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5" y="8"/>
                    </a:moveTo>
                    <a:lnTo>
                      <a:pt x="0" y="8"/>
                    </a:lnTo>
                    <a:lnTo>
                      <a:pt x="0" y="3"/>
                    </a:lnTo>
                    <a:lnTo>
                      <a:pt x="2" y="0"/>
                    </a:lnTo>
                    <a:lnTo>
                      <a:pt x="8" y="0"/>
                    </a:lnTo>
                    <a:lnTo>
                      <a:pt x="8" y="6"/>
                    </a:lnTo>
                    <a:lnTo>
                      <a:pt x="5" y="8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6999" name="Rectangle 39"/>
              <p:cNvSpPr>
                <a:spLocks noChangeArrowheads="1"/>
              </p:cNvSpPr>
              <p:nvPr/>
            </p:nvSpPr>
            <p:spPr bwMode="auto">
              <a:xfrm>
                <a:off x="894" y="3445"/>
                <a:ext cx="11" cy="6"/>
              </a:xfrm>
              <a:prstGeom prst="rect">
                <a:avLst/>
              </a:prstGeom>
              <a:solidFill>
                <a:srgbClr val="FF07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00" name="Freeform 40"/>
              <p:cNvSpPr>
                <a:spLocks/>
              </p:cNvSpPr>
              <p:nvPr/>
            </p:nvSpPr>
            <p:spPr bwMode="auto">
              <a:xfrm>
                <a:off x="900" y="3443"/>
                <a:ext cx="10" cy="8"/>
              </a:xfrm>
              <a:custGeom>
                <a:avLst/>
                <a:gdLst>
                  <a:gd name="T0" fmla="*/ 5 w 10"/>
                  <a:gd name="T1" fmla="*/ 8 h 8"/>
                  <a:gd name="T2" fmla="*/ 0 w 10"/>
                  <a:gd name="T3" fmla="*/ 8 h 8"/>
                  <a:gd name="T4" fmla="*/ 0 w 10"/>
                  <a:gd name="T5" fmla="*/ 2 h 8"/>
                  <a:gd name="T6" fmla="*/ 5 w 10"/>
                  <a:gd name="T7" fmla="*/ 0 h 8"/>
                  <a:gd name="T8" fmla="*/ 10 w 10"/>
                  <a:gd name="T9" fmla="*/ 0 h 8"/>
                  <a:gd name="T10" fmla="*/ 10 w 10"/>
                  <a:gd name="T11" fmla="*/ 5 h 8"/>
                  <a:gd name="T12" fmla="*/ 5 w 10"/>
                  <a:gd name="T13" fmla="*/ 8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0" h="8">
                    <a:moveTo>
                      <a:pt x="5" y="8"/>
                    </a:moveTo>
                    <a:lnTo>
                      <a:pt x="0" y="8"/>
                    </a:lnTo>
                    <a:lnTo>
                      <a:pt x="0" y="2"/>
                    </a:lnTo>
                    <a:lnTo>
                      <a:pt x="5" y="0"/>
                    </a:lnTo>
                    <a:lnTo>
                      <a:pt x="10" y="0"/>
                    </a:lnTo>
                    <a:lnTo>
                      <a:pt x="10" y="5"/>
                    </a:lnTo>
                    <a:lnTo>
                      <a:pt x="5" y="8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01" name="Rectangle 41"/>
              <p:cNvSpPr>
                <a:spLocks noChangeArrowheads="1"/>
              </p:cNvSpPr>
              <p:nvPr/>
            </p:nvSpPr>
            <p:spPr bwMode="auto">
              <a:xfrm>
                <a:off x="905" y="3443"/>
                <a:ext cx="11" cy="5"/>
              </a:xfrm>
              <a:prstGeom prst="rect">
                <a:avLst/>
              </a:prstGeom>
              <a:solidFill>
                <a:srgbClr val="FF07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02" name="Freeform 42"/>
              <p:cNvSpPr>
                <a:spLocks/>
              </p:cNvSpPr>
              <p:nvPr/>
            </p:nvSpPr>
            <p:spPr bwMode="auto">
              <a:xfrm>
                <a:off x="910" y="3440"/>
                <a:ext cx="12" cy="8"/>
              </a:xfrm>
              <a:custGeom>
                <a:avLst/>
                <a:gdLst>
                  <a:gd name="T0" fmla="*/ 6 w 12"/>
                  <a:gd name="T1" fmla="*/ 8 h 8"/>
                  <a:gd name="T2" fmla="*/ 0 w 12"/>
                  <a:gd name="T3" fmla="*/ 8 h 8"/>
                  <a:gd name="T4" fmla="*/ 0 w 12"/>
                  <a:gd name="T5" fmla="*/ 3 h 8"/>
                  <a:gd name="T6" fmla="*/ 6 w 12"/>
                  <a:gd name="T7" fmla="*/ 0 h 8"/>
                  <a:gd name="T8" fmla="*/ 12 w 12"/>
                  <a:gd name="T9" fmla="*/ 0 h 8"/>
                  <a:gd name="T10" fmla="*/ 12 w 12"/>
                  <a:gd name="T11" fmla="*/ 5 h 8"/>
                  <a:gd name="T12" fmla="*/ 6 w 12"/>
                  <a:gd name="T13" fmla="*/ 8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6" y="8"/>
                    </a:moveTo>
                    <a:lnTo>
                      <a:pt x="0" y="8"/>
                    </a:lnTo>
                    <a:lnTo>
                      <a:pt x="0" y="3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2" y="5"/>
                    </a:lnTo>
                    <a:lnTo>
                      <a:pt x="6" y="8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03" name="Freeform 43"/>
              <p:cNvSpPr>
                <a:spLocks/>
              </p:cNvSpPr>
              <p:nvPr/>
            </p:nvSpPr>
            <p:spPr bwMode="auto">
              <a:xfrm>
                <a:off x="916" y="3437"/>
                <a:ext cx="12" cy="8"/>
              </a:xfrm>
              <a:custGeom>
                <a:avLst/>
                <a:gdLst>
                  <a:gd name="T0" fmla="*/ 6 w 12"/>
                  <a:gd name="T1" fmla="*/ 8 h 8"/>
                  <a:gd name="T2" fmla="*/ 0 w 12"/>
                  <a:gd name="T3" fmla="*/ 8 h 8"/>
                  <a:gd name="T4" fmla="*/ 0 w 12"/>
                  <a:gd name="T5" fmla="*/ 3 h 8"/>
                  <a:gd name="T6" fmla="*/ 6 w 12"/>
                  <a:gd name="T7" fmla="*/ 0 h 8"/>
                  <a:gd name="T8" fmla="*/ 12 w 12"/>
                  <a:gd name="T9" fmla="*/ 0 h 8"/>
                  <a:gd name="T10" fmla="*/ 12 w 12"/>
                  <a:gd name="T11" fmla="*/ 6 h 8"/>
                  <a:gd name="T12" fmla="*/ 6 w 12"/>
                  <a:gd name="T13" fmla="*/ 8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6" y="8"/>
                    </a:moveTo>
                    <a:lnTo>
                      <a:pt x="0" y="8"/>
                    </a:lnTo>
                    <a:lnTo>
                      <a:pt x="0" y="3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2" y="6"/>
                    </a:lnTo>
                    <a:lnTo>
                      <a:pt x="6" y="8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04" name="Freeform 44"/>
              <p:cNvSpPr>
                <a:spLocks/>
              </p:cNvSpPr>
              <p:nvPr/>
            </p:nvSpPr>
            <p:spPr bwMode="auto">
              <a:xfrm>
                <a:off x="922" y="3435"/>
                <a:ext cx="11" cy="8"/>
              </a:xfrm>
              <a:custGeom>
                <a:avLst/>
                <a:gdLst>
                  <a:gd name="T0" fmla="*/ 6 w 11"/>
                  <a:gd name="T1" fmla="*/ 8 h 8"/>
                  <a:gd name="T2" fmla="*/ 0 w 11"/>
                  <a:gd name="T3" fmla="*/ 8 h 8"/>
                  <a:gd name="T4" fmla="*/ 0 w 11"/>
                  <a:gd name="T5" fmla="*/ 2 h 8"/>
                  <a:gd name="T6" fmla="*/ 6 w 11"/>
                  <a:gd name="T7" fmla="*/ 0 h 8"/>
                  <a:gd name="T8" fmla="*/ 11 w 11"/>
                  <a:gd name="T9" fmla="*/ 0 h 8"/>
                  <a:gd name="T10" fmla="*/ 11 w 11"/>
                  <a:gd name="T11" fmla="*/ 5 h 8"/>
                  <a:gd name="T12" fmla="*/ 6 w 11"/>
                  <a:gd name="T13" fmla="*/ 8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8">
                    <a:moveTo>
                      <a:pt x="6" y="8"/>
                    </a:moveTo>
                    <a:lnTo>
                      <a:pt x="0" y="8"/>
                    </a:lnTo>
                    <a:lnTo>
                      <a:pt x="0" y="2"/>
                    </a:lnTo>
                    <a:lnTo>
                      <a:pt x="6" y="0"/>
                    </a:lnTo>
                    <a:lnTo>
                      <a:pt x="11" y="0"/>
                    </a:lnTo>
                    <a:lnTo>
                      <a:pt x="11" y="5"/>
                    </a:lnTo>
                    <a:lnTo>
                      <a:pt x="6" y="8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05" name="Freeform 45"/>
              <p:cNvSpPr>
                <a:spLocks/>
              </p:cNvSpPr>
              <p:nvPr/>
            </p:nvSpPr>
            <p:spPr bwMode="auto">
              <a:xfrm>
                <a:off x="928" y="3428"/>
                <a:ext cx="8" cy="12"/>
              </a:xfrm>
              <a:custGeom>
                <a:avLst/>
                <a:gdLst>
                  <a:gd name="T0" fmla="*/ 5 w 8"/>
                  <a:gd name="T1" fmla="*/ 12 h 12"/>
                  <a:gd name="T2" fmla="*/ 0 w 8"/>
                  <a:gd name="T3" fmla="*/ 12 h 12"/>
                  <a:gd name="T4" fmla="*/ 0 w 8"/>
                  <a:gd name="T5" fmla="*/ 7 h 12"/>
                  <a:gd name="T6" fmla="*/ 2 w 8"/>
                  <a:gd name="T7" fmla="*/ 0 h 12"/>
                  <a:gd name="T8" fmla="*/ 8 w 8"/>
                  <a:gd name="T9" fmla="*/ 0 h 12"/>
                  <a:gd name="T10" fmla="*/ 8 w 8"/>
                  <a:gd name="T11" fmla="*/ 7 h 12"/>
                  <a:gd name="T12" fmla="*/ 5 w 8"/>
                  <a:gd name="T13" fmla="*/ 12 h 1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" h="12">
                    <a:moveTo>
                      <a:pt x="5" y="12"/>
                    </a:moveTo>
                    <a:lnTo>
                      <a:pt x="0" y="12"/>
                    </a:lnTo>
                    <a:lnTo>
                      <a:pt x="0" y="7"/>
                    </a:lnTo>
                    <a:lnTo>
                      <a:pt x="2" y="0"/>
                    </a:lnTo>
                    <a:lnTo>
                      <a:pt x="8" y="0"/>
                    </a:lnTo>
                    <a:lnTo>
                      <a:pt x="8" y="7"/>
                    </a:lnTo>
                    <a:lnTo>
                      <a:pt x="5" y="12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06" name="Freeform 46"/>
              <p:cNvSpPr>
                <a:spLocks/>
              </p:cNvSpPr>
              <p:nvPr/>
            </p:nvSpPr>
            <p:spPr bwMode="auto">
              <a:xfrm>
                <a:off x="930" y="3423"/>
                <a:ext cx="11" cy="12"/>
              </a:xfrm>
              <a:custGeom>
                <a:avLst/>
                <a:gdLst>
                  <a:gd name="T0" fmla="*/ 6 w 11"/>
                  <a:gd name="T1" fmla="*/ 12 h 12"/>
                  <a:gd name="T2" fmla="*/ 0 w 11"/>
                  <a:gd name="T3" fmla="*/ 12 h 12"/>
                  <a:gd name="T4" fmla="*/ 0 w 11"/>
                  <a:gd name="T5" fmla="*/ 5 h 12"/>
                  <a:gd name="T6" fmla="*/ 6 w 11"/>
                  <a:gd name="T7" fmla="*/ 0 h 12"/>
                  <a:gd name="T8" fmla="*/ 11 w 11"/>
                  <a:gd name="T9" fmla="*/ 0 h 12"/>
                  <a:gd name="T10" fmla="*/ 11 w 11"/>
                  <a:gd name="T11" fmla="*/ 5 h 12"/>
                  <a:gd name="T12" fmla="*/ 6 w 11"/>
                  <a:gd name="T13" fmla="*/ 12 h 1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12">
                    <a:moveTo>
                      <a:pt x="6" y="12"/>
                    </a:moveTo>
                    <a:lnTo>
                      <a:pt x="0" y="12"/>
                    </a:lnTo>
                    <a:lnTo>
                      <a:pt x="0" y="5"/>
                    </a:lnTo>
                    <a:lnTo>
                      <a:pt x="6" y="0"/>
                    </a:lnTo>
                    <a:lnTo>
                      <a:pt x="11" y="0"/>
                    </a:lnTo>
                    <a:lnTo>
                      <a:pt x="11" y="5"/>
                    </a:lnTo>
                    <a:lnTo>
                      <a:pt x="6" y="12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07" name="Freeform 47"/>
              <p:cNvSpPr>
                <a:spLocks/>
              </p:cNvSpPr>
              <p:nvPr/>
            </p:nvSpPr>
            <p:spPr bwMode="auto">
              <a:xfrm>
                <a:off x="936" y="3420"/>
                <a:ext cx="10" cy="8"/>
              </a:xfrm>
              <a:custGeom>
                <a:avLst/>
                <a:gdLst>
                  <a:gd name="T0" fmla="*/ 5 w 10"/>
                  <a:gd name="T1" fmla="*/ 8 h 8"/>
                  <a:gd name="T2" fmla="*/ 0 w 10"/>
                  <a:gd name="T3" fmla="*/ 8 h 8"/>
                  <a:gd name="T4" fmla="*/ 0 w 10"/>
                  <a:gd name="T5" fmla="*/ 3 h 8"/>
                  <a:gd name="T6" fmla="*/ 5 w 10"/>
                  <a:gd name="T7" fmla="*/ 0 h 8"/>
                  <a:gd name="T8" fmla="*/ 10 w 10"/>
                  <a:gd name="T9" fmla="*/ 0 h 8"/>
                  <a:gd name="T10" fmla="*/ 10 w 10"/>
                  <a:gd name="T11" fmla="*/ 5 h 8"/>
                  <a:gd name="T12" fmla="*/ 5 w 10"/>
                  <a:gd name="T13" fmla="*/ 8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0" h="8">
                    <a:moveTo>
                      <a:pt x="5" y="8"/>
                    </a:moveTo>
                    <a:lnTo>
                      <a:pt x="0" y="8"/>
                    </a:lnTo>
                    <a:lnTo>
                      <a:pt x="0" y="3"/>
                    </a:lnTo>
                    <a:lnTo>
                      <a:pt x="5" y="0"/>
                    </a:lnTo>
                    <a:lnTo>
                      <a:pt x="10" y="0"/>
                    </a:lnTo>
                    <a:lnTo>
                      <a:pt x="10" y="5"/>
                    </a:lnTo>
                    <a:lnTo>
                      <a:pt x="5" y="8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08" name="Freeform 48"/>
              <p:cNvSpPr>
                <a:spLocks/>
              </p:cNvSpPr>
              <p:nvPr/>
            </p:nvSpPr>
            <p:spPr bwMode="auto">
              <a:xfrm>
                <a:off x="941" y="3412"/>
                <a:ext cx="11" cy="13"/>
              </a:xfrm>
              <a:custGeom>
                <a:avLst/>
                <a:gdLst>
                  <a:gd name="T0" fmla="*/ 5 w 11"/>
                  <a:gd name="T1" fmla="*/ 13 h 13"/>
                  <a:gd name="T2" fmla="*/ 0 w 11"/>
                  <a:gd name="T3" fmla="*/ 13 h 13"/>
                  <a:gd name="T4" fmla="*/ 0 w 11"/>
                  <a:gd name="T5" fmla="*/ 8 h 13"/>
                  <a:gd name="T6" fmla="*/ 5 w 11"/>
                  <a:gd name="T7" fmla="*/ 0 h 13"/>
                  <a:gd name="T8" fmla="*/ 11 w 11"/>
                  <a:gd name="T9" fmla="*/ 0 h 13"/>
                  <a:gd name="T10" fmla="*/ 11 w 11"/>
                  <a:gd name="T11" fmla="*/ 5 h 13"/>
                  <a:gd name="T12" fmla="*/ 5 w 11"/>
                  <a:gd name="T13" fmla="*/ 13 h 1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13">
                    <a:moveTo>
                      <a:pt x="5" y="13"/>
                    </a:moveTo>
                    <a:lnTo>
                      <a:pt x="0" y="13"/>
                    </a:lnTo>
                    <a:lnTo>
                      <a:pt x="0" y="8"/>
                    </a:lnTo>
                    <a:lnTo>
                      <a:pt x="5" y="0"/>
                    </a:lnTo>
                    <a:lnTo>
                      <a:pt x="11" y="0"/>
                    </a:lnTo>
                    <a:lnTo>
                      <a:pt x="11" y="5"/>
                    </a:lnTo>
                    <a:lnTo>
                      <a:pt x="5" y="13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09" name="Freeform 49"/>
              <p:cNvSpPr>
                <a:spLocks/>
              </p:cNvSpPr>
              <p:nvPr/>
            </p:nvSpPr>
            <p:spPr bwMode="auto">
              <a:xfrm>
                <a:off x="946" y="3404"/>
                <a:ext cx="12" cy="13"/>
              </a:xfrm>
              <a:custGeom>
                <a:avLst/>
                <a:gdLst>
                  <a:gd name="T0" fmla="*/ 6 w 12"/>
                  <a:gd name="T1" fmla="*/ 13 h 13"/>
                  <a:gd name="T2" fmla="*/ 0 w 12"/>
                  <a:gd name="T3" fmla="*/ 13 h 13"/>
                  <a:gd name="T4" fmla="*/ 0 w 12"/>
                  <a:gd name="T5" fmla="*/ 8 h 13"/>
                  <a:gd name="T6" fmla="*/ 6 w 12"/>
                  <a:gd name="T7" fmla="*/ 0 h 13"/>
                  <a:gd name="T8" fmla="*/ 12 w 12"/>
                  <a:gd name="T9" fmla="*/ 0 h 13"/>
                  <a:gd name="T10" fmla="*/ 12 w 12"/>
                  <a:gd name="T11" fmla="*/ 5 h 13"/>
                  <a:gd name="T12" fmla="*/ 6 w 12"/>
                  <a:gd name="T13" fmla="*/ 13 h 1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" h="13">
                    <a:moveTo>
                      <a:pt x="6" y="13"/>
                    </a:moveTo>
                    <a:lnTo>
                      <a:pt x="0" y="13"/>
                    </a:lnTo>
                    <a:lnTo>
                      <a:pt x="0" y="8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2" y="5"/>
                    </a:lnTo>
                    <a:lnTo>
                      <a:pt x="6" y="13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10" name="Freeform 50"/>
              <p:cNvSpPr>
                <a:spLocks/>
              </p:cNvSpPr>
              <p:nvPr/>
            </p:nvSpPr>
            <p:spPr bwMode="auto">
              <a:xfrm>
                <a:off x="952" y="3392"/>
                <a:ext cx="12" cy="17"/>
              </a:xfrm>
              <a:custGeom>
                <a:avLst/>
                <a:gdLst>
                  <a:gd name="T0" fmla="*/ 6 w 12"/>
                  <a:gd name="T1" fmla="*/ 17 h 17"/>
                  <a:gd name="T2" fmla="*/ 0 w 12"/>
                  <a:gd name="T3" fmla="*/ 17 h 17"/>
                  <a:gd name="T4" fmla="*/ 0 w 12"/>
                  <a:gd name="T5" fmla="*/ 12 h 17"/>
                  <a:gd name="T6" fmla="*/ 6 w 12"/>
                  <a:gd name="T7" fmla="*/ 0 h 17"/>
                  <a:gd name="T8" fmla="*/ 12 w 12"/>
                  <a:gd name="T9" fmla="*/ 0 h 17"/>
                  <a:gd name="T10" fmla="*/ 12 w 12"/>
                  <a:gd name="T11" fmla="*/ 6 h 17"/>
                  <a:gd name="T12" fmla="*/ 6 w 12"/>
                  <a:gd name="T13" fmla="*/ 17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6" y="17"/>
                    </a:moveTo>
                    <a:lnTo>
                      <a:pt x="0" y="17"/>
                    </a:lnTo>
                    <a:lnTo>
                      <a:pt x="0" y="12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2" y="6"/>
                    </a:lnTo>
                    <a:lnTo>
                      <a:pt x="6" y="17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11" name="Freeform 51"/>
              <p:cNvSpPr>
                <a:spLocks/>
              </p:cNvSpPr>
              <p:nvPr/>
            </p:nvSpPr>
            <p:spPr bwMode="auto">
              <a:xfrm>
                <a:off x="958" y="3379"/>
                <a:ext cx="8" cy="19"/>
              </a:xfrm>
              <a:custGeom>
                <a:avLst/>
                <a:gdLst>
                  <a:gd name="T0" fmla="*/ 6 w 8"/>
                  <a:gd name="T1" fmla="*/ 19 h 19"/>
                  <a:gd name="T2" fmla="*/ 0 w 8"/>
                  <a:gd name="T3" fmla="*/ 19 h 19"/>
                  <a:gd name="T4" fmla="*/ 0 w 8"/>
                  <a:gd name="T5" fmla="*/ 13 h 19"/>
                  <a:gd name="T6" fmla="*/ 3 w 8"/>
                  <a:gd name="T7" fmla="*/ 0 h 19"/>
                  <a:gd name="T8" fmla="*/ 8 w 8"/>
                  <a:gd name="T9" fmla="*/ 0 h 19"/>
                  <a:gd name="T10" fmla="*/ 8 w 8"/>
                  <a:gd name="T11" fmla="*/ 5 h 19"/>
                  <a:gd name="T12" fmla="*/ 6 w 8"/>
                  <a:gd name="T13" fmla="*/ 19 h 1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" h="19">
                    <a:moveTo>
                      <a:pt x="6" y="19"/>
                    </a:moveTo>
                    <a:lnTo>
                      <a:pt x="0" y="19"/>
                    </a:lnTo>
                    <a:lnTo>
                      <a:pt x="0" y="13"/>
                    </a:lnTo>
                    <a:lnTo>
                      <a:pt x="3" y="0"/>
                    </a:lnTo>
                    <a:lnTo>
                      <a:pt x="8" y="0"/>
                    </a:lnTo>
                    <a:lnTo>
                      <a:pt x="8" y="5"/>
                    </a:lnTo>
                    <a:lnTo>
                      <a:pt x="6" y="19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12" name="Freeform 52"/>
              <p:cNvSpPr>
                <a:spLocks/>
              </p:cNvSpPr>
              <p:nvPr/>
            </p:nvSpPr>
            <p:spPr bwMode="auto">
              <a:xfrm>
                <a:off x="961" y="3356"/>
                <a:ext cx="11" cy="28"/>
              </a:xfrm>
              <a:custGeom>
                <a:avLst/>
                <a:gdLst>
                  <a:gd name="T0" fmla="*/ 5 w 11"/>
                  <a:gd name="T1" fmla="*/ 28 h 28"/>
                  <a:gd name="T2" fmla="*/ 0 w 11"/>
                  <a:gd name="T3" fmla="*/ 28 h 28"/>
                  <a:gd name="T4" fmla="*/ 0 w 11"/>
                  <a:gd name="T5" fmla="*/ 23 h 28"/>
                  <a:gd name="T6" fmla="*/ 5 w 11"/>
                  <a:gd name="T7" fmla="*/ 0 h 28"/>
                  <a:gd name="T8" fmla="*/ 11 w 11"/>
                  <a:gd name="T9" fmla="*/ 0 h 28"/>
                  <a:gd name="T10" fmla="*/ 11 w 11"/>
                  <a:gd name="T11" fmla="*/ 6 h 28"/>
                  <a:gd name="T12" fmla="*/ 5 w 11"/>
                  <a:gd name="T13" fmla="*/ 28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28">
                    <a:moveTo>
                      <a:pt x="5" y="28"/>
                    </a:moveTo>
                    <a:lnTo>
                      <a:pt x="0" y="28"/>
                    </a:lnTo>
                    <a:lnTo>
                      <a:pt x="0" y="23"/>
                    </a:lnTo>
                    <a:lnTo>
                      <a:pt x="5" y="0"/>
                    </a:lnTo>
                    <a:lnTo>
                      <a:pt x="11" y="0"/>
                    </a:lnTo>
                    <a:lnTo>
                      <a:pt x="11" y="6"/>
                    </a:lnTo>
                    <a:lnTo>
                      <a:pt x="5" y="28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13" name="Freeform 53"/>
              <p:cNvSpPr>
                <a:spLocks/>
              </p:cNvSpPr>
              <p:nvPr/>
            </p:nvSpPr>
            <p:spPr bwMode="auto">
              <a:xfrm>
                <a:off x="966" y="3326"/>
                <a:ext cx="11" cy="36"/>
              </a:xfrm>
              <a:custGeom>
                <a:avLst/>
                <a:gdLst>
                  <a:gd name="T0" fmla="*/ 6 w 11"/>
                  <a:gd name="T1" fmla="*/ 36 h 36"/>
                  <a:gd name="T2" fmla="*/ 0 w 11"/>
                  <a:gd name="T3" fmla="*/ 36 h 36"/>
                  <a:gd name="T4" fmla="*/ 0 w 11"/>
                  <a:gd name="T5" fmla="*/ 30 h 36"/>
                  <a:gd name="T6" fmla="*/ 6 w 11"/>
                  <a:gd name="T7" fmla="*/ 0 h 36"/>
                  <a:gd name="T8" fmla="*/ 11 w 11"/>
                  <a:gd name="T9" fmla="*/ 0 h 36"/>
                  <a:gd name="T10" fmla="*/ 11 w 11"/>
                  <a:gd name="T11" fmla="*/ 6 h 36"/>
                  <a:gd name="T12" fmla="*/ 6 w 11"/>
                  <a:gd name="T13" fmla="*/ 36 h 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36">
                    <a:moveTo>
                      <a:pt x="6" y="36"/>
                    </a:moveTo>
                    <a:lnTo>
                      <a:pt x="0" y="36"/>
                    </a:lnTo>
                    <a:lnTo>
                      <a:pt x="0" y="30"/>
                    </a:lnTo>
                    <a:lnTo>
                      <a:pt x="6" y="0"/>
                    </a:lnTo>
                    <a:lnTo>
                      <a:pt x="11" y="0"/>
                    </a:lnTo>
                    <a:lnTo>
                      <a:pt x="11" y="6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14" name="Freeform 54"/>
              <p:cNvSpPr>
                <a:spLocks/>
              </p:cNvSpPr>
              <p:nvPr/>
            </p:nvSpPr>
            <p:spPr bwMode="auto">
              <a:xfrm>
                <a:off x="972" y="3279"/>
                <a:ext cx="10" cy="53"/>
              </a:xfrm>
              <a:custGeom>
                <a:avLst/>
                <a:gdLst>
                  <a:gd name="T0" fmla="*/ 5 w 10"/>
                  <a:gd name="T1" fmla="*/ 53 h 53"/>
                  <a:gd name="T2" fmla="*/ 0 w 10"/>
                  <a:gd name="T3" fmla="*/ 53 h 53"/>
                  <a:gd name="T4" fmla="*/ 0 w 10"/>
                  <a:gd name="T5" fmla="*/ 47 h 53"/>
                  <a:gd name="T6" fmla="*/ 5 w 10"/>
                  <a:gd name="T7" fmla="*/ 0 h 53"/>
                  <a:gd name="T8" fmla="*/ 10 w 10"/>
                  <a:gd name="T9" fmla="*/ 0 h 53"/>
                  <a:gd name="T10" fmla="*/ 10 w 10"/>
                  <a:gd name="T11" fmla="*/ 6 h 53"/>
                  <a:gd name="T12" fmla="*/ 5 w 10"/>
                  <a:gd name="T13" fmla="*/ 53 h 5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0" h="53">
                    <a:moveTo>
                      <a:pt x="5" y="53"/>
                    </a:moveTo>
                    <a:lnTo>
                      <a:pt x="0" y="53"/>
                    </a:lnTo>
                    <a:lnTo>
                      <a:pt x="0" y="47"/>
                    </a:lnTo>
                    <a:lnTo>
                      <a:pt x="5" y="0"/>
                    </a:lnTo>
                    <a:lnTo>
                      <a:pt x="10" y="0"/>
                    </a:lnTo>
                    <a:lnTo>
                      <a:pt x="10" y="6"/>
                    </a:lnTo>
                    <a:lnTo>
                      <a:pt x="5" y="53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15" name="Freeform 55"/>
              <p:cNvSpPr>
                <a:spLocks/>
              </p:cNvSpPr>
              <p:nvPr/>
            </p:nvSpPr>
            <p:spPr bwMode="auto">
              <a:xfrm>
                <a:off x="977" y="3202"/>
                <a:ext cx="11" cy="83"/>
              </a:xfrm>
              <a:custGeom>
                <a:avLst/>
                <a:gdLst>
                  <a:gd name="T0" fmla="*/ 5 w 11"/>
                  <a:gd name="T1" fmla="*/ 83 h 83"/>
                  <a:gd name="T2" fmla="*/ 0 w 11"/>
                  <a:gd name="T3" fmla="*/ 83 h 83"/>
                  <a:gd name="T4" fmla="*/ 0 w 11"/>
                  <a:gd name="T5" fmla="*/ 77 h 83"/>
                  <a:gd name="T6" fmla="*/ 5 w 11"/>
                  <a:gd name="T7" fmla="*/ 0 h 83"/>
                  <a:gd name="T8" fmla="*/ 11 w 11"/>
                  <a:gd name="T9" fmla="*/ 0 h 83"/>
                  <a:gd name="T10" fmla="*/ 11 w 11"/>
                  <a:gd name="T11" fmla="*/ 5 h 83"/>
                  <a:gd name="T12" fmla="*/ 5 w 11"/>
                  <a:gd name="T13" fmla="*/ 83 h 8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83">
                    <a:moveTo>
                      <a:pt x="5" y="83"/>
                    </a:moveTo>
                    <a:lnTo>
                      <a:pt x="0" y="83"/>
                    </a:lnTo>
                    <a:lnTo>
                      <a:pt x="0" y="77"/>
                    </a:lnTo>
                    <a:lnTo>
                      <a:pt x="5" y="0"/>
                    </a:lnTo>
                    <a:lnTo>
                      <a:pt x="11" y="0"/>
                    </a:lnTo>
                    <a:lnTo>
                      <a:pt x="11" y="5"/>
                    </a:lnTo>
                    <a:lnTo>
                      <a:pt x="5" y="83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16" name="Freeform 56"/>
              <p:cNvSpPr>
                <a:spLocks/>
              </p:cNvSpPr>
              <p:nvPr/>
            </p:nvSpPr>
            <p:spPr bwMode="auto">
              <a:xfrm>
                <a:off x="982" y="3067"/>
                <a:ext cx="12" cy="140"/>
              </a:xfrm>
              <a:custGeom>
                <a:avLst/>
                <a:gdLst>
                  <a:gd name="T0" fmla="*/ 6 w 12"/>
                  <a:gd name="T1" fmla="*/ 140 h 140"/>
                  <a:gd name="T2" fmla="*/ 0 w 12"/>
                  <a:gd name="T3" fmla="*/ 140 h 140"/>
                  <a:gd name="T4" fmla="*/ 0 w 12"/>
                  <a:gd name="T5" fmla="*/ 135 h 140"/>
                  <a:gd name="T6" fmla="*/ 6 w 12"/>
                  <a:gd name="T7" fmla="*/ 0 h 140"/>
                  <a:gd name="T8" fmla="*/ 12 w 12"/>
                  <a:gd name="T9" fmla="*/ 0 h 140"/>
                  <a:gd name="T10" fmla="*/ 12 w 12"/>
                  <a:gd name="T11" fmla="*/ 5 h 140"/>
                  <a:gd name="T12" fmla="*/ 6 w 12"/>
                  <a:gd name="T13" fmla="*/ 140 h 14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" h="140">
                    <a:moveTo>
                      <a:pt x="6" y="140"/>
                    </a:moveTo>
                    <a:lnTo>
                      <a:pt x="0" y="140"/>
                    </a:lnTo>
                    <a:lnTo>
                      <a:pt x="0" y="135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2" y="5"/>
                    </a:lnTo>
                    <a:lnTo>
                      <a:pt x="6" y="140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17" name="Freeform 57"/>
              <p:cNvSpPr>
                <a:spLocks/>
              </p:cNvSpPr>
              <p:nvPr/>
            </p:nvSpPr>
            <p:spPr bwMode="auto">
              <a:xfrm>
                <a:off x="988" y="2831"/>
                <a:ext cx="11" cy="241"/>
              </a:xfrm>
              <a:custGeom>
                <a:avLst/>
                <a:gdLst>
                  <a:gd name="T0" fmla="*/ 6 w 11"/>
                  <a:gd name="T1" fmla="*/ 241 h 241"/>
                  <a:gd name="T2" fmla="*/ 0 w 11"/>
                  <a:gd name="T3" fmla="*/ 241 h 241"/>
                  <a:gd name="T4" fmla="*/ 0 w 11"/>
                  <a:gd name="T5" fmla="*/ 236 h 241"/>
                  <a:gd name="T6" fmla="*/ 6 w 11"/>
                  <a:gd name="T7" fmla="*/ 0 h 241"/>
                  <a:gd name="T8" fmla="*/ 11 w 11"/>
                  <a:gd name="T9" fmla="*/ 0 h 241"/>
                  <a:gd name="T10" fmla="*/ 11 w 11"/>
                  <a:gd name="T11" fmla="*/ 6 h 241"/>
                  <a:gd name="T12" fmla="*/ 6 w 11"/>
                  <a:gd name="T13" fmla="*/ 241 h 24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241">
                    <a:moveTo>
                      <a:pt x="6" y="241"/>
                    </a:moveTo>
                    <a:lnTo>
                      <a:pt x="0" y="241"/>
                    </a:lnTo>
                    <a:lnTo>
                      <a:pt x="0" y="236"/>
                    </a:lnTo>
                    <a:lnTo>
                      <a:pt x="6" y="0"/>
                    </a:lnTo>
                    <a:lnTo>
                      <a:pt x="11" y="0"/>
                    </a:lnTo>
                    <a:lnTo>
                      <a:pt x="11" y="6"/>
                    </a:lnTo>
                    <a:lnTo>
                      <a:pt x="6" y="241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18" name="Freeform 58"/>
              <p:cNvSpPr>
                <a:spLocks/>
              </p:cNvSpPr>
              <p:nvPr/>
            </p:nvSpPr>
            <p:spPr bwMode="auto">
              <a:xfrm>
                <a:off x="994" y="2504"/>
                <a:ext cx="8" cy="333"/>
              </a:xfrm>
              <a:custGeom>
                <a:avLst/>
                <a:gdLst>
                  <a:gd name="T0" fmla="*/ 5 w 8"/>
                  <a:gd name="T1" fmla="*/ 333 h 333"/>
                  <a:gd name="T2" fmla="*/ 0 w 8"/>
                  <a:gd name="T3" fmla="*/ 333 h 333"/>
                  <a:gd name="T4" fmla="*/ 0 w 8"/>
                  <a:gd name="T5" fmla="*/ 327 h 333"/>
                  <a:gd name="T6" fmla="*/ 3 w 8"/>
                  <a:gd name="T7" fmla="*/ 0 h 333"/>
                  <a:gd name="T8" fmla="*/ 8 w 8"/>
                  <a:gd name="T9" fmla="*/ 0 h 333"/>
                  <a:gd name="T10" fmla="*/ 8 w 8"/>
                  <a:gd name="T11" fmla="*/ 6 h 333"/>
                  <a:gd name="T12" fmla="*/ 5 w 8"/>
                  <a:gd name="T13" fmla="*/ 333 h 33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" h="333">
                    <a:moveTo>
                      <a:pt x="5" y="333"/>
                    </a:moveTo>
                    <a:lnTo>
                      <a:pt x="0" y="333"/>
                    </a:lnTo>
                    <a:lnTo>
                      <a:pt x="0" y="327"/>
                    </a:lnTo>
                    <a:lnTo>
                      <a:pt x="3" y="0"/>
                    </a:lnTo>
                    <a:lnTo>
                      <a:pt x="8" y="0"/>
                    </a:lnTo>
                    <a:lnTo>
                      <a:pt x="8" y="6"/>
                    </a:lnTo>
                    <a:lnTo>
                      <a:pt x="5" y="333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19" name="Freeform 59"/>
              <p:cNvSpPr>
                <a:spLocks/>
              </p:cNvSpPr>
              <p:nvPr/>
            </p:nvSpPr>
            <p:spPr bwMode="auto">
              <a:xfrm>
                <a:off x="997" y="2286"/>
                <a:ext cx="10" cy="224"/>
              </a:xfrm>
              <a:custGeom>
                <a:avLst/>
                <a:gdLst>
                  <a:gd name="T0" fmla="*/ 5 w 10"/>
                  <a:gd name="T1" fmla="*/ 224 h 224"/>
                  <a:gd name="T2" fmla="*/ 0 w 10"/>
                  <a:gd name="T3" fmla="*/ 224 h 224"/>
                  <a:gd name="T4" fmla="*/ 0 w 10"/>
                  <a:gd name="T5" fmla="*/ 218 h 224"/>
                  <a:gd name="T6" fmla="*/ 5 w 10"/>
                  <a:gd name="T7" fmla="*/ 0 h 224"/>
                  <a:gd name="T8" fmla="*/ 10 w 10"/>
                  <a:gd name="T9" fmla="*/ 0 h 224"/>
                  <a:gd name="T10" fmla="*/ 10 w 10"/>
                  <a:gd name="T11" fmla="*/ 6 h 224"/>
                  <a:gd name="T12" fmla="*/ 5 w 10"/>
                  <a:gd name="T13" fmla="*/ 224 h 22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0" h="224">
                    <a:moveTo>
                      <a:pt x="5" y="224"/>
                    </a:moveTo>
                    <a:lnTo>
                      <a:pt x="0" y="224"/>
                    </a:lnTo>
                    <a:lnTo>
                      <a:pt x="0" y="218"/>
                    </a:lnTo>
                    <a:lnTo>
                      <a:pt x="5" y="0"/>
                    </a:lnTo>
                    <a:lnTo>
                      <a:pt x="10" y="0"/>
                    </a:lnTo>
                    <a:lnTo>
                      <a:pt x="10" y="6"/>
                    </a:lnTo>
                    <a:lnTo>
                      <a:pt x="5" y="224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20" name="Freeform 60"/>
              <p:cNvSpPr>
                <a:spLocks/>
              </p:cNvSpPr>
              <p:nvPr/>
            </p:nvSpPr>
            <p:spPr bwMode="auto">
              <a:xfrm>
                <a:off x="1002" y="2286"/>
                <a:ext cx="11" cy="83"/>
              </a:xfrm>
              <a:custGeom>
                <a:avLst/>
                <a:gdLst>
                  <a:gd name="T0" fmla="*/ 0 w 11"/>
                  <a:gd name="T1" fmla="*/ 6 h 83"/>
                  <a:gd name="T2" fmla="*/ 0 w 11"/>
                  <a:gd name="T3" fmla="*/ 0 h 83"/>
                  <a:gd name="T4" fmla="*/ 5 w 11"/>
                  <a:gd name="T5" fmla="*/ 0 h 83"/>
                  <a:gd name="T6" fmla="*/ 11 w 11"/>
                  <a:gd name="T7" fmla="*/ 77 h 83"/>
                  <a:gd name="T8" fmla="*/ 11 w 11"/>
                  <a:gd name="T9" fmla="*/ 83 h 83"/>
                  <a:gd name="T10" fmla="*/ 5 w 11"/>
                  <a:gd name="T11" fmla="*/ 83 h 83"/>
                  <a:gd name="T12" fmla="*/ 0 w 11"/>
                  <a:gd name="T13" fmla="*/ 6 h 8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83">
                    <a:moveTo>
                      <a:pt x="0" y="6"/>
                    </a:moveTo>
                    <a:lnTo>
                      <a:pt x="0" y="0"/>
                    </a:lnTo>
                    <a:lnTo>
                      <a:pt x="5" y="0"/>
                    </a:lnTo>
                    <a:lnTo>
                      <a:pt x="11" y="77"/>
                    </a:lnTo>
                    <a:lnTo>
                      <a:pt x="11" y="83"/>
                    </a:lnTo>
                    <a:lnTo>
                      <a:pt x="5" y="83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21" name="Freeform 61"/>
              <p:cNvSpPr>
                <a:spLocks/>
              </p:cNvSpPr>
              <p:nvPr/>
            </p:nvSpPr>
            <p:spPr bwMode="auto">
              <a:xfrm>
                <a:off x="1007" y="2363"/>
                <a:ext cx="11" cy="200"/>
              </a:xfrm>
              <a:custGeom>
                <a:avLst/>
                <a:gdLst>
                  <a:gd name="T0" fmla="*/ 0 w 11"/>
                  <a:gd name="T1" fmla="*/ 6 h 200"/>
                  <a:gd name="T2" fmla="*/ 0 w 11"/>
                  <a:gd name="T3" fmla="*/ 0 h 200"/>
                  <a:gd name="T4" fmla="*/ 6 w 11"/>
                  <a:gd name="T5" fmla="*/ 0 h 200"/>
                  <a:gd name="T6" fmla="*/ 11 w 11"/>
                  <a:gd name="T7" fmla="*/ 194 h 200"/>
                  <a:gd name="T8" fmla="*/ 11 w 11"/>
                  <a:gd name="T9" fmla="*/ 200 h 200"/>
                  <a:gd name="T10" fmla="*/ 6 w 11"/>
                  <a:gd name="T11" fmla="*/ 200 h 200"/>
                  <a:gd name="T12" fmla="*/ 0 w 11"/>
                  <a:gd name="T13" fmla="*/ 6 h 2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200">
                    <a:moveTo>
                      <a:pt x="0" y="6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1" y="194"/>
                    </a:lnTo>
                    <a:lnTo>
                      <a:pt x="11" y="200"/>
                    </a:lnTo>
                    <a:lnTo>
                      <a:pt x="6" y="20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22" name="Freeform 62"/>
              <p:cNvSpPr>
                <a:spLocks/>
              </p:cNvSpPr>
              <p:nvPr/>
            </p:nvSpPr>
            <p:spPr bwMode="auto">
              <a:xfrm>
                <a:off x="1013" y="2557"/>
                <a:ext cx="10" cy="91"/>
              </a:xfrm>
              <a:custGeom>
                <a:avLst/>
                <a:gdLst>
                  <a:gd name="T0" fmla="*/ 0 w 10"/>
                  <a:gd name="T1" fmla="*/ 6 h 91"/>
                  <a:gd name="T2" fmla="*/ 0 w 10"/>
                  <a:gd name="T3" fmla="*/ 0 h 91"/>
                  <a:gd name="T4" fmla="*/ 5 w 10"/>
                  <a:gd name="T5" fmla="*/ 0 h 91"/>
                  <a:gd name="T6" fmla="*/ 10 w 10"/>
                  <a:gd name="T7" fmla="*/ 86 h 91"/>
                  <a:gd name="T8" fmla="*/ 10 w 10"/>
                  <a:gd name="T9" fmla="*/ 91 h 91"/>
                  <a:gd name="T10" fmla="*/ 5 w 10"/>
                  <a:gd name="T11" fmla="*/ 91 h 91"/>
                  <a:gd name="T12" fmla="*/ 0 w 10"/>
                  <a:gd name="T13" fmla="*/ 6 h 9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0" h="91">
                    <a:moveTo>
                      <a:pt x="0" y="6"/>
                    </a:moveTo>
                    <a:lnTo>
                      <a:pt x="0" y="0"/>
                    </a:lnTo>
                    <a:lnTo>
                      <a:pt x="5" y="0"/>
                    </a:lnTo>
                    <a:lnTo>
                      <a:pt x="10" y="86"/>
                    </a:lnTo>
                    <a:lnTo>
                      <a:pt x="10" y="91"/>
                    </a:lnTo>
                    <a:lnTo>
                      <a:pt x="5" y="91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23" name="Freeform 63"/>
              <p:cNvSpPr>
                <a:spLocks/>
              </p:cNvSpPr>
              <p:nvPr/>
            </p:nvSpPr>
            <p:spPr bwMode="auto">
              <a:xfrm>
                <a:off x="1018" y="2643"/>
                <a:ext cx="12" cy="46"/>
              </a:xfrm>
              <a:custGeom>
                <a:avLst/>
                <a:gdLst>
                  <a:gd name="T0" fmla="*/ 0 w 12"/>
                  <a:gd name="T1" fmla="*/ 5 h 46"/>
                  <a:gd name="T2" fmla="*/ 0 w 12"/>
                  <a:gd name="T3" fmla="*/ 0 h 46"/>
                  <a:gd name="T4" fmla="*/ 5 w 12"/>
                  <a:gd name="T5" fmla="*/ 0 h 46"/>
                  <a:gd name="T6" fmla="*/ 12 w 12"/>
                  <a:gd name="T7" fmla="*/ 41 h 46"/>
                  <a:gd name="T8" fmla="*/ 12 w 12"/>
                  <a:gd name="T9" fmla="*/ 46 h 46"/>
                  <a:gd name="T10" fmla="*/ 5 w 12"/>
                  <a:gd name="T11" fmla="*/ 46 h 46"/>
                  <a:gd name="T12" fmla="*/ 0 w 12"/>
                  <a:gd name="T13" fmla="*/ 5 h 4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" h="46">
                    <a:moveTo>
                      <a:pt x="0" y="5"/>
                    </a:moveTo>
                    <a:lnTo>
                      <a:pt x="0" y="0"/>
                    </a:lnTo>
                    <a:lnTo>
                      <a:pt x="5" y="0"/>
                    </a:lnTo>
                    <a:lnTo>
                      <a:pt x="12" y="41"/>
                    </a:lnTo>
                    <a:lnTo>
                      <a:pt x="12" y="46"/>
                    </a:lnTo>
                    <a:lnTo>
                      <a:pt x="5" y="46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24" name="Freeform 64"/>
              <p:cNvSpPr>
                <a:spLocks/>
              </p:cNvSpPr>
              <p:nvPr/>
            </p:nvSpPr>
            <p:spPr bwMode="auto">
              <a:xfrm>
                <a:off x="1023" y="2684"/>
                <a:ext cx="12" cy="130"/>
              </a:xfrm>
              <a:custGeom>
                <a:avLst/>
                <a:gdLst>
                  <a:gd name="T0" fmla="*/ 0 w 12"/>
                  <a:gd name="T1" fmla="*/ 5 h 130"/>
                  <a:gd name="T2" fmla="*/ 0 w 12"/>
                  <a:gd name="T3" fmla="*/ 0 h 130"/>
                  <a:gd name="T4" fmla="*/ 7 w 12"/>
                  <a:gd name="T5" fmla="*/ 0 h 130"/>
                  <a:gd name="T6" fmla="*/ 12 w 12"/>
                  <a:gd name="T7" fmla="*/ 125 h 130"/>
                  <a:gd name="T8" fmla="*/ 12 w 12"/>
                  <a:gd name="T9" fmla="*/ 130 h 130"/>
                  <a:gd name="T10" fmla="*/ 7 w 12"/>
                  <a:gd name="T11" fmla="*/ 130 h 130"/>
                  <a:gd name="T12" fmla="*/ 0 w 12"/>
                  <a:gd name="T13" fmla="*/ 5 h 1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" h="130">
                    <a:moveTo>
                      <a:pt x="0" y="5"/>
                    </a:moveTo>
                    <a:lnTo>
                      <a:pt x="0" y="0"/>
                    </a:lnTo>
                    <a:lnTo>
                      <a:pt x="7" y="0"/>
                    </a:lnTo>
                    <a:lnTo>
                      <a:pt x="12" y="125"/>
                    </a:lnTo>
                    <a:lnTo>
                      <a:pt x="12" y="130"/>
                    </a:lnTo>
                    <a:lnTo>
                      <a:pt x="7" y="13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25" name="Freeform 65"/>
              <p:cNvSpPr>
                <a:spLocks/>
              </p:cNvSpPr>
              <p:nvPr/>
            </p:nvSpPr>
            <p:spPr bwMode="auto">
              <a:xfrm>
                <a:off x="1030" y="2809"/>
                <a:ext cx="8" cy="179"/>
              </a:xfrm>
              <a:custGeom>
                <a:avLst/>
                <a:gdLst>
                  <a:gd name="T0" fmla="*/ 0 w 8"/>
                  <a:gd name="T1" fmla="*/ 5 h 179"/>
                  <a:gd name="T2" fmla="*/ 0 w 8"/>
                  <a:gd name="T3" fmla="*/ 0 h 179"/>
                  <a:gd name="T4" fmla="*/ 5 w 8"/>
                  <a:gd name="T5" fmla="*/ 0 h 179"/>
                  <a:gd name="T6" fmla="*/ 8 w 8"/>
                  <a:gd name="T7" fmla="*/ 174 h 179"/>
                  <a:gd name="T8" fmla="*/ 8 w 8"/>
                  <a:gd name="T9" fmla="*/ 179 h 179"/>
                  <a:gd name="T10" fmla="*/ 3 w 8"/>
                  <a:gd name="T11" fmla="*/ 179 h 179"/>
                  <a:gd name="T12" fmla="*/ 0 w 8"/>
                  <a:gd name="T13" fmla="*/ 5 h 17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" h="179">
                    <a:moveTo>
                      <a:pt x="0" y="5"/>
                    </a:moveTo>
                    <a:lnTo>
                      <a:pt x="0" y="0"/>
                    </a:lnTo>
                    <a:lnTo>
                      <a:pt x="5" y="0"/>
                    </a:lnTo>
                    <a:lnTo>
                      <a:pt x="8" y="174"/>
                    </a:lnTo>
                    <a:lnTo>
                      <a:pt x="8" y="179"/>
                    </a:lnTo>
                    <a:lnTo>
                      <a:pt x="3" y="179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26" name="Freeform 66"/>
              <p:cNvSpPr>
                <a:spLocks/>
              </p:cNvSpPr>
              <p:nvPr/>
            </p:nvSpPr>
            <p:spPr bwMode="auto">
              <a:xfrm>
                <a:off x="1033" y="2983"/>
                <a:ext cx="10" cy="141"/>
              </a:xfrm>
              <a:custGeom>
                <a:avLst/>
                <a:gdLst>
                  <a:gd name="T0" fmla="*/ 0 w 10"/>
                  <a:gd name="T1" fmla="*/ 5 h 141"/>
                  <a:gd name="T2" fmla="*/ 0 w 10"/>
                  <a:gd name="T3" fmla="*/ 0 h 141"/>
                  <a:gd name="T4" fmla="*/ 5 w 10"/>
                  <a:gd name="T5" fmla="*/ 0 h 141"/>
                  <a:gd name="T6" fmla="*/ 10 w 10"/>
                  <a:gd name="T7" fmla="*/ 135 h 141"/>
                  <a:gd name="T8" fmla="*/ 10 w 10"/>
                  <a:gd name="T9" fmla="*/ 141 h 141"/>
                  <a:gd name="T10" fmla="*/ 5 w 10"/>
                  <a:gd name="T11" fmla="*/ 141 h 141"/>
                  <a:gd name="T12" fmla="*/ 0 w 10"/>
                  <a:gd name="T13" fmla="*/ 5 h 14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0" h="141">
                    <a:moveTo>
                      <a:pt x="0" y="5"/>
                    </a:moveTo>
                    <a:lnTo>
                      <a:pt x="0" y="0"/>
                    </a:lnTo>
                    <a:lnTo>
                      <a:pt x="5" y="0"/>
                    </a:lnTo>
                    <a:lnTo>
                      <a:pt x="10" y="135"/>
                    </a:lnTo>
                    <a:lnTo>
                      <a:pt x="10" y="141"/>
                    </a:lnTo>
                    <a:lnTo>
                      <a:pt x="5" y="141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27" name="Freeform 67"/>
              <p:cNvSpPr>
                <a:spLocks/>
              </p:cNvSpPr>
              <p:nvPr/>
            </p:nvSpPr>
            <p:spPr bwMode="auto">
              <a:xfrm>
                <a:off x="1038" y="3118"/>
                <a:ext cx="11" cy="89"/>
              </a:xfrm>
              <a:custGeom>
                <a:avLst/>
                <a:gdLst>
                  <a:gd name="T0" fmla="*/ 0 w 11"/>
                  <a:gd name="T1" fmla="*/ 6 h 89"/>
                  <a:gd name="T2" fmla="*/ 0 w 11"/>
                  <a:gd name="T3" fmla="*/ 0 h 89"/>
                  <a:gd name="T4" fmla="*/ 5 w 11"/>
                  <a:gd name="T5" fmla="*/ 0 h 89"/>
                  <a:gd name="T6" fmla="*/ 11 w 11"/>
                  <a:gd name="T7" fmla="*/ 84 h 89"/>
                  <a:gd name="T8" fmla="*/ 11 w 11"/>
                  <a:gd name="T9" fmla="*/ 89 h 89"/>
                  <a:gd name="T10" fmla="*/ 5 w 11"/>
                  <a:gd name="T11" fmla="*/ 89 h 89"/>
                  <a:gd name="T12" fmla="*/ 0 w 11"/>
                  <a:gd name="T13" fmla="*/ 6 h 8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89">
                    <a:moveTo>
                      <a:pt x="0" y="6"/>
                    </a:moveTo>
                    <a:lnTo>
                      <a:pt x="0" y="0"/>
                    </a:lnTo>
                    <a:lnTo>
                      <a:pt x="5" y="0"/>
                    </a:lnTo>
                    <a:lnTo>
                      <a:pt x="11" y="84"/>
                    </a:lnTo>
                    <a:lnTo>
                      <a:pt x="11" y="89"/>
                    </a:lnTo>
                    <a:lnTo>
                      <a:pt x="5" y="89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28" name="Freeform 68"/>
              <p:cNvSpPr>
                <a:spLocks/>
              </p:cNvSpPr>
              <p:nvPr/>
            </p:nvSpPr>
            <p:spPr bwMode="auto">
              <a:xfrm>
                <a:off x="1043" y="3202"/>
                <a:ext cx="11" cy="47"/>
              </a:xfrm>
              <a:custGeom>
                <a:avLst/>
                <a:gdLst>
                  <a:gd name="T0" fmla="*/ 0 w 11"/>
                  <a:gd name="T1" fmla="*/ 5 h 47"/>
                  <a:gd name="T2" fmla="*/ 0 w 11"/>
                  <a:gd name="T3" fmla="*/ 0 h 47"/>
                  <a:gd name="T4" fmla="*/ 6 w 11"/>
                  <a:gd name="T5" fmla="*/ 0 h 47"/>
                  <a:gd name="T6" fmla="*/ 11 w 11"/>
                  <a:gd name="T7" fmla="*/ 41 h 47"/>
                  <a:gd name="T8" fmla="*/ 11 w 11"/>
                  <a:gd name="T9" fmla="*/ 47 h 47"/>
                  <a:gd name="T10" fmla="*/ 6 w 11"/>
                  <a:gd name="T11" fmla="*/ 47 h 47"/>
                  <a:gd name="T12" fmla="*/ 0 w 11"/>
                  <a:gd name="T13" fmla="*/ 5 h 4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47">
                    <a:moveTo>
                      <a:pt x="0" y="5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1" y="41"/>
                    </a:lnTo>
                    <a:lnTo>
                      <a:pt x="11" y="47"/>
                    </a:lnTo>
                    <a:lnTo>
                      <a:pt x="6" y="47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29" name="Freeform 69"/>
              <p:cNvSpPr>
                <a:spLocks/>
              </p:cNvSpPr>
              <p:nvPr/>
            </p:nvSpPr>
            <p:spPr bwMode="auto">
              <a:xfrm>
                <a:off x="1049" y="3243"/>
                <a:ext cx="12" cy="34"/>
              </a:xfrm>
              <a:custGeom>
                <a:avLst/>
                <a:gdLst>
                  <a:gd name="T0" fmla="*/ 0 w 12"/>
                  <a:gd name="T1" fmla="*/ 6 h 34"/>
                  <a:gd name="T2" fmla="*/ 0 w 12"/>
                  <a:gd name="T3" fmla="*/ 0 h 34"/>
                  <a:gd name="T4" fmla="*/ 5 w 12"/>
                  <a:gd name="T5" fmla="*/ 0 h 34"/>
                  <a:gd name="T6" fmla="*/ 12 w 12"/>
                  <a:gd name="T7" fmla="*/ 28 h 34"/>
                  <a:gd name="T8" fmla="*/ 12 w 12"/>
                  <a:gd name="T9" fmla="*/ 34 h 34"/>
                  <a:gd name="T10" fmla="*/ 5 w 12"/>
                  <a:gd name="T11" fmla="*/ 34 h 34"/>
                  <a:gd name="T12" fmla="*/ 0 w 12"/>
                  <a:gd name="T13" fmla="*/ 6 h 3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" h="34">
                    <a:moveTo>
                      <a:pt x="0" y="6"/>
                    </a:moveTo>
                    <a:lnTo>
                      <a:pt x="0" y="0"/>
                    </a:lnTo>
                    <a:lnTo>
                      <a:pt x="5" y="0"/>
                    </a:lnTo>
                    <a:lnTo>
                      <a:pt x="12" y="28"/>
                    </a:lnTo>
                    <a:lnTo>
                      <a:pt x="12" y="34"/>
                    </a:lnTo>
                    <a:lnTo>
                      <a:pt x="5" y="3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30" name="Freeform 70"/>
              <p:cNvSpPr>
                <a:spLocks/>
              </p:cNvSpPr>
              <p:nvPr/>
            </p:nvSpPr>
            <p:spPr bwMode="auto">
              <a:xfrm>
                <a:off x="1054" y="3271"/>
                <a:ext cx="12" cy="24"/>
              </a:xfrm>
              <a:custGeom>
                <a:avLst/>
                <a:gdLst>
                  <a:gd name="T0" fmla="*/ 0 w 12"/>
                  <a:gd name="T1" fmla="*/ 6 h 24"/>
                  <a:gd name="T2" fmla="*/ 0 w 12"/>
                  <a:gd name="T3" fmla="*/ 0 h 24"/>
                  <a:gd name="T4" fmla="*/ 7 w 12"/>
                  <a:gd name="T5" fmla="*/ 0 h 24"/>
                  <a:gd name="T6" fmla="*/ 12 w 12"/>
                  <a:gd name="T7" fmla="*/ 19 h 24"/>
                  <a:gd name="T8" fmla="*/ 12 w 12"/>
                  <a:gd name="T9" fmla="*/ 24 h 24"/>
                  <a:gd name="T10" fmla="*/ 7 w 12"/>
                  <a:gd name="T11" fmla="*/ 24 h 24"/>
                  <a:gd name="T12" fmla="*/ 0 w 12"/>
                  <a:gd name="T13" fmla="*/ 6 h 2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" h="24">
                    <a:moveTo>
                      <a:pt x="0" y="6"/>
                    </a:moveTo>
                    <a:lnTo>
                      <a:pt x="0" y="0"/>
                    </a:lnTo>
                    <a:lnTo>
                      <a:pt x="7" y="0"/>
                    </a:lnTo>
                    <a:lnTo>
                      <a:pt x="12" y="19"/>
                    </a:lnTo>
                    <a:lnTo>
                      <a:pt x="12" y="24"/>
                    </a:lnTo>
                    <a:lnTo>
                      <a:pt x="7" y="2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31" name="Freeform 71"/>
              <p:cNvSpPr>
                <a:spLocks/>
              </p:cNvSpPr>
              <p:nvPr/>
            </p:nvSpPr>
            <p:spPr bwMode="auto">
              <a:xfrm>
                <a:off x="1061" y="3290"/>
                <a:ext cx="8" cy="14"/>
              </a:xfrm>
              <a:custGeom>
                <a:avLst/>
                <a:gdLst>
                  <a:gd name="T0" fmla="*/ 0 w 8"/>
                  <a:gd name="T1" fmla="*/ 5 h 14"/>
                  <a:gd name="T2" fmla="*/ 0 w 8"/>
                  <a:gd name="T3" fmla="*/ 0 h 14"/>
                  <a:gd name="T4" fmla="*/ 5 w 8"/>
                  <a:gd name="T5" fmla="*/ 0 h 14"/>
                  <a:gd name="T6" fmla="*/ 8 w 8"/>
                  <a:gd name="T7" fmla="*/ 9 h 14"/>
                  <a:gd name="T8" fmla="*/ 8 w 8"/>
                  <a:gd name="T9" fmla="*/ 14 h 14"/>
                  <a:gd name="T10" fmla="*/ 2 w 8"/>
                  <a:gd name="T11" fmla="*/ 14 h 14"/>
                  <a:gd name="T12" fmla="*/ 0 w 8"/>
                  <a:gd name="T13" fmla="*/ 5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" h="14">
                    <a:moveTo>
                      <a:pt x="0" y="5"/>
                    </a:moveTo>
                    <a:lnTo>
                      <a:pt x="0" y="0"/>
                    </a:lnTo>
                    <a:lnTo>
                      <a:pt x="5" y="0"/>
                    </a:lnTo>
                    <a:lnTo>
                      <a:pt x="8" y="9"/>
                    </a:lnTo>
                    <a:lnTo>
                      <a:pt x="8" y="14"/>
                    </a:lnTo>
                    <a:lnTo>
                      <a:pt x="2" y="14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32" name="Freeform 72"/>
              <p:cNvSpPr>
                <a:spLocks/>
              </p:cNvSpPr>
              <p:nvPr/>
            </p:nvSpPr>
            <p:spPr bwMode="auto">
              <a:xfrm>
                <a:off x="1063" y="3299"/>
                <a:ext cx="11" cy="11"/>
              </a:xfrm>
              <a:custGeom>
                <a:avLst/>
                <a:gdLst>
                  <a:gd name="T0" fmla="*/ 0 w 11"/>
                  <a:gd name="T1" fmla="*/ 5 h 11"/>
                  <a:gd name="T2" fmla="*/ 0 w 11"/>
                  <a:gd name="T3" fmla="*/ 0 h 11"/>
                  <a:gd name="T4" fmla="*/ 6 w 11"/>
                  <a:gd name="T5" fmla="*/ 0 h 11"/>
                  <a:gd name="T6" fmla="*/ 11 w 11"/>
                  <a:gd name="T7" fmla="*/ 5 h 11"/>
                  <a:gd name="T8" fmla="*/ 11 w 11"/>
                  <a:gd name="T9" fmla="*/ 11 h 11"/>
                  <a:gd name="T10" fmla="*/ 6 w 11"/>
                  <a:gd name="T11" fmla="*/ 11 h 11"/>
                  <a:gd name="T12" fmla="*/ 0 w 11"/>
                  <a:gd name="T13" fmla="*/ 5 h 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0" y="5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1" y="5"/>
                    </a:lnTo>
                    <a:lnTo>
                      <a:pt x="11" y="11"/>
                    </a:lnTo>
                    <a:lnTo>
                      <a:pt x="6" y="11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33" name="Rectangle 73"/>
              <p:cNvSpPr>
                <a:spLocks noChangeArrowheads="1"/>
              </p:cNvSpPr>
              <p:nvPr/>
            </p:nvSpPr>
            <p:spPr bwMode="auto">
              <a:xfrm>
                <a:off x="1069" y="3304"/>
                <a:ext cx="10" cy="6"/>
              </a:xfrm>
              <a:prstGeom prst="rect">
                <a:avLst/>
              </a:prstGeom>
              <a:solidFill>
                <a:srgbClr val="FF07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34" name="Freeform 74"/>
              <p:cNvSpPr>
                <a:spLocks/>
              </p:cNvSpPr>
              <p:nvPr/>
            </p:nvSpPr>
            <p:spPr bwMode="auto">
              <a:xfrm>
                <a:off x="1074" y="3302"/>
                <a:ext cx="11" cy="8"/>
              </a:xfrm>
              <a:custGeom>
                <a:avLst/>
                <a:gdLst>
                  <a:gd name="T0" fmla="*/ 5 w 11"/>
                  <a:gd name="T1" fmla="*/ 8 h 8"/>
                  <a:gd name="T2" fmla="*/ 0 w 11"/>
                  <a:gd name="T3" fmla="*/ 8 h 8"/>
                  <a:gd name="T4" fmla="*/ 0 w 11"/>
                  <a:gd name="T5" fmla="*/ 2 h 8"/>
                  <a:gd name="T6" fmla="*/ 5 w 11"/>
                  <a:gd name="T7" fmla="*/ 0 h 8"/>
                  <a:gd name="T8" fmla="*/ 11 w 11"/>
                  <a:gd name="T9" fmla="*/ 0 h 8"/>
                  <a:gd name="T10" fmla="*/ 11 w 11"/>
                  <a:gd name="T11" fmla="*/ 5 h 8"/>
                  <a:gd name="T12" fmla="*/ 5 w 11"/>
                  <a:gd name="T13" fmla="*/ 8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8">
                    <a:moveTo>
                      <a:pt x="5" y="8"/>
                    </a:moveTo>
                    <a:lnTo>
                      <a:pt x="0" y="8"/>
                    </a:lnTo>
                    <a:lnTo>
                      <a:pt x="0" y="2"/>
                    </a:lnTo>
                    <a:lnTo>
                      <a:pt x="5" y="0"/>
                    </a:lnTo>
                    <a:lnTo>
                      <a:pt x="11" y="0"/>
                    </a:lnTo>
                    <a:lnTo>
                      <a:pt x="11" y="5"/>
                    </a:lnTo>
                    <a:lnTo>
                      <a:pt x="5" y="8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35" name="Freeform 75"/>
              <p:cNvSpPr>
                <a:spLocks/>
              </p:cNvSpPr>
              <p:nvPr/>
            </p:nvSpPr>
            <p:spPr bwMode="auto">
              <a:xfrm>
                <a:off x="1079" y="3293"/>
                <a:ext cx="11" cy="14"/>
              </a:xfrm>
              <a:custGeom>
                <a:avLst/>
                <a:gdLst>
                  <a:gd name="T0" fmla="*/ 6 w 11"/>
                  <a:gd name="T1" fmla="*/ 14 h 14"/>
                  <a:gd name="T2" fmla="*/ 0 w 11"/>
                  <a:gd name="T3" fmla="*/ 14 h 14"/>
                  <a:gd name="T4" fmla="*/ 0 w 11"/>
                  <a:gd name="T5" fmla="*/ 9 h 14"/>
                  <a:gd name="T6" fmla="*/ 6 w 11"/>
                  <a:gd name="T7" fmla="*/ 0 h 14"/>
                  <a:gd name="T8" fmla="*/ 11 w 11"/>
                  <a:gd name="T9" fmla="*/ 0 h 14"/>
                  <a:gd name="T10" fmla="*/ 11 w 11"/>
                  <a:gd name="T11" fmla="*/ 6 h 14"/>
                  <a:gd name="T12" fmla="*/ 6 w 11"/>
                  <a:gd name="T13" fmla="*/ 14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14">
                    <a:moveTo>
                      <a:pt x="6" y="14"/>
                    </a:moveTo>
                    <a:lnTo>
                      <a:pt x="0" y="14"/>
                    </a:lnTo>
                    <a:lnTo>
                      <a:pt x="0" y="9"/>
                    </a:lnTo>
                    <a:lnTo>
                      <a:pt x="6" y="0"/>
                    </a:lnTo>
                    <a:lnTo>
                      <a:pt x="11" y="0"/>
                    </a:lnTo>
                    <a:lnTo>
                      <a:pt x="11" y="6"/>
                    </a:lnTo>
                    <a:lnTo>
                      <a:pt x="6" y="14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36" name="Freeform 76"/>
              <p:cNvSpPr>
                <a:spLocks/>
              </p:cNvSpPr>
              <p:nvPr/>
            </p:nvSpPr>
            <p:spPr bwMode="auto">
              <a:xfrm>
                <a:off x="1085" y="3279"/>
                <a:ext cx="12" cy="20"/>
              </a:xfrm>
              <a:custGeom>
                <a:avLst/>
                <a:gdLst>
                  <a:gd name="T0" fmla="*/ 5 w 12"/>
                  <a:gd name="T1" fmla="*/ 20 h 20"/>
                  <a:gd name="T2" fmla="*/ 0 w 12"/>
                  <a:gd name="T3" fmla="*/ 20 h 20"/>
                  <a:gd name="T4" fmla="*/ 0 w 12"/>
                  <a:gd name="T5" fmla="*/ 14 h 20"/>
                  <a:gd name="T6" fmla="*/ 5 w 12"/>
                  <a:gd name="T7" fmla="*/ 0 h 20"/>
                  <a:gd name="T8" fmla="*/ 12 w 12"/>
                  <a:gd name="T9" fmla="*/ 0 h 20"/>
                  <a:gd name="T10" fmla="*/ 12 w 12"/>
                  <a:gd name="T11" fmla="*/ 6 h 20"/>
                  <a:gd name="T12" fmla="*/ 5 w 12"/>
                  <a:gd name="T13" fmla="*/ 20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" h="20">
                    <a:moveTo>
                      <a:pt x="5" y="20"/>
                    </a:moveTo>
                    <a:lnTo>
                      <a:pt x="0" y="20"/>
                    </a:lnTo>
                    <a:lnTo>
                      <a:pt x="0" y="14"/>
                    </a:lnTo>
                    <a:lnTo>
                      <a:pt x="5" y="0"/>
                    </a:lnTo>
                    <a:lnTo>
                      <a:pt x="12" y="0"/>
                    </a:lnTo>
                    <a:lnTo>
                      <a:pt x="12" y="6"/>
                    </a:lnTo>
                    <a:lnTo>
                      <a:pt x="5" y="20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37" name="Freeform 77"/>
              <p:cNvSpPr>
                <a:spLocks/>
              </p:cNvSpPr>
              <p:nvPr/>
            </p:nvSpPr>
            <p:spPr bwMode="auto">
              <a:xfrm>
                <a:off x="1090" y="3257"/>
                <a:ext cx="12" cy="28"/>
              </a:xfrm>
              <a:custGeom>
                <a:avLst/>
                <a:gdLst>
                  <a:gd name="T0" fmla="*/ 7 w 12"/>
                  <a:gd name="T1" fmla="*/ 28 h 28"/>
                  <a:gd name="T2" fmla="*/ 0 w 12"/>
                  <a:gd name="T3" fmla="*/ 28 h 28"/>
                  <a:gd name="T4" fmla="*/ 0 w 12"/>
                  <a:gd name="T5" fmla="*/ 22 h 28"/>
                  <a:gd name="T6" fmla="*/ 7 w 12"/>
                  <a:gd name="T7" fmla="*/ 0 h 28"/>
                  <a:gd name="T8" fmla="*/ 12 w 12"/>
                  <a:gd name="T9" fmla="*/ 0 h 28"/>
                  <a:gd name="T10" fmla="*/ 12 w 12"/>
                  <a:gd name="T11" fmla="*/ 5 h 28"/>
                  <a:gd name="T12" fmla="*/ 7 w 12"/>
                  <a:gd name="T13" fmla="*/ 28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" h="28">
                    <a:moveTo>
                      <a:pt x="7" y="28"/>
                    </a:moveTo>
                    <a:lnTo>
                      <a:pt x="0" y="28"/>
                    </a:lnTo>
                    <a:lnTo>
                      <a:pt x="0" y="22"/>
                    </a:lnTo>
                    <a:lnTo>
                      <a:pt x="7" y="0"/>
                    </a:lnTo>
                    <a:lnTo>
                      <a:pt x="12" y="0"/>
                    </a:lnTo>
                    <a:lnTo>
                      <a:pt x="12" y="5"/>
                    </a:lnTo>
                    <a:lnTo>
                      <a:pt x="7" y="28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38" name="Freeform 78"/>
              <p:cNvSpPr>
                <a:spLocks/>
              </p:cNvSpPr>
              <p:nvPr/>
            </p:nvSpPr>
            <p:spPr bwMode="auto">
              <a:xfrm>
                <a:off x="1097" y="3233"/>
                <a:ext cx="10" cy="29"/>
              </a:xfrm>
              <a:custGeom>
                <a:avLst/>
                <a:gdLst>
                  <a:gd name="T0" fmla="*/ 5 w 10"/>
                  <a:gd name="T1" fmla="*/ 29 h 29"/>
                  <a:gd name="T2" fmla="*/ 0 w 10"/>
                  <a:gd name="T3" fmla="*/ 29 h 29"/>
                  <a:gd name="T4" fmla="*/ 0 w 10"/>
                  <a:gd name="T5" fmla="*/ 24 h 29"/>
                  <a:gd name="T6" fmla="*/ 5 w 10"/>
                  <a:gd name="T7" fmla="*/ 0 h 29"/>
                  <a:gd name="T8" fmla="*/ 10 w 10"/>
                  <a:gd name="T9" fmla="*/ 0 h 29"/>
                  <a:gd name="T10" fmla="*/ 10 w 10"/>
                  <a:gd name="T11" fmla="*/ 5 h 29"/>
                  <a:gd name="T12" fmla="*/ 5 w 10"/>
                  <a:gd name="T13" fmla="*/ 29 h 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0" h="29">
                    <a:moveTo>
                      <a:pt x="5" y="29"/>
                    </a:moveTo>
                    <a:lnTo>
                      <a:pt x="0" y="29"/>
                    </a:lnTo>
                    <a:lnTo>
                      <a:pt x="0" y="24"/>
                    </a:lnTo>
                    <a:lnTo>
                      <a:pt x="5" y="0"/>
                    </a:lnTo>
                    <a:lnTo>
                      <a:pt x="10" y="0"/>
                    </a:lnTo>
                    <a:lnTo>
                      <a:pt x="10" y="5"/>
                    </a:lnTo>
                    <a:lnTo>
                      <a:pt x="5" y="29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39" name="Freeform 79"/>
              <p:cNvSpPr>
                <a:spLocks/>
              </p:cNvSpPr>
              <p:nvPr/>
            </p:nvSpPr>
            <p:spPr bwMode="auto">
              <a:xfrm>
                <a:off x="1102" y="3207"/>
                <a:ext cx="8" cy="31"/>
              </a:xfrm>
              <a:custGeom>
                <a:avLst/>
                <a:gdLst>
                  <a:gd name="T0" fmla="*/ 5 w 8"/>
                  <a:gd name="T1" fmla="*/ 31 h 31"/>
                  <a:gd name="T2" fmla="*/ 0 w 8"/>
                  <a:gd name="T3" fmla="*/ 31 h 31"/>
                  <a:gd name="T4" fmla="*/ 0 w 8"/>
                  <a:gd name="T5" fmla="*/ 26 h 31"/>
                  <a:gd name="T6" fmla="*/ 3 w 8"/>
                  <a:gd name="T7" fmla="*/ 0 h 31"/>
                  <a:gd name="T8" fmla="*/ 8 w 8"/>
                  <a:gd name="T9" fmla="*/ 0 h 31"/>
                  <a:gd name="T10" fmla="*/ 8 w 8"/>
                  <a:gd name="T11" fmla="*/ 6 h 31"/>
                  <a:gd name="T12" fmla="*/ 5 w 8"/>
                  <a:gd name="T13" fmla="*/ 31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" h="31">
                    <a:moveTo>
                      <a:pt x="5" y="31"/>
                    </a:moveTo>
                    <a:lnTo>
                      <a:pt x="0" y="31"/>
                    </a:lnTo>
                    <a:lnTo>
                      <a:pt x="0" y="26"/>
                    </a:lnTo>
                    <a:lnTo>
                      <a:pt x="3" y="0"/>
                    </a:lnTo>
                    <a:lnTo>
                      <a:pt x="8" y="0"/>
                    </a:lnTo>
                    <a:lnTo>
                      <a:pt x="8" y="6"/>
                    </a:lnTo>
                    <a:lnTo>
                      <a:pt x="5" y="31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40" name="Freeform 80"/>
              <p:cNvSpPr>
                <a:spLocks/>
              </p:cNvSpPr>
              <p:nvPr/>
            </p:nvSpPr>
            <p:spPr bwMode="auto">
              <a:xfrm>
                <a:off x="1105" y="3185"/>
                <a:ext cx="10" cy="28"/>
              </a:xfrm>
              <a:custGeom>
                <a:avLst/>
                <a:gdLst>
                  <a:gd name="T0" fmla="*/ 5 w 10"/>
                  <a:gd name="T1" fmla="*/ 28 h 28"/>
                  <a:gd name="T2" fmla="*/ 0 w 10"/>
                  <a:gd name="T3" fmla="*/ 28 h 28"/>
                  <a:gd name="T4" fmla="*/ 0 w 10"/>
                  <a:gd name="T5" fmla="*/ 22 h 28"/>
                  <a:gd name="T6" fmla="*/ 5 w 10"/>
                  <a:gd name="T7" fmla="*/ 0 h 28"/>
                  <a:gd name="T8" fmla="*/ 10 w 10"/>
                  <a:gd name="T9" fmla="*/ 0 h 28"/>
                  <a:gd name="T10" fmla="*/ 10 w 10"/>
                  <a:gd name="T11" fmla="*/ 5 h 28"/>
                  <a:gd name="T12" fmla="*/ 5 w 10"/>
                  <a:gd name="T13" fmla="*/ 28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0" h="28">
                    <a:moveTo>
                      <a:pt x="5" y="28"/>
                    </a:moveTo>
                    <a:lnTo>
                      <a:pt x="0" y="28"/>
                    </a:lnTo>
                    <a:lnTo>
                      <a:pt x="0" y="22"/>
                    </a:lnTo>
                    <a:lnTo>
                      <a:pt x="5" y="0"/>
                    </a:lnTo>
                    <a:lnTo>
                      <a:pt x="10" y="0"/>
                    </a:lnTo>
                    <a:lnTo>
                      <a:pt x="10" y="5"/>
                    </a:lnTo>
                    <a:lnTo>
                      <a:pt x="5" y="28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41" name="Freeform 81"/>
              <p:cNvSpPr>
                <a:spLocks/>
              </p:cNvSpPr>
              <p:nvPr/>
            </p:nvSpPr>
            <p:spPr bwMode="auto">
              <a:xfrm>
                <a:off x="1110" y="3169"/>
                <a:ext cx="11" cy="21"/>
              </a:xfrm>
              <a:custGeom>
                <a:avLst/>
                <a:gdLst>
                  <a:gd name="T0" fmla="*/ 5 w 11"/>
                  <a:gd name="T1" fmla="*/ 21 h 21"/>
                  <a:gd name="T2" fmla="*/ 0 w 11"/>
                  <a:gd name="T3" fmla="*/ 21 h 21"/>
                  <a:gd name="T4" fmla="*/ 0 w 11"/>
                  <a:gd name="T5" fmla="*/ 16 h 21"/>
                  <a:gd name="T6" fmla="*/ 5 w 11"/>
                  <a:gd name="T7" fmla="*/ 0 h 21"/>
                  <a:gd name="T8" fmla="*/ 11 w 11"/>
                  <a:gd name="T9" fmla="*/ 0 h 21"/>
                  <a:gd name="T10" fmla="*/ 11 w 11"/>
                  <a:gd name="T11" fmla="*/ 5 h 21"/>
                  <a:gd name="T12" fmla="*/ 5 w 11"/>
                  <a:gd name="T13" fmla="*/ 21 h 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21">
                    <a:moveTo>
                      <a:pt x="5" y="21"/>
                    </a:moveTo>
                    <a:lnTo>
                      <a:pt x="0" y="21"/>
                    </a:lnTo>
                    <a:lnTo>
                      <a:pt x="0" y="16"/>
                    </a:lnTo>
                    <a:lnTo>
                      <a:pt x="5" y="0"/>
                    </a:lnTo>
                    <a:lnTo>
                      <a:pt x="11" y="0"/>
                    </a:lnTo>
                    <a:lnTo>
                      <a:pt x="11" y="5"/>
                    </a:lnTo>
                    <a:lnTo>
                      <a:pt x="5" y="21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42" name="Freeform 82"/>
              <p:cNvSpPr>
                <a:spLocks/>
              </p:cNvSpPr>
              <p:nvPr/>
            </p:nvSpPr>
            <p:spPr bwMode="auto">
              <a:xfrm>
                <a:off x="1115" y="3157"/>
                <a:ext cx="11" cy="17"/>
              </a:xfrm>
              <a:custGeom>
                <a:avLst/>
                <a:gdLst>
                  <a:gd name="T0" fmla="*/ 6 w 11"/>
                  <a:gd name="T1" fmla="*/ 17 h 17"/>
                  <a:gd name="T2" fmla="*/ 0 w 11"/>
                  <a:gd name="T3" fmla="*/ 17 h 17"/>
                  <a:gd name="T4" fmla="*/ 0 w 11"/>
                  <a:gd name="T5" fmla="*/ 12 h 17"/>
                  <a:gd name="T6" fmla="*/ 6 w 11"/>
                  <a:gd name="T7" fmla="*/ 0 h 17"/>
                  <a:gd name="T8" fmla="*/ 11 w 11"/>
                  <a:gd name="T9" fmla="*/ 0 h 17"/>
                  <a:gd name="T10" fmla="*/ 11 w 11"/>
                  <a:gd name="T11" fmla="*/ 7 h 17"/>
                  <a:gd name="T12" fmla="*/ 6 w 11"/>
                  <a:gd name="T13" fmla="*/ 17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17">
                    <a:moveTo>
                      <a:pt x="6" y="17"/>
                    </a:moveTo>
                    <a:lnTo>
                      <a:pt x="0" y="17"/>
                    </a:lnTo>
                    <a:lnTo>
                      <a:pt x="0" y="12"/>
                    </a:lnTo>
                    <a:lnTo>
                      <a:pt x="6" y="0"/>
                    </a:lnTo>
                    <a:lnTo>
                      <a:pt x="11" y="0"/>
                    </a:lnTo>
                    <a:lnTo>
                      <a:pt x="11" y="7"/>
                    </a:lnTo>
                    <a:lnTo>
                      <a:pt x="6" y="17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43" name="Freeform 83"/>
              <p:cNvSpPr>
                <a:spLocks/>
              </p:cNvSpPr>
              <p:nvPr/>
            </p:nvSpPr>
            <p:spPr bwMode="auto">
              <a:xfrm>
                <a:off x="1121" y="3149"/>
                <a:ext cx="12" cy="15"/>
              </a:xfrm>
              <a:custGeom>
                <a:avLst/>
                <a:gdLst>
                  <a:gd name="T0" fmla="*/ 5 w 12"/>
                  <a:gd name="T1" fmla="*/ 15 h 15"/>
                  <a:gd name="T2" fmla="*/ 0 w 12"/>
                  <a:gd name="T3" fmla="*/ 15 h 15"/>
                  <a:gd name="T4" fmla="*/ 0 w 12"/>
                  <a:gd name="T5" fmla="*/ 8 h 15"/>
                  <a:gd name="T6" fmla="*/ 5 w 12"/>
                  <a:gd name="T7" fmla="*/ 0 h 15"/>
                  <a:gd name="T8" fmla="*/ 12 w 12"/>
                  <a:gd name="T9" fmla="*/ 0 h 15"/>
                  <a:gd name="T10" fmla="*/ 12 w 12"/>
                  <a:gd name="T11" fmla="*/ 5 h 15"/>
                  <a:gd name="T12" fmla="*/ 5 w 12"/>
                  <a:gd name="T13" fmla="*/ 15 h 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" h="15">
                    <a:moveTo>
                      <a:pt x="5" y="15"/>
                    </a:moveTo>
                    <a:lnTo>
                      <a:pt x="0" y="15"/>
                    </a:lnTo>
                    <a:lnTo>
                      <a:pt x="0" y="8"/>
                    </a:lnTo>
                    <a:lnTo>
                      <a:pt x="5" y="0"/>
                    </a:lnTo>
                    <a:lnTo>
                      <a:pt x="12" y="0"/>
                    </a:lnTo>
                    <a:lnTo>
                      <a:pt x="12" y="5"/>
                    </a:lnTo>
                    <a:lnTo>
                      <a:pt x="5" y="15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44" name="Freeform 84"/>
              <p:cNvSpPr>
                <a:spLocks/>
              </p:cNvSpPr>
              <p:nvPr/>
            </p:nvSpPr>
            <p:spPr bwMode="auto">
              <a:xfrm>
                <a:off x="1126" y="3138"/>
                <a:ext cx="12" cy="16"/>
              </a:xfrm>
              <a:custGeom>
                <a:avLst/>
                <a:gdLst>
                  <a:gd name="T0" fmla="*/ 7 w 12"/>
                  <a:gd name="T1" fmla="*/ 16 h 16"/>
                  <a:gd name="T2" fmla="*/ 0 w 12"/>
                  <a:gd name="T3" fmla="*/ 16 h 16"/>
                  <a:gd name="T4" fmla="*/ 0 w 12"/>
                  <a:gd name="T5" fmla="*/ 11 h 16"/>
                  <a:gd name="T6" fmla="*/ 7 w 12"/>
                  <a:gd name="T7" fmla="*/ 0 h 16"/>
                  <a:gd name="T8" fmla="*/ 12 w 12"/>
                  <a:gd name="T9" fmla="*/ 0 h 16"/>
                  <a:gd name="T10" fmla="*/ 12 w 12"/>
                  <a:gd name="T11" fmla="*/ 6 h 16"/>
                  <a:gd name="T12" fmla="*/ 7 w 12"/>
                  <a:gd name="T13" fmla="*/ 16 h 1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" h="16">
                    <a:moveTo>
                      <a:pt x="7" y="16"/>
                    </a:moveTo>
                    <a:lnTo>
                      <a:pt x="0" y="16"/>
                    </a:lnTo>
                    <a:lnTo>
                      <a:pt x="0" y="11"/>
                    </a:lnTo>
                    <a:lnTo>
                      <a:pt x="7" y="0"/>
                    </a:lnTo>
                    <a:lnTo>
                      <a:pt x="12" y="0"/>
                    </a:lnTo>
                    <a:lnTo>
                      <a:pt x="12" y="6"/>
                    </a:lnTo>
                    <a:lnTo>
                      <a:pt x="7" y="16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45" name="Freeform 85"/>
              <p:cNvSpPr>
                <a:spLocks/>
              </p:cNvSpPr>
              <p:nvPr/>
            </p:nvSpPr>
            <p:spPr bwMode="auto">
              <a:xfrm>
                <a:off x="1133" y="3130"/>
                <a:ext cx="8" cy="14"/>
              </a:xfrm>
              <a:custGeom>
                <a:avLst/>
                <a:gdLst>
                  <a:gd name="T0" fmla="*/ 5 w 8"/>
                  <a:gd name="T1" fmla="*/ 14 h 14"/>
                  <a:gd name="T2" fmla="*/ 0 w 8"/>
                  <a:gd name="T3" fmla="*/ 14 h 14"/>
                  <a:gd name="T4" fmla="*/ 0 w 8"/>
                  <a:gd name="T5" fmla="*/ 8 h 14"/>
                  <a:gd name="T6" fmla="*/ 2 w 8"/>
                  <a:gd name="T7" fmla="*/ 0 h 14"/>
                  <a:gd name="T8" fmla="*/ 8 w 8"/>
                  <a:gd name="T9" fmla="*/ 0 h 14"/>
                  <a:gd name="T10" fmla="*/ 8 w 8"/>
                  <a:gd name="T11" fmla="*/ 6 h 14"/>
                  <a:gd name="T12" fmla="*/ 5 w 8"/>
                  <a:gd name="T13" fmla="*/ 14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" h="14">
                    <a:moveTo>
                      <a:pt x="5" y="14"/>
                    </a:moveTo>
                    <a:lnTo>
                      <a:pt x="0" y="14"/>
                    </a:lnTo>
                    <a:lnTo>
                      <a:pt x="0" y="8"/>
                    </a:lnTo>
                    <a:lnTo>
                      <a:pt x="2" y="0"/>
                    </a:lnTo>
                    <a:lnTo>
                      <a:pt x="8" y="0"/>
                    </a:lnTo>
                    <a:lnTo>
                      <a:pt x="8" y="6"/>
                    </a:lnTo>
                    <a:lnTo>
                      <a:pt x="5" y="14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46" name="Freeform 86"/>
              <p:cNvSpPr>
                <a:spLocks/>
              </p:cNvSpPr>
              <p:nvPr/>
            </p:nvSpPr>
            <p:spPr bwMode="auto">
              <a:xfrm>
                <a:off x="1135" y="3116"/>
                <a:ext cx="11" cy="20"/>
              </a:xfrm>
              <a:custGeom>
                <a:avLst/>
                <a:gdLst>
                  <a:gd name="T0" fmla="*/ 6 w 11"/>
                  <a:gd name="T1" fmla="*/ 20 h 20"/>
                  <a:gd name="T2" fmla="*/ 0 w 11"/>
                  <a:gd name="T3" fmla="*/ 20 h 20"/>
                  <a:gd name="T4" fmla="*/ 0 w 11"/>
                  <a:gd name="T5" fmla="*/ 14 h 20"/>
                  <a:gd name="T6" fmla="*/ 6 w 11"/>
                  <a:gd name="T7" fmla="*/ 0 h 20"/>
                  <a:gd name="T8" fmla="*/ 11 w 11"/>
                  <a:gd name="T9" fmla="*/ 0 h 20"/>
                  <a:gd name="T10" fmla="*/ 11 w 11"/>
                  <a:gd name="T11" fmla="*/ 5 h 20"/>
                  <a:gd name="T12" fmla="*/ 6 w 11"/>
                  <a:gd name="T13" fmla="*/ 20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20">
                    <a:moveTo>
                      <a:pt x="6" y="20"/>
                    </a:moveTo>
                    <a:lnTo>
                      <a:pt x="0" y="20"/>
                    </a:lnTo>
                    <a:lnTo>
                      <a:pt x="0" y="14"/>
                    </a:lnTo>
                    <a:lnTo>
                      <a:pt x="6" y="0"/>
                    </a:lnTo>
                    <a:lnTo>
                      <a:pt x="11" y="0"/>
                    </a:lnTo>
                    <a:lnTo>
                      <a:pt x="11" y="5"/>
                    </a:lnTo>
                    <a:lnTo>
                      <a:pt x="6" y="20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47" name="Freeform 87"/>
              <p:cNvSpPr>
                <a:spLocks/>
              </p:cNvSpPr>
              <p:nvPr/>
            </p:nvSpPr>
            <p:spPr bwMode="auto">
              <a:xfrm>
                <a:off x="1141" y="3102"/>
                <a:ext cx="10" cy="19"/>
              </a:xfrm>
              <a:custGeom>
                <a:avLst/>
                <a:gdLst>
                  <a:gd name="T0" fmla="*/ 5 w 10"/>
                  <a:gd name="T1" fmla="*/ 19 h 19"/>
                  <a:gd name="T2" fmla="*/ 0 w 10"/>
                  <a:gd name="T3" fmla="*/ 19 h 19"/>
                  <a:gd name="T4" fmla="*/ 0 w 10"/>
                  <a:gd name="T5" fmla="*/ 14 h 19"/>
                  <a:gd name="T6" fmla="*/ 5 w 10"/>
                  <a:gd name="T7" fmla="*/ 0 h 19"/>
                  <a:gd name="T8" fmla="*/ 10 w 10"/>
                  <a:gd name="T9" fmla="*/ 0 h 19"/>
                  <a:gd name="T10" fmla="*/ 10 w 10"/>
                  <a:gd name="T11" fmla="*/ 6 h 19"/>
                  <a:gd name="T12" fmla="*/ 5 w 10"/>
                  <a:gd name="T13" fmla="*/ 19 h 1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0" h="19">
                    <a:moveTo>
                      <a:pt x="5" y="19"/>
                    </a:moveTo>
                    <a:lnTo>
                      <a:pt x="0" y="19"/>
                    </a:lnTo>
                    <a:lnTo>
                      <a:pt x="0" y="14"/>
                    </a:lnTo>
                    <a:lnTo>
                      <a:pt x="5" y="0"/>
                    </a:lnTo>
                    <a:lnTo>
                      <a:pt x="10" y="0"/>
                    </a:lnTo>
                    <a:lnTo>
                      <a:pt x="10" y="6"/>
                    </a:lnTo>
                    <a:lnTo>
                      <a:pt x="5" y="19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48" name="Freeform 88"/>
              <p:cNvSpPr>
                <a:spLocks/>
              </p:cNvSpPr>
              <p:nvPr/>
            </p:nvSpPr>
            <p:spPr bwMode="auto">
              <a:xfrm>
                <a:off x="1146" y="3085"/>
                <a:ext cx="10" cy="23"/>
              </a:xfrm>
              <a:custGeom>
                <a:avLst/>
                <a:gdLst>
                  <a:gd name="T0" fmla="*/ 5 w 10"/>
                  <a:gd name="T1" fmla="*/ 23 h 23"/>
                  <a:gd name="T2" fmla="*/ 0 w 10"/>
                  <a:gd name="T3" fmla="*/ 23 h 23"/>
                  <a:gd name="T4" fmla="*/ 0 w 10"/>
                  <a:gd name="T5" fmla="*/ 17 h 23"/>
                  <a:gd name="T6" fmla="*/ 5 w 10"/>
                  <a:gd name="T7" fmla="*/ 0 h 23"/>
                  <a:gd name="T8" fmla="*/ 10 w 10"/>
                  <a:gd name="T9" fmla="*/ 0 h 23"/>
                  <a:gd name="T10" fmla="*/ 10 w 10"/>
                  <a:gd name="T11" fmla="*/ 5 h 23"/>
                  <a:gd name="T12" fmla="*/ 5 w 10"/>
                  <a:gd name="T13" fmla="*/ 23 h 2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0" h="23">
                    <a:moveTo>
                      <a:pt x="5" y="23"/>
                    </a:moveTo>
                    <a:lnTo>
                      <a:pt x="0" y="23"/>
                    </a:lnTo>
                    <a:lnTo>
                      <a:pt x="0" y="17"/>
                    </a:lnTo>
                    <a:lnTo>
                      <a:pt x="5" y="0"/>
                    </a:lnTo>
                    <a:lnTo>
                      <a:pt x="10" y="0"/>
                    </a:lnTo>
                    <a:lnTo>
                      <a:pt x="10" y="5"/>
                    </a:lnTo>
                    <a:lnTo>
                      <a:pt x="5" y="23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49" name="Freeform 89"/>
              <p:cNvSpPr>
                <a:spLocks/>
              </p:cNvSpPr>
              <p:nvPr/>
            </p:nvSpPr>
            <p:spPr bwMode="auto">
              <a:xfrm>
                <a:off x="1151" y="3069"/>
                <a:ext cx="12" cy="21"/>
              </a:xfrm>
              <a:custGeom>
                <a:avLst/>
                <a:gdLst>
                  <a:gd name="T0" fmla="*/ 5 w 12"/>
                  <a:gd name="T1" fmla="*/ 21 h 21"/>
                  <a:gd name="T2" fmla="*/ 0 w 12"/>
                  <a:gd name="T3" fmla="*/ 21 h 21"/>
                  <a:gd name="T4" fmla="*/ 0 w 12"/>
                  <a:gd name="T5" fmla="*/ 16 h 21"/>
                  <a:gd name="T6" fmla="*/ 5 w 12"/>
                  <a:gd name="T7" fmla="*/ 0 h 21"/>
                  <a:gd name="T8" fmla="*/ 12 w 12"/>
                  <a:gd name="T9" fmla="*/ 0 h 21"/>
                  <a:gd name="T10" fmla="*/ 12 w 12"/>
                  <a:gd name="T11" fmla="*/ 6 h 21"/>
                  <a:gd name="T12" fmla="*/ 5 w 12"/>
                  <a:gd name="T13" fmla="*/ 21 h 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" h="21">
                    <a:moveTo>
                      <a:pt x="5" y="21"/>
                    </a:moveTo>
                    <a:lnTo>
                      <a:pt x="0" y="21"/>
                    </a:lnTo>
                    <a:lnTo>
                      <a:pt x="0" y="16"/>
                    </a:lnTo>
                    <a:lnTo>
                      <a:pt x="5" y="0"/>
                    </a:lnTo>
                    <a:lnTo>
                      <a:pt x="12" y="0"/>
                    </a:lnTo>
                    <a:lnTo>
                      <a:pt x="12" y="6"/>
                    </a:lnTo>
                    <a:lnTo>
                      <a:pt x="5" y="21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50" name="Freeform 90"/>
              <p:cNvSpPr>
                <a:spLocks/>
              </p:cNvSpPr>
              <p:nvPr/>
            </p:nvSpPr>
            <p:spPr bwMode="auto">
              <a:xfrm>
                <a:off x="1156" y="3052"/>
                <a:ext cx="12" cy="23"/>
              </a:xfrm>
              <a:custGeom>
                <a:avLst/>
                <a:gdLst>
                  <a:gd name="T0" fmla="*/ 7 w 12"/>
                  <a:gd name="T1" fmla="*/ 23 h 23"/>
                  <a:gd name="T2" fmla="*/ 0 w 12"/>
                  <a:gd name="T3" fmla="*/ 23 h 23"/>
                  <a:gd name="T4" fmla="*/ 0 w 12"/>
                  <a:gd name="T5" fmla="*/ 17 h 23"/>
                  <a:gd name="T6" fmla="*/ 7 w 12"/>
                  <a:gd name="T7" fmla="*/ 0 h 23"/>
                  <a:gd name="T8" fmla="*/ 12 w 12"/>
                  <a:gd name="T9" fmla="*/ 0 h 23"/>
                  <a:gd name="T10" fmla="*/ 12 w 12"/>
                  <a:gd name="T11" fmla="*/ 5 h 23"/>
                  <a:gd name="T12" fmla="*/ 7 w 12"/>
                  <a:gd name="T13" fmla="*/ 23 h 2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" h="23">
                    <a:moveTo>
                      <a:pt x="7" y="23"/>
                    </a:moveTo>
                    <a:lnTo>
                      <a:pt x="0" y="23"/>
                    </a:lnTo>
                    <a:lnTo>
                      <a:pt x="0" y="17"/>
                    </a:lnTo>
                    <a:lnTo>
                      <a:pt x="7" y="0"/>
                    </a:lnTo>
                    <a:lnTo>
                      <a:pt x="12" y="0"/>
                    </a:lnTo>
                    <a:lnTo>
                      <a:pt x="12" y="5"/>
                    </a:lnTo>
                    <a:lnTo>
                      <a:pt x="7" y="23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51" name="Freeform 91"/>
              <p:cNvSpPr>
                <a:spLocks/>
              </p:cNvSpPr>
              <p:nvPr/>
            </p:nvSpPr>
            <p:spPr bwMode="auto">
              <a:xfrm>
                <a:off x="1163" y="3033"/>
                <a:ext cx="8" cy="24"/>
              </a:xfrm>
              <a:custGeom>
                <a:avLst/>
                <a:gdLst>
                  <a:gd name="T0" fmla="*/ 5 w 8"/>
                  <a:gd name="T1" fmla="*/ 24 h 24"/>
                  <a:gd name="T2" fmla="*/ 0 w 8"/>
                  <a:gd name="T3" fmla="*/ 24 h 24"/>
                  <a:gd name="T4" fmla="*/ 0 w 8"/>
                  <a:gd name="T5" fmla="*/ 19 h 24"/>
                  <a:gd name="T6" fmla="*/ 3 w 8"/>
                  <a:gd name="T7" fmla="*/ 0 h 24"/>
                  <a:gd name="T8" fmla="*/ 8 w 8"/>
                  <a:gd name="T9" fmla="*/ 0 h 24"/>
                  <a:gd name="T10" fmla="*/ 8 w 8"/>
                  <a:gd name="T11" fmla="*/ 6 h 24"/>
                  <a:gd name="T12" fmla="*/ 5 w 8"/>
                  <a:gd name="T13" fmla="*/ 24 h 2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" h="24">
                    <a:moveTo>
                      <a:pt x="5" y="24"/>
                    </a:moveTo>
                    <a:lnTo>
                      <a:pt x="0" y="24"/>
                    </a:lnTo>
                    <a:lnTo>
                      <a:pt x="0" y="19"/>
                    </a:lnTo>
                    <a:lnTo>
                      <a:pt x="3" y="0"/>
                    </a:lnTo>
                    <a:lnTo>
                      <a:pt x="8" y="0"/>
                    </a:lnTo>
                    <a:lnTo>
                      <a:pt x="8" y="6"/>
                    </a:lnTo>
                    <a:lnTo>
                      <a:pt x="5" y="24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52" name="Freeform 92"/>
              <p:cNvSpPr>
                <a:spLocks/>
              </p:cNvSpPr>
              <p:nvPr/>
            </p:nvSpPr>
            <p:spPr bwMode="auto">
              <a:xfrm>
                <a:off x="1166" y="3011"/>
                <a:ext cx="10" cy="28"/>
              </a:xfrm>
              <a:custGeom>
                <a:avLst/>
                <a:gdLst>
                  <a:gd name="T0" fmla="*/ 5 w 10"/>
                  <a:gd name="T1" fmla="*/ 28 h 28"/>
                  <a:gd name="T2" fmla="*/ 0 w 10"/>
                  <a:gd name="T3" fmla="*/ 28 h 28"/>
                  <a:gd name="T4" fmla="*/ 0 w 10"/>
                  <a:gd name="T5" fmla="*/ 22 h 28"/>
                  <a:gd name="T6" fmla="*/ 5 w 10"/>
                  <a:gd name="T7" fmla="*/ 0 h 28"/>
                  <a:gd name="T8" fmla="*/ 10 w 10"/>
                  <a:gd name="T9" fmla="*/ 0 h 28"/>
                  <a:gd name="T10" fmla="*/ 10 w 10"/>
                  <a:gd name="T11" fmla="*/ 5 h 28"/>
                  <a:gd name="T12" fmla="*/ 5 w 10"/>
                  <a:gd name="T13" fmla="*/ 28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0" h="28">
                    <a:moveTo>
                      <a:pt x="5" y="28"/>
                    </a:moveTo>
                    <a:lnTo>
                      <a:pt x="0" y="28"/>
                    </a:lnTo>
                    <a:lnTo>
                      <a:pt x="0" y="22"/>
                    </a:lnTo>
                    <a:lnTo>
                      <a:pt x="5" y="0"/>
                    </a:lnTo>
                    <a:lnTo>
                      <a:pt x="10" y="0"/>
                    </a:lnTo>
                    <a:lnTo>
                      <a:pt x="10" y="5"/>
                    </a:lnTo>
                    <a:lnTo>
                      <a:pt x="5" y="28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53" name="Freeform 93"/>
              <p:cNvSpPr>
                <a:spLocks/>
              </p:cNvSpPr>
              <p:nvPr/>
            </p:nvSpPr>
            <p:spPr bwMode="auto">
              <a:xfrm>
                <a:off x="1171" y="2988"/>
                <a:ext cx="11" cy="28"/>
              </a:xfrm>
              <a:custGeom>
                <a:avLst/>
                <a:gdLst>
                  <a:gd name="T0" fmla="*/ 5 w 11"/>
                  <a:gd name="T1" fmla="*/ 28 h 28"/>
                  <a:gd name="T2" fmla="*/ 0 w 11"/>
                  <a:gd name="T3" fmla="*/ 28 h 28"/>
                  <a:gd name="T4" fmla="*/ 0 w 11"/>
                  <a:gd name="T5" fmla="*/ 23 h 28"/>
                  <a:gd name="T6" fmla="*/ 5 w 11"/>
                  <a:gd name="T7" fmla="*/ 0 h 28"/>
                  <a:gd name="T8" fmla="*/ 11 w 11"/>
                  <a:gd name="T9" fmla="*/ 0 h 28"/>
                  <a:gd name="T10" fmla="*/ 11 w 11"/>
                  <a:gd name="T11" fmla="*/ 7 h 28"/>
                  <a:gd name="T12" fmla="*/ 5 w 11"/>
                  <a:gd name="T13" fmla="*/ 28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28">
                    <a:moveTo>
                      <a:pt x="5" y="28"/>
                    </a:moveTo>
                    <a:lnTo>
                      <a:pt x="0" y="28"/>
                    </a:lnTo>
                    <a:lnTo>
                      <a:pt x="0" y="23"/>
                    </a:lnTo>
                    <a:lnTo>
                      <a:pt x="5" y="0"/>
                    </a:lnTo>
                    <a:lnTo>
                      <a:pt x="11" y="0"/>
                    </a:lnTo>
                    <a:lnTo>
                      <a:pt x="11" y="7"/>
                    </a:lnTo>
                    <a:lnTo>
                      <a:pt x="5" y="28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54" name="Freeform 94"/>
              <p:cNvSpPr>
                <a:spLocks/>
              </p:cNvSpPr>
              <p:nvPr/>
            </p:nvSpPr>
            <p:spPr bwMode="auto">
              <a:xfrm>
                <a:off x="1176" y="2958"/>
                <a:ext cx="11" cy="37"/>
              </a:xfrm>
              <a:custGeom>
                <a:avLst/>
                <a:gdLst>
                  <a:gd name="T0" fmla="*/ 6 w 11"/>
                  <a:gd name="T1" fmla="*/ 37 h 37"/>
                  <a:gd name="T2" fmla="*/ 0 w 11"/>
                  <a:gd name="T3" fmla="*/ 37 h 37"/>
                  <a:gd name="T4" fmla="*/ 0 w 11"/>
                  <a:gd name="T5" fmla="*/ 30 h 37"/>
                  <a:gd name="T6" fmla="*/ 6 w 11"/>
                  <a:gd name="T7" fmla="*/ 0 h 37"/>
                  <a:gd name="T8" fmla="*/ 11 w 11"/>
                  <a:gd name="T9" fmla="*/ 0 h 37"/>
                  <a:gd name="T10" fmla="*/ 11 w 11"/>
                  <a:gd name="T11" fmla="*/ 6 h 37"/>
                  <a:gd name="T12" fmla="*/ 6 w 11"/>
                  <a:gd name="T13" fmla="*/ 37 h 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37">
                    <a:moveTo>
                      <a:pt x="6" y="37"/>
                    </a:moveTo>
                    <a:lnTo>
                      <a:pt x="0" y="37"/>
                    </a:lnTo>
                    <a:lnTo>
                      <a:pt x="0" y="30"/>
                    </a:lnTo>
                    <a:lnTo>
                      <a:pt x="6" y="0"/>
                    </a:lnTo>
                    <a:lnTo>
                      <a:pt x="11" y="0"/>
                    </a:lnTo>
                    <a:lnTo>
                      <a:pt x="11" y="6"/>
                    </a:lnTo>
                    <a:lnTo>
                      <a:pt x="6" y="37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55" name="Freeform 95"/>
              <p:cNvSpPr>
                <a:spLocks/>
              </p:cNvSpPr>
              <p:nvPr/>
            </p:nvSpPr>
            <p:spPr bwMode="auto">
              <a:xfrm>
                <a:off x="1182" y="2928"/>
                <a:ext cx="10" cy="36"/>
              </a:xfrm>
              <a:custGeom>
                <a:avLst/>
                <a:gdLst>
                  <a:gd name="T0" fmla="*/ 5 w 10"/>
                  <a:gd name="T1" fmla="*/ 36 h 36"/>
                  <a:gd name="T2" fmla="*/ 0 w 10"/>
                  <a:gd name="T3" fmla="*/ 36 h 36"/>
                  <a:gd name="T4" fmla="*/ 0 w 10"/>
                  <a:gd name="T5" fmla="*/ 30 h 36"/>
                  <a:gd name="T6" fmla="*/ 5 w 10"/>
                  <a:gd name="T7" fmla="*/ 0 h 36"/>
                  <a:gd name="T8" fmla="*/ 10 w 10"/>
                  <a:gd name="T9" fmla="*/ 0 h 36"/>
                  <a:gd name="T10" fmla="*/ 10 w 10"/>
                  <a:gd name="T11" fmla="*/ 6 h 36"/>
                  <a:gd name="T12" fmla="*/ 5 w 10"/>
                  <a:gd name="T13" fmla="*/ 36 h 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0" h="36">
                    <a:moveTo>
                      <a:pt x="5" y="36"/>
                    </a:moveTo>
                    <a:lnTo>
                      <a:pt x="0" y="36"/>
                    </a:lnTo>
                    <a:lnTo>
                      <a:pt x="0" y="30"/>
                    </a:lnTo>
                    <a:lnTo>
                      <a:pt x="5" y="0"/>
                    </a:lnTo>
                    <a:lnTo>
                      <a:pt x="10" y="0"/>
                    </a:lnTo>
                    <a:lnTo>
                      <a:pt x="10" y="6"/>
                    </a:lnTo>
                    <a:lnTo>
                      <a:pt x="5" y="36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56" name="Freeform 96"/>
              <p:cNvSpPr>
                <a:spLocks/>
              </p:cNvSpPr>
              <p:nvPr/>
            </p:nvSpPr>
            <p:spPr bwMode="auto">
              <a:xfrm>
                <a:off x="1187" y="2895"/>
                <a:ext cx="12" cy="39"/>
              </a:xfrm>
              <a:custGeom>
                <a:avLst/>
                <a:gdLst>
                  <a:gd name="T0" fmla="*/ 5 w 12"/>
                  <a:gd name="T1" fmla="*/ 39 h 39"/>
                  <a:gd name="T2" fmla="*/ 0 w 12"/>
                  <a:gd name="T3" fmla="*/ 39 h 39"/>
                  <a:gd name="T4" fmla="*/ 0 w 12"/>
                  <a:gd name="T5" fmla="*/ 33 h 39"/>
                  <a:gd name="T6" fmla="*/ 5 w 12"/>
                  <a:gd name="T7" fmla="*/ 0 h 39"/>
                  <a:gd name="T8" fmla="*/ 12 w 12"/>
                  <a:gd name="T9" fmla="*/ 0 h 39"/>
                  <a:gd name="T10" fmla="*/ 12 w 12"/>
                  <a:gd name="T11" fmla="*/ 5 h 39"/>
                  <a:gd name="T12" fmla="*/ 5 w 12"/>
                  <a:gd name="T13" fmla="*/ 39 h 3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" h="39">
                    <a:moveTo>
                      <a:pt x="5" y="39"/>
                    </a:moveTo>
                    <a:lnTo>
                      <a:pt x="0" y="39"/>
                    </a:lnTo>
                    <a:lnTo>
                      <a:pt x="0" y="33"/>
                    </a:lnTo>
                    <a:lnTo>
                      <a:pt x="5" y="0"/>
                    </a:lnTo>
                    <a:lnTo>
                      <a:pt x="12" y="0"/>
                    </a:lnTo>
                    <a:lnTo>
                      <a:pt x="12" y="5"/>
                    </a:lnTo>
                    <a:lnTo>
                      <a:pt x="5" y="39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57" name="Freeform 97"/>
              <p:cNvSpPr>
                <a:spLocks/>
              </p:cNvSpPr>
              <p:nvPr/>
            </p:nvSpPr>
            <p:spPr bwMode="auto">
              <a:xfrm>
                <a:off x="1192" y="2855"/>
                <a:ext cx="12" cy="45"/>
              </a:xfrm>
              <a:custGeom>
                <a:avLst/>
                <a:gdLst>
                  <a:gd name="T0" fmla="*/ 7 w 12"/>
                  <a:gd name="T1" fmla="*/ 45 h 45"/>
                  <a:gd name="T2" fmla="*/ 0 w 12"/>
                  <a:gd name="T3" fmla="*/ 45 h 45"/>
                  <a:gd name="T4" fmla="*/ 0 w 12"/>
                  <a:gd name="T5" fmla="*/ 40 h 45"/>
                  <a:gd name="T6" fmla="*/ 7 w 12"/>
                  <a:gd name="T7" fmla="*/ 0 h 45"/>
                  <a:gd name="T8" fmla="*/ 12 w 12"/>
                  <a:gd name="T9" fmla="*/ 0 h 45"/>
                  <a:gd name="T10" fmla="*/ 12 w 12"/>
                  <a:gd name="T11" fmla="*/ 7 h 45"/>
                  <a:gd name="T12" fmla="*/ 7 w 12"/>
                  <a:gd name="T13" fmla="*/ 45 h 4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" h="45">
                    <a:moveTo>
                      <a:pt x="7" y="45"/>
                    </a:moveTo>
                    <a:lnTo>
                      <a:pt x="0" y="45"/>
                    </a:lnTo>
                    <a:lnTo>
                      <a:pt x="0" y="40"/>
                    </a:lnTo>
                    <a:lnTo>
                      <a:pt x="7" y="0"/>
                    </a:lnTo>
                    <a:lnTo>
                      <a:pt x="12" y="0"/>
                    </a:lnTo>
                    <a:lnTo>
                      <a:pt x="12" y="7"/>
                    </a:lnTo>
                    <a:lnTo>
                      <a:pt x="7" y="45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58" name="Freeform 98"/>
              <p:cNvSpPr>
                <a:spLocks/>
              </p:cNvSpPr>
              <p:nvPr/>
            </p:nvSpPr>
            <p:spPr bwMode="auto">
              <a:xfrm>
                <a:off x="1199" y="2817"/>
                <a:ext cx="11" cy="45"/>
              </a:xfrm>
              <a:custGeom>
                <a:avLst/>
                <a:gdLst>
                  <a:gd name="T0" fmla="*/ 5 w 11"/>
                  <a:gd name="T1" fmla="*/ 45 h 45"/>
                  <a:gd name="T2" fmla="*/ 0 w 11"/>
                  <a:gd name="T3" fmla="*/ 45 h 45"/>
                  <a:gd name="T4" fmla="*/ 0 w 11"/>
                  <a:gd name="T5" fmla="*/ 38 h 45"/>
                  <a:gd name="T6" fmla="*/ 5 w 11"/>
                  <a:gd name="T7" fmla="*/ 0 h 45"/>
                  <a:gd name="T8" fmla="*/ 11 w 11"/>
                  <a:gd name="T9" fmla="*/ 0 h 45"/>
                  <a:gd name="T10" fmla="*/ 11 w 11"/>
                  <a:gd name="T11" fmla="*/ 5 h 45"/>
                  <a:gd name="T12" fmla="*/ 5 w 11"/>
                  <a:gd name="T13" fmla="*/ 45 h 4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45">
                    <a:moveTo>
                      <a:pt x="5" y="45"/>
                    </a:moveTo>
                    <a:lnTo>
                      <a:pt x="0" y="45"/>
                    </a:lnTo>
                    <a:lnTo>
                      <a:pt x="0" y="38"/>
                    </a:lnTo>
                    <a:lnTo>
                      <a:pt x="5" y="0"/>
                    </a:lnTo>
                    <a:lnTo>
                      <a:pt x="11" y="0"/>
                    </a:lnTo>
                    <a:lnTo>
                      <a:pt x="11" y="5"/>
                    </a:lnTo>
                    <a:lnTo>
                      <a:pt x="5" y="45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59" name="Freeform 99"/>
              <p:cNvSpPr>
                <a:spLocks/>
              </p:cNvSpPr>
              <p:nvPr/>
            </p:nvSpPr>
            <p:spPr bwMode="auto">
              <a:xfrm>
                <a:off x="1204" y="2778"/>
                <a:ext cx="11" cy="44"/>
              </a:xfrm>
              <a:custGeom>
                <a:avLst/>
                <a:gdLst>
                  <a:gd name="T0" fmla="*/ 6 w 11"/>
                  <a:gd name="T1" fmla="*/ 44 h 44"/>
                  <a:gd name="T2" fmla="*/ 0 w 11"/>
                  <a:gd name="T3" fmla="*/ 44 h 44"/>
                  <a:gd name="T4" fmla="*/ 0 w 11"/>
                  <a:gd name="T5" fmla="*/ 39 h 44"/>
                  <a:gd name="T6" fmla="*/ 6 w 11"/>
                  <a:gd name="T7" fmla="*/ 0 h 44"/>
                  <a:gd name="T8" fmla="*/ 11 w 11"/>
                  <a:gd name="T9" fmla="*/ 0 h 44"/>
                  <a:gd name="T10" fmla="*/ 11 w 11"/>
                  <a:gd name="T11" fmla="*/ 5 h 44"/>
                  <a:gd name="T12" fmla="*/ 6 w 11"/>
                  <a:gd name="T13" fmla="*/ 44 h 4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44">
                    <a:moveTo>
                      <a:pt x="6" y="44"/>
                    </a:moveTo>
                    <a:lnTo>
                      <a:pt x="0" y="44"/>
                    </a:lnTo>
                    <a:lnTo>
                      <a:pt x="0" y="39"/>
                    </a:lnTo>
                    <a:lnTo>
                      <a:pt x="6" y="0"/>
                    </a:lnTo>
                    <a:lnTo>
                      <a:pt x="11" y="0"/>
                    </a:lnTo>
                    <a:lnTo>
                      <a:pt x="11" y="5"/>
                    </a:lnTo>
                    <a:lnTo>
                      <a:pt x="6" y="44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60" name="Freeform 100"/>
              <p:cNvSpPr>
                <a:spLocks/>
              </p:cNvSpPr>
              <p:nvPr/>
            </p:nvSpPr>
            <p:spPr bwMode="auto">
              <a:xfrm>
                <a:off x="1210" y="2737"/>
                <a:ext cx="8" cy="46"/>
              </a:xfrm>
              <a:custGeom>
                <a:avLst/>
                <a:gdLst>
                  <a:gd name="T0" fmla="*/ 5 w 8"/>
                  <a:gd name="T1" fmla="*/ 46 h 46"/>
                  <a:gd name="T2" fmla="*/ 0 w 8"/>
                  <a:gd name="T3" fmla="*/ 46 h 46"/>
                  <a:gd name="T4" fmla="*/ 0 w 8"/>
                  <a:gd name="T5" fmla="*/ 41 h 46"/>
                  <a:gd name="T6" fmla="*/ 2 w 8"/>
                  <a:gd name="T7" fmla="*/ 0 h 46"/>
                  <a:gd name="T8" fmla="*/ 8 w 8"/>
                  <a:gd name="T9" fmla="*/ 0 h 46"/>
                  <a:gd name="T10" fmla="*/ 8 w 8"/>
                  <a:gd name="T11" fmla="*/ 5 h 46"/>
                  <a:gd name="T12" fmla="*/ 5 w 8"/>
                  <a:gd name="T13" fmla="*/ 46 h 4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" h="46">
                    <a:moveTo>
                      <a:pt x="5" y="46"/>
                    </a:moveTo>
                    <a:lnTo>
                      <a:pt x="0" y="46"/>
                    </a:lnTo>
                    <a:lnTo>
                      <a:pt x="0" y="41"/>
                    </a:lnTo>
                    <a:lnTo>
                      <a:pt x="2" y="0"/>
                    </a:lnTo>
                    <a:lnTo>
                      <a:pt x="8" y="0"/>
                    </a:lnTo>
                    <a:lnTo>
                      <a:pt x="8" y="5"/>
                    </a:lnTo>
                    <a:lnTo>
                      <a:pt x="5" y="46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61" name="Freeform 101"/>
              <p:cNvSpPr>
                <a:spLocks/>
              </p:cNvSpPr>
              <p:nvPr/>
            </p:nvSpPr>
            <p:spPr bwMode="auto">
              <a:xfrm>
                <a:off x="1212" y="2693"/>
                <a:ext cx="11" cy="49"/>
              </a:xfrm>
              <a:custGeom>
                <a:avLst/>
                <a:gdLst>
                  <a:gd name="T0" fmla="*/ 6 w 11"/>
                  <a:gd name="T1" fmla="*/ 49 h 49"/>
                  <a:gd name="T2" fmla="*/ 0 w 11"/>
                  <a:gd name="T3" fmla="*/ 49 h 49"/>
                  <a:gd name="T4" fmla="*/ 0 w 11"/>
                  <a:gd name="T5" fmla="*/ 44 h 49"/>
                  <a:gd name="T6" fmla="*/ 6 w 11"/>
                  <a:gd name="T7" fmla="*/ 0 h 49"/>
                  <a:gd name="T8" fmla="*/ 11 w 11"/>
                  <a:gd name="T9" fmla="*/ 0 h 49"/>
                  <a:gd name="T10" fmla="*/ 11 w 11"/>
                  <a:gd name="T11" fmla="*/ 5 h 49"/>
                  <a:gd name="T12" fmla="*/ 6 w 11"/>
                  <a:gd name="T13" fmla="*/ 49 h 4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49">
                    <a:moveTo>
                      <a:pt x="6" y="49"/>
                    </a:moveTo>
                    <a:lnTo>
                      <a:pt x="0" y="49"/>
                    </a:lnTo>
                    <a:lnTo>
                      <a:pt x="0" y="44"/>
                    </a:lnTo>
                    <a:lnTo>
                      <a:pt x="6" y="0"/>
                    </a:lnTo>
                    <a:lnTo>
                      <a:pt x="11" y="0"/>
                    </a:lnTo>
                    <a:lnTo>
                      <a:pt x="11" y="5"/>
                    </a:lnTo>
                    <a:lnTo>
                      <a:pt x="6" y="49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62" name="Freeform 102"/>
              <p:cNvSpPr>
                <a:spLocks/>
              </p:cNvSpPr>
              <p:nvPr/>
            </p:nvSpPr>
            <p:spPr bwMode="auto">
              <a:xfrm>
                <a:off x="1218" y="2645"/>
                <a:ext cx="10" cy="53"/>
              </a:xfrm>
              <a:custGeom>
                <a:avLst/>
                <a:gdLst>
                  <a:gd name="T0" fmla="*/ 5 w 10"/>
                  <a:gd name="T1" fmla="*/ 53 h 53"/>
                  <a:gd name="T2" fmla="*/ 0 w 10"/>
                  <a:gd name="T3" fmla="*/ 53 h 53"/>
                  <a:gd name="T4" fmla="*/ 0 w 10"/>
                  <a:gd name="T5" fmla="*/ 48 h 53"/>
                  <a:gd name="T6" fmla="*/ 5 w 10"/>
                  <a:gd name="T7" fmla="*/ 0 h 53"/>
                  <a:gd name="T8" fmla="*/ 10 w 10"/>
                  <a:gd name="T9" fmla="*/ 0 h 53"/>
                  <a:gd name="T10" fmla="*/ 10 w 10"/>
                  <a:gd name="T11" fmla="*/ 6 h 53"/>
                  <a:gd name="T12" fmla="*/ 5 w 10"/>
                  <a:gd name="T13" fmla="*/ 53 h 5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0" h="53">
                    <a:moveTo>
                      <a:pt x="5" y="53"/>
                    </a:moveTo>
                    <a:lnTo>
                      <a:pt x="0" y="53"/>
                    </a:lnTo>
                    <a:lnTo>
                      <a:pt x="0" y="48"/>
                    </a:lnTo>
                    <a:lnTo>
                      <a:pt x="5" y="0"/>
                    </a:lnTo>
                    <a:lnTo>
                      <a:pt x="10" y="0"/>
                    </a:lnTo>
                    <a:lnTo>
                      <a:pt x="10" y="6"/>
                    </a:lnTo>
                    <a:lnTo>
                      <a:pt x="5" y="53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63" name="Freeform 103"/>
              <p:cNvSpPr>
                <a:spLocks/>
              </p:cNvSpPr>
              <p:nvPr/>
            </p:nvSpPr>
            <p:spPr bwMode="auto">
              <a:xfrm>
                <a:off x="1223" y="2596"/>
                <a:ext cx="15" cy="55"/>
              </a:xfrm>
              <a:custGeom>
                <a:avLst/>
                <a:gdLst>
                  <a:gd name="T0" fmla="*/ 5 w 15"/>
                  <a:gd name="T1" fmla="*/ 55 h 55"/>
                  <a:gd name="T2" fmla="*/ 0 w 15"/>
                  <a:gd name="T3" fmla="*/ 55 h 55"/>
                  <a:gd name="T4" fmla="*/ 0 w 15"/>
                  <a:gd name="T5" fmla="*/ 49 h 55"/>
                  <a:gd name="T6" fmla="*/ 9 w 15"/>
                  <a:gd name="T7" fmla="*/ 0 h 55"/>
                  <a:gd name="T8" fmla="*/ 15 w 15"/>
                  <a:gd name="T9" fmla="*/ 0 h 55"/>
                  <a:gd name="T10" fmla="*/ 15 w 15"/>
                  <a:gd name="T11" fmla="*/ 5 h 55"/>
                  <a:gd name="T12" fmla="*/ 5 w 15"/>
                  <a:gd name="T13" fmla="*/ 55 h 5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" h="55">
                    <a:moveTo>
                      <a:pt x="5" y="55"/>
                    </a:moveTo>
                    <a:lnTo>
                      <a:pt x="0" y="55"/>
                    </a:lnTo>
                    <a:lnTo>
                      <a:pt x="0" y="49"/>
                    </a:lnTo>
                    <a:lnTo>
                      <a:pt x="9" y="0"/>
                    </a:lnTo>
                    <a:lnTo>
                      <a:pt x="15" y="0"/>
                    </a:lnTo>
                    <a:lnTo>
                      <a:pt x="15" y="5"/>
                    </a:lnTo>
                    <a:lnTo>
                      <a:pt x="5" y="55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64" name="Freeform 104"/>
              <p:cNvSpPr>
                <a:spLocks/>
              </p:cNvSpPr>
              <p:nvPr/>
            </p:nvSpPr>
            <p:spPr bwMode="auto">
              <a:xfrm>
                <a:off x="1232" y="2540"/>
                <a:ext cx="11" cy="61"/>
              </a:xfrm>
              <a:custGeom>
                <a:avLst/>
                <a:gdLst>
                  <a:gd name="T0" fmla="*/ 6 w 11"/>
                  <a:gd name="T1" fmla="*/ 61 h 61"/>
                  <a:gd name="T2" fmla="*/ 0 w 11"/>
                  <a:gd name="T3" fmla="*/ 61 h 61"/>
                  <a:gd name="T4" fmla="*/ 0 w 11"/>
                  <a:gd name="T5" fmla="*/ 56 h 61"/>
                  <a:gd name="T6" fmla="*/ 6 w 11"/>
                  <a:gd name="T7" fmla="*/ 0 h 61"/>
                  <a:gd name="T8" fmla="*/ 11 w 11"/>
                  <a:gd name="T9" fmla="*/ 0 h 61"/>
                  <a:gd name="T10" fmla="*/ 11 w 11"/>
                  <a:gd name="T11" fmla="*/ 6 h 61"/>
                  <a:gd name="T12" fmla="*/ 6 w 11"/>
                  <a:gd name="T13" fmla="*/ 61 h 6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61">
                    <a:moveTo>
                      <a:pt x="6" y="61"/>
                    </a:moveTo>
                    <a:lnTo>
                      <a:pt x="0" y="61"/>
                    </a:lnTo>
                    <a:lnTo>
                      <a:pt x="0" y="56"/>
                    </a:lnTo>
                    <a:lnTo>
                      <a:pt x="6" y="0"/>
                    </a:lnTo>
                    <a:lnTo>
                      <a:pt x="11" y="0"/>
                    </a:lnTo>
                    <a:lnTo>
                      <a:pt x="11" y="6"/>
                    </a:lnTo>
                    <a:lnTo>
                      <a:pt x="6" y="61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65" name="Freeform 105"/>
              <p:cNvSpPr>
                <a:spLocks/>
              </p:cNvSpPr>
              <p:nvPr/>
            </p:nvSpPr>
            <p:spPr bwMode="auto">
              <a:xfrm>
                <a:off x="1238" y="2482"/>
                <a:ext cx="10" cy="64"/>
              </a:xfrm>
              <a:custGeom>
                <a:avLst/>
                <a:gdLst>
                  <a:gd name="T0" fmla="*/ 5 w 10"/>
                  <a:gd name="T1" fmla="*/ 64 h 64"/>
                  <a:gd name="T2" fmla="*/ 0 w 10"/>
                  <a:gd name="T3" fmla="*/ 64 h 64"/>
                  <a:gd name="T4" fmla="*/ 0 w 10"/>
                  <a:gd name="T5" fmla="*/ 58 h 64"/>
                  <a:gd name="T6" fmla="*/ 5 w 10"/>
                  <a:gd name="T7" fmla="*/ 0 h 64"/>
                  <a:gd name="T8" fmla="*/ 10 w 10"/>
                  <a:gd name="T9" fmla="*/ 0 h 64"/>
                  <a:gd name="T10" fmla="*/ 10 w 10"/>
                  <a:gd name="T11" fmla="*/ 5 h 64"/>
                  <a:gd name="T12" fmla="*/ 5 w 10"/>
                  <a:gd name="T13" fmla="*/ 64 h 6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0" h="64">
                    <a:moveTo>
                      <a:pt x="5" y="64"/>
                    </a:moveTo>
                    <a:lnTo>
                      <a:pt x="0" y="64"/>
                    </a:lnTo>
                    <a:lnTo>
                      <a:pt x="0" y="58"/>
                    </a:lnTo>
                    <a:lnTo>
                      <a:pt x="5" y="0"/>
                    </a:lnTo>
                    <a:lnTo>
                      <a:pt x="10" y="0"/>
                    </a:lnTo>
                    <a:lnTo>
                      <a:pt x="10" y="5"/>
                    </a:lnTo>
                    <a:lnTo>
                      <a:pt x="5" y="64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66" name="Freeform 106"/>
              <p:cNvSpPr>
                <a:spLocks/>
              </p:cNvSpPr>
              <p:nvPr/>
            </p:nvSpPr>
            <p:spPr bwMode="auto">
              <a:xfrm>
                <a:off x="1243" y="2418"/>
                <a:ext cx="11" cy="69"/>
              </a:xfrm>
              <a:custGeom>
                <a:avLst/>
                <a:gdLst>
                  <a:gd name="T0" fmla="*/ 5 w 11"/>
                  <a:gd name="T1" fmla="*/ 69 h 69"/>
                  <a:gd name="T2" fmla="*/ 0 w 11"/>
                  <a:gd name="T3" fmla="*/ 69 h 69"/>
                  <a:gd name="T4" fmla="*/ 0 w 11"/>
                  <a:gd name="T5" fmla="*/ 64 h 69"/>
                  <a:gd name="T6" fmla="*/ 5 w 11"/>
                  <a:gd name="T7" fmla="*/ 0 h 69"/>
                  <a:gd name="T8" fmla="*/ 11 w 11"/>
                  <a:gd name="T9" fmla="*/ 0 h 69"/>
                  <a:gd name="T10" fmla="*/ 11 w 11"/>
                  <a:gd name="T11" fmla="*/ 7 h 69"/>
                  <a:gd name="T12" fmla="*/ 5 w 11"/>
                  <a:gd name="T13" fmla="*/ 69 h 6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69">
                    <a:moveTo>
                      <a:pt x="5" y="69"/>
                    </a:moveTo>
                    <a:lnTo>
                      <a:pt x="0" y="69"/>
                    </a:lnTo>
                    <a:lnTo>
                      <a:pt x="0" y="64"/>
                    </a:lnTo>
                    <a:lnTo>
                      <a:pt x="5" y="0"/>
                    </a:lnTo>
                    <a:lnTo>
                      <a:pt x="11" y="0"/>
                    </a:lnTo>
                    <a:lnTo>
                      <a:pt x="11" y="7"/>
                    </a:lnTo>
                    <a:lnTo>
                      <a:pt x="5" y="69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67" name="Freeform 107"/>
              <p:cNvSpPr>
                <a:spLocks/>
              </p:cNvSpPr>
              <p:nvPr/>
            </p:nvSpPr>
            <p:spPr bwMode="auto">
              <a:xfrm>
                <a:off x="1248" y="2355"/>
                <a:ext cx="11" cy="70"/>
              </a:xfrm>
              <a:custGeom>
                <a:avLst/>
                <a:gdLst>
                  <a:gd name="T0" fmla="*/ 6 w 11"/>
                  <a:gd name="T1" fmla="*/ 70 h 70"/>
                  <a:gd name="T2" fmla="*/ 0 w 11"/>
                  <a:gd name="T3" fmla="*/ 70 h 70"/>
                  <a:gd name="T4" fmla="*/ 0 w 11"/>
                  <a:gd name="T5" fmla="*/ 63 h 70"/>
                  <a:gd name="T6" fmla="*/ 6 w 11"/>
                  <a:gd name="T7" fmla="*/ 0 h 70"/>
                  <a:gd name="T8" fmla="*/ 11 w 11"/>
                  <a:gd name="T9" fmla="*/ 0 h 70"/>
                  <a:gd name="T10" fmla="*/ 11 w 11"/>
                  <a:gd name="T11" fmla="*/ 6 h 70"/>
                  <a:gd name="T12" fmla="*/ 6 w 11"/>
                  <a:gd name="T13" fmla="*/ 70 h 7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70">
                    <a:moveTo>
                      <a:pt x="6" y="70"/>
                    </a:moveTo>
                    <a:lnTo>
                      <a:pt x="0" y="70"/>
                    </a:lnTo>
                    <a:lnTo>
                      <a:pt x="0" y="63"/>
                    </a:lnTo>
                    <a:lnTo>
                      <a:pt x="6" y="0"/>
                    </a:lnTo>
                    <a:lnTo>
                      <a:pt x="11" y="0"/>
                    </a:lnTo>
                    <a:lnTo>
                      <a:pt x="11" y="6"/>
                    </a:lnTo>
                    <a:lnTo>
                      <a:pt x="6" y="70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68" name="Freeform 108"/>
              <p:cNvSpPr>
                <a:spLocks/>
              </p:cNvSpPr>
              <p:nvPr/>
            </p:nvSpPr>
            <p:spPr bwMode="auto">
              <a:xfrm>
                <a:off x="1254" y="2289"/>
                <a:ext cx="10" cy="72"/>
              </a:xfrm>
              <a:custGeom>
                <a:avLst/>
                <a:gdLst>
                  <a:gd name="T0" fmla="*/ 5 w 10"/>
                  <a:gd name="T1" fmla="*/ 72 h 72"/>
                  <a:gd name="T2" fmla="*/ 0 w 10"/>
                  <a:gd name="T3" fmla="*/ 72 h 72"/>
                  <a:gd name="T4" fmla="*/ 0 w 10"/>
                  <a:gd name="T5" fmla="*/ 66 h 72"/>
                  <a:gd name="T6" fmla="*/ 5 w 10"/>
                  <a:gd name="T7" fmla="*/ 0 h 72"/>
                  <a:gd name="T8" fmla="*/ 10 w 10"/>
                  <a:gd name="T9" fmla="*/ 0 h 72"/>
                  <a:gd name="T10" fmla="*/ 10 w 10"/>
                  <a:gd name="T11" fmla="*/ 5 h 72"/>
                  <a:gd name="T12" fmla="*/ 5 w 10"/>
                  <a:gd name="T13" fmla="*/ 72 h 7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0" h="72">
                    <a:moveTo>
                      <a:pt x="5" y="72"/>
                    </a:moveTo>
                    <a:lnTo>
                      <a:pt x="0" y="72"/>
                    </a:lnTo>
                    <a:lnTo>
                      <a:pt x="0" y="66"/>
                    </a:lnTo>
                    <a:lnTo>
                      <a:pt x="5" y="0"/>
                    </a:lnTo>
                    <a:lnTo>
                      <a:pt x="10" y="0"/>
                    </a:lnTo>
                    <a:lnTo>
                      <a:pt x="10" y="5"/>
                    </a:lnTo>
                    <a:lnTo>
                      <a:pt x="5" y="72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69" name="Freeform 109"/>
              <p:cNvSpPr>
                <a:spLocks/>
              </p:cNvSpPr>
              <p:nvPr/>
            </p:nvSpPr>
            <p:spPr bwMode="auto">
              <a:xfrm>
                <a:off x="1259" y="2225"/>
                <a:ext cx="15" cy="69"/>
              </a:xfrm>
              <a:custGeom>
                <a:avLst/>
                <a:gdLst>
                  <a:gd name="T0" fmla="*/ 5 w 15"/>
                  <a:gd name="T1" fmla="*/ 69 h 69"/>
                  <a:gd name="T2" fmla="*/ 0 w 15"/>
                  <a:gd name="T3" fmla="*/ 69 h 69"/>
                  <a:gd name="T4" fmla="*/ 0 w 15"/>
                  <a:gd name="T5" fmla="*/ 64 h 69"/>
                  <a:gd name="T6" fmla="*/ 9 w 15"/>
                  <a:gd name="T7" fmla="*/ 0 h 69"/>
                  <a:gd name="T8" fmla="*/ 15 w 15"/>
                  <a:gd name="T9" fmla="*/ 0 h 69"/>
                  <a:gd name="T10" fmla="*/ 15 w 15"/>
                  <a:gd name="T11" fmla="*/ 6 h 69"/>
                  <a:gd name="T12" fmla="*/ 5 w 15"/>
                  <a:gd name="T13" fmla="*/ 69 h 6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" h="69">
                    <a:moveTo>
                      <a:pt x="5" y="69"/>
                    </a:moveTo>
                    <a:lnTo>
                      <a:pt x="0" y="69"/>
                    </a:lnTo>
                    <a:lnTo>
                      <a:pt x="0" y="64"/>
                    </a:lnTo>
                    <a:lnTo>
                      <a:pt x="9" y="0"/>
                    </a:lnTo>
                    <a:lnTo>
                      <a:pt x="15" y="0"/>
                    </a:lnTo>
                    <a:lnTo>
                      <a:pt x="15" y="6"/>
                    </a:lnTo>
                    <a:lnTo>
                      <a:pt x="5" y="69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70" name="Freeform 110"/>
              <p:cNvSpPr>
                <a:spLocks/>
              </p:cNvSpPr>
              <p:nvPr/>
            </p:nvSpPr>
            <p:spPr bwMode="auto">
              <a:xfrm>
                <a:off x="1268" y="2161"/>
                <a:ext cx="11" cy="70"/>
              </a:xfrm>
              <a:custGeom>
                <a:avLst/>
                <a:gdLst>
                  <a:gd name="T0" fmla="*/ 6 w 11"/>
                  <a:gd name="T1" fmla="*/ 70 h 70"/>
                  <a:gd name="T2" fmla="*/ 0 w 11"/>
                  <a:gd name="T3" fmla="*/ 70 h 70"/>
                  <a:gd name="T4" fmla="*/ 0 w 11"/>
                  <a:gd name="T5" fmla="*/ 64 h 70"/>
                  <a:gd name="T6" fmla="*/ 6 w 11"/>
                  <a:gd name="T7" fmla="*/ 0 h 70"/>
                  <a:gd name="T8" fmla="*/ 11 w 11"/>
                  <a:gd name="T9" fmla="*/ 0 h 70"/>
                  <a:gd name="T10" fmla="*/ 11 w 11"/>
                  <a:gd name="T11" fmla="*/ 6 h 70"/>
                  <a:gd name="T12" fmla="*/ 6 w 11"/>
                  <a:gd name="T13" fmla="*/ 70 h 7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70">
                    <a:moveTo>
                      <a:pt x="6" y="70"/>
                    </a:moveTo>
                    <a:lnTo>
                      <a:pt x="0" y="70"/>
                    </a:lnTo>
                    <a:lnTo>
                      <a:pt x="0" y="64"/>
                    </a:lnTo>
                    <a:lnTo>
                      <a:pt x="6" y="0"/>
                    </a:lnTo>
                    <a:lnTo>
                      <a:pt x="11" y="0"/>
                    </a:lnTo>
                    <a:lnTo>
                      <a:pt x="11" y="6"/>
                    </a:lnTo>
                    <a:lnTo>
                      <a:pt x="6" y="70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71" name="Freeform 111"/>
              <p:cNvSpPr>
                <a:spLocks/>
              </p:cNvSpPr>
              <p:nvPr/>
            </p:nvSpPr>
            <p:spPr bwMode="auto">
              <a:xfrm>
                <a:off x="1274" y="2098"/>
                <a:ext cx="10" cy="69"/>
              </a:xfrm>
              <a:custGeom>
                <a:avLst/>
                <a:gdLst>
                  <a:gd name="T0" fmla="*/ 5 w 10"/>
                  <a:gd name="T1" fmla="*/ 69 h 69"/>
                  <a:gd name="T2" fmla="*/ 0 w 10"/>
                  <a:gd name="T3" fmla="*/ 69 h 69"/>
                  <a:gd name="T4" fmla="*/ 0 w 10"/>
                  <a:gd name="T5" fmla="*/ 63 h 69"/>
                  <a:gd name="T6" fmla="*/ 5 w 10"/>
                  <a:gd name="T7" fmla="*/ 0 h 69"/>
                  <a:gd name="T8" fmla="*/ 10 w 10"/>
                  <a:gd name="T9" fmla="*/ 0 h 69"/>
                  <a:gd name="T10" fmla="*/ 10 w 10"/>
                  <a:gd name="T11" fmla="*/ 5 h 69"/>
                  <a:gd name="T12" fmla="*/ 5 w 10"/>
                  <a:gd name="T13" fmla="*/ 69 h 6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0" h="69">
                    <a:moveTo>
                      <a:pt x="5" y="69"/>
                    </a:moveTo>
                    <a:lnTo>
                      <a:pt x="0" y="69"/>
                    </a:lnTo>
                    <a:lnTo>
                      <a:pt x="0" y="63"/>
                    </a:lnTo>
                    <a:lnTo>
                      <a:pt x="5" y="0"/>
                    </a:lnTo>
                    <a:lnTo>
                      <a:pt x="10" y="0"/>
                    </a:lnTo>
                    <a:lnTo>
                      <a:pt x="10" y="5"/>
                    </a:lnTo>
                    <a:lnTo>
                      <a:pt x="5" y="69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72" name="Freeform 112"/>
              <p:cNvSpPr>
                <a:spLocks/>
              </p:cNvSpPr>
              <p:nvPr/>
            </p:nvSpPr>
            <p:spPr bwMode="auto">
              <a:xfrm>
                <a:off x="1279" y="2039"/>
                <a:ext cx="11" cy="64"/>
              </a:xfrm>
              <a:custGeom>
                <a:avLst/>
                <a:gdLst>
                  <a:gd name="T0" fmla="*/ 5 w 11"/>
                  <a:gd name="T1" fmla="*/ 64 h 64"/>
                  <a:gd name="T2" fmla="*/ 0 w 11"/>
                  <a:gd name="T3" fmla="*/ 64 h 64"/>
                  <a:gd name="T4" fmla="*/ 0 w 11"/>
                  <a:gd name="T5" fmla="*/ 59 h 64"/>
                  <a:gd name="T6" fmla="*/ 5 w 11"/>
                  <a:gd name="T7" fmla="*/ 0 h 64"/>
                  <a:gd name="T8" fmla="*/ 11 w 11"/>
                  <a:gd name="T9" fmla="*/ 0 h 64"/>
                  <a:gd name="T10" fmla="*/ 11 w 11"/>
                  <a:gd name="T11" fmla="*/ 5 h 64"/>
                  <a:gd name="T12" fmla="*/ 5 w 11"/>
                  <a:gd name="T13" fmla="*/ 64 h 6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64">
                    <a:moveTo>
                      <a:pt x="5" y="64"/>
                    </a:moveTo>
                    <a:lnTo>
                      <a:pt x="0" y="64"/>
                    </a:lnTo>
                    <a:lnTo>
                      <a:pt x="0" y="59"/>
                    </a:lnTo>
                    <a:lnTo>
                      <a:pt x="5" y="0"/>
                    </a:lnTo>
                    <a:lnTo>
                      <a:pt x="11" y="0"/>
                    </a:lnTo>
                    <a:lnTo>
                      <a:pt x="11" y="5"/>
                    </a:lnTo>
                    <a:lnTo>
                      <a:pt x="5" y="64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73" name="Freeform 113"/>
              <p:cNvSpPr>
                <a:spLocks/>
              </p:cNvSpPr>
              <p:nvPr/>
            </p:nvSpPr>
            <p:spPr bwMode="auto">
              <a:xfrm>
                <a:off x="1284" y="1993"/>
                <a:ext cx="13" cy="51"/>
              </a:xfrm>
              <a:custGeom>
                <a:avLst/>
                <a:gdLst>
                  <a:gd name="T0" fmla="*/ 6 w 13"/>
                  <a:gd name="T1" fmla="*/ 51 h 51"/>
                  <a:gd name="T2" fmla="*/ 0 w 13"/>
                  <a:gd name="T3" fmla="*/ 51 h 51"/>
                  <a:gd name="T4" fmla="*/ 0 w 13"/>
                  <a:gd name="T5" fmla="*/ 46 h 51"/>
                  <a:gd name="T6" fmla="*/ 8 w 13"/>
                  <a:gd name="T7" fmla="*/ 0 h 51"/>
                  <a:gd name="T8" fmla="*/ 13 w 13"/>
                  <a:gd name="T9" fmla="*/ 0 h 51"/>
                  <a:gd name="T10" fmla="*/ 13 w 13"/>
                  <a:gd name="T11" fmla="*/ 5 h 51"/>
                  <a:gd name="T12" fmla="*/ 6 w 13"/>
                  <a:gd name="T13" fmla="*/ 51 h 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3" h="51">
                    <a:moveTo>
                      <a:pt x="6" y="51"/>
                    </a:moveTo>
                    <a:lnTo>
                      <a:pt x="0" y="51"/>
                    </a:lnTo>
                    <a:lnTo>
                      <a:pt x="0" y="46"/>
                    </a:lnTo>
                    <a:lnTo>
                      <a:pt x="8" y="0"/>
                    </a:lnTo>
                    <a:lnTo>
                      <a:pt x="13" y="0"/>
                    </a:lnTo>
                    <a:lnTo>
                      <a:pt x="13" y="5"/>
                    </a:lnTo>
                    <a:lnTo>
                      <a:pt x="6" y="51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74" name="Freeform 114"/>
              <p:cNvSpPr>
                <a:spLocks/>
              </p:cNvSpPr>
              <p:nvPr/>
            </p:nvSpPr>
            <p:spPr bwMode="auto">
              <a:xfrm>
                <a:off x="1292" y="1957"/>
                <a:ext cx="12" cy="41"/>
              </a:xfrm>
              <a:custGeom>
                <a:avLst/>
                <a:gdLst>
                  <a:gd name="T0" fmla="*/ 5 w 12"/>
                  <a:gd name="T1" fmla="*/ 41 h 41"/>
                  <a:gd name="T2" fmla="*/ 0 w 12"/>
                  <a:gd name="T3" fmla="*/ 41 h 41"/>
                  <a:gd name="T4" fmla="*/ 0 w 12"/>
                  <a:gd name="T5" fmla="*/ 36 h 41"/>
                  <a:gd name="T6" fmla="*/ 5 w 12"/>
                  <a:gd name="T7" fmla="*/ 0 h 41"/>
                  <a:gd name="T8" fmla="*/ 12 w 12"/>
                  <a:gd name="T9" fmla="*/ 0 h 41"/>
                  <a:gd name="T10" fmla="*/ 12 w 12"/>
                  <a:gd name="T11" fmla="*/ 5 h 41"/>
                  <a:gd name="T12" fmla="*/ 5 w 12"/>
                  <a:gd name="T13" fmla="*/ 41 h 4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" h="41">
                    <a:moveTo>
                      <a:pt x="5" y="41"/>
                    </a:moveTo>
                    <a:lnTo>
                      <a:pt x="0" y="41"/>
                    </a:lnTo>
                    <a:lnTo>
                      <a:pt x="0" y="36"/>
                    </a:lnTo>
                    <a:lnTo>
                      <a:pt x="5" y="0"/>
                    </a:lnTo>
                    <a:lnTo>
                      <a:pt x="12" y="0"/>
                    </a:lnTo>
                    <a:lnTo>
                      <a:pt x="12" y="5"/>
                    </a:lnTo>
                    <a:lnTo>
                      <a:pt x="5" y="41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75" name="Freeform 115"/>
              <p:cNvSpPr>
                <a:spLocks/>
              </p:cNvSpPr>
              <p:nvPr/>
            </p:nvSpPr>
            <p:spPr bwMode="auto">
              <a:xfrm>
                <a:off x="1297" y="1929"/>
                <a:ext cx="15" cy="33"/>
              </a:xfrm>
              <a:custGeom>
                <a:avLst/>
                <a:gdLst>
                  <a:gd name="T0" fmla="*/ 7 w 15"/>
                  <a:gd name="T1" fmla="*/ 33 h 33"/>
                  <a:gd name="T2" fmla="*/ 0 w 15"/>
                  <a:gd name="T3" fmla="*/ 33 h 33"/>
                  <a:gd name="T4" fmla="*/ 0 w 15"/>
                  <a:gd name="T5" fmla="*/ 28 h 33"/>
                  <a:gd name="T6" fmla="*/ 10 w 15"/>
                  <a:gd name="T7" fmla="*/ 0 h 33"/>
                  <a:gd name="T8" fmla="*/ 15 w 15"/>
                  <a:gd name="T9" fmla="*/ 0 h 33"/>
                  <a:gd name="T10" fmla="*/ 15 w 15"/>
                  <a:gd name="T11" fmla="*/ 5 h 33"/>
                  <a:gd name="T12" fmla="*/ 7 w 15"/>
                  <a:gd name="T13" fmla="*/ 33 h 3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" h="33">
                    <a:moveTo>
                      <a:pt x="7" y="33"/>
                    </a:moveTo>
                    <a:lnTo>
                      <a:pt x="0" y="33"/>
                    </a:lnTo>
                    <a:lnTo>
                      <a:pt x="0" y="28"/>
                    </a:lnTo>
                    <a:lnTo>
                      <a:pt x="10" y="0"/>
                    </a:lnTo>
                    <a:lnTo>
                      <a:pt x="15" y="0"/>
                    </a:lnTo>
                    <a:lnTo>
                      <a:pt x="15" y="5"/>
                    </a:lnTo>
                    <a:lnTo>
                      <a:pt x="7" y="33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76" name="Freeform 116"/>
              <p:cNvSpPr>
                <a:spLocks/>
              </p:cNvSpPr>
              <p:nvPr/>
            </p:nvSpPr>
            <p:spPr bwMode="auto">
              <a:xfrm>
                <a:off x="1307" y="1906"/>
                <a:ext cx="10" cy="28"/>
              </a:xfrm>
              <a:custGeom>
                <a:avLst/>
                <a:gdLst>
                  <a:gd name="T0" fmla="*/ 5 w 10"/>
                  <a:gd name="T1" fmla="*/ 28 h 28"/>
                  <a:gd name="T2" fmla="*/ 0 w 10"/>
                  <a:gd name="T3" fmla="*/ 28 h 28"/>
                  <a:gd name="T4" fmla="*/ 0 w 10"/>
                  <a:gd name="T5" fmla="*/ 23 h 28"/>
                  <a:gd name="T6" fmla="*/ 5 w 10"/>
                  <a:gd name="T7" fmla="*/ 0 h 28"/>
                  <a:gd name="T8" fmla="*/ 10 w 10"/>
                  <a:gd name="T9" fmla="*/ 0 h 28"/>
                  <a:gd name="T10" fmla="*/ 10 w 10"/>
                  <a:gd name="T11" fmla="*/ 6 h 28"/>
                  <a:gd name="T12" fmla="*/ 5 w 10"/>
                  <a:gd name="T13" fmla="*/ 28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0" h="28">
                    <a:moveTo>
                      <a:pt x="5" y="28"/>
                    </a:moveTo>
                    <a:lnTo>
                      <a:pt x="0" y="28"/>
                    </a:lnTo>
                    <a:lnTo>
                      <a:pt x="0" y="23"/>
                    </a:lnTo>
                    <a:lnTo>
                      <a:pt x="5" y="0"/>
                    </a:lnTo>
                    <a:lnTo>
                      <a:pt x="10" y="0"/>
                    </a:lnTo>
                    <a:lnTo>
                      <a:pt x="10" y="6"/>
                    </a:lnTo>
                    <a:lnTo>
                      <a:pt x="5" y="28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77" name="Freeform 117"/>
              <p:cNvSpPr>
                <a:spLocks/>
              </p:cNvSpPr>
              <p:nvPr/>
            </p:nvSpPr>
            <p:spPr bwMode="auto">
              <a:xfrm>
                <a:off x="1312" y="1888"/>
                <a:ext cx="11" cy="24"/>
              </a:xfrm>
              <a:custGeom>
                <a:avLst/>
                <a:gdLst>
                  <a:gd name="T0" fmla="*/ 5 w 11"/>
                  <a:gd name="T1" fmla="*/ 24 h 24"/>
                  <a:gd name="T2" fmla="*/ 0 w 11"/>
                  <a:gd name="T3" fmla="*/ 24 h 24"/>
                  <a:gd name="T4" fmla="*/ 0 w 11"/>
                  <a:gd name="T5" fmla="*/ 18 h 24"/>
                  <a:gd name="T6" fmla="*/ 5 w 11"/>
                  <a:gd name="T7" fmla="*/ 0 h 24"/>
                  <a:gd name="T8" fmla="*/ 11 w 11"/>
                  <a:gd name="T9" fmla="*/ 0 h 24"/>
                  <a:gd name="T10" fmla="*/ 11 w 11"/>
                  <a:gd name="T11" fmla="*/ 5 h 24"/>
                  <a:gd name="T12" fmla="*/ 5 w 11"/>
                  <a:gd name="T13" fmla="*/ 24 h 2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24">
                    <a:moveTo>
                      <a:pt x="5" y="24"/>
                    </a:moveTo>
                    <a:lnTo>
                      <a:pt x="0" y="24"/>
                    </a:lnTo>
                    <a:lnTo>
                      <a:pt x="0" y="18"/>
                    </a:lnTo>
                    <a:lnTo>
                      <a:pt x="5" y="0"/>
                    </a:lnTo>
                    <a:lnTo>
                      <a:pt x="11" y="0"/>
                    </a:lnTo>
                    <a:lnTo>
                      <a:pt x="11" y="5"/>
                    </a:lnTo>
                    <a:lnTo>
                      <a:pt x="5" y="24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78" name="Freeform 118"/>
              <p:cNvSpPr>
                <a:spLocks/>
              </p:cNvSpPr>
              <p:nvPr/>
            </p:nvSpPr>
            <p:spPr bwMode="auto">
              <a:xfrm>
                <a:off x="1317" y="1870"/>
                <a:ext cx="14" cy="23"/>
              </a:xfrm>
              <a:custGeom>
                <a:avLst/>
                <a:gdLst>
                  <a:gd name="T0" fmla="*/ 6 w 14"/>
                  <a:gd name="T1" fmla="*/ 23 h 23"/>
                  <a:gd name="T2" fmla="*/ 0 w 14"/>
                  <a:gd name="T3" fmla="*/ 23 h 23"/>
                  <a:gd name="T4" fmla="*/ 0 w 14"/>
                  <a:gd name="T5" fmla="*/ 18 h 23"/>
                  <a:gd name="T6" fmla="*/ 8 w 14"/>
                  <a:gd name="T7" fmla="*/ 0 h 23"/>
                  <a:gd name="T8" fmla="*/ 14 w 14"/>
                  <a:gd name="T9" fmla="*/ 0 h 23"/>
                  <a:gd name="T10" fmla="*/ 14 w 14"/>
                  <a:gd name="T11" fmla="*/ 6 h 23"/>
                  <a:gd name="T12" fmla="*/ 6 w 14"/>
                  <a:gd name="T13" fmla="*/ 23 h 2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4" h="23">
                    <a:moveTo>
                      <a:pt x="6" y="23"/>
                    </a:moveTo>
                    <a:lnTo>
                      <a:pt x="0" y="23"/>
                    </a:lnTo>
                    <a:lnTo>
                      <a:pt x="0" y="18"/>
                    </a:lnTo>
                    <a:lnTo>
                      <a:pt x="8" y="0"/>
                    </a:lnTo>
                    <a:lnTo>
                      <a:pt x="14" y="0"/>
                    </a:lnTo>
                    <a:lnTo>
                      <a:pt x="14" y="6"/>
                    </a:lnTo>
                    <a:lnTo>
                      <a:pt x="6" y="23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79" name="Freeform 119"/>
              <p:cNvSpPr>
                <a:spLocks/>
              </p:cNvSpPr>
              <p:nvPr/>
            </p:nvSpPr>
            <p:spPr bwMode="auto">
              <a:xfrm>
                <a:off x="1325" y="1857"/>
                <a:ext cx="15" cy="19"/>
              </a:xfrm>
              <a:custGeom>
                <a:avLst/>
                <a:gdLst>
                  <a:gd name="T0" fmla="*/ 6 w 15"/>
                  <a:gd name="T1" fmla="*/ 19 h 19"/>
                  <a:gd name="T2" fmla="*/ 0 w 15"/>
                  <a:gd name="T3" fmla="*/ 19 h 19"/>
                  <a:gd name="T4" fmla="*/ 0 w 15"/>
                  <a:gd name="T5" fmla="*/ 13 h 19"/>
                  <a:gd name="T6" fmla="*/ 8 w 15"/>
                  <a:gd name="T7" fmla="*/ 0 h 19"/>
                  <a:gd name="T8" fmla="*/ 15 w 15"/>
                  <a:gd name="T9" fmla="*/ 0 h 19"/>
                  <a:gd name="T10" fmla="*/ 15 w 15"/>
                  <a:gd name="T11" fmla="*/ 5 h 19"/>
                  <a:gd name="T12" fmla="*/ 6 w 15"/>
                  <a:gd name="T13" fmla="*/ 19 h 1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" h="19">
                    <a:moveTo>
                      <a:pt x="6" y="19"/>
                    </a:moveTo>
                    <a:lnTo>
                      <a:pt x="0" y="19"/>
                    </a:lnTo>
                    <a:lnTo>
                      <a:pt x="0" y="13"/>
                    </a:lnTo>
                    <a:lnTo>
                      <a:pt x="8" y="0"/>
                    </a:lnTo>
                    <a:lnTo>
                      <a:pt x="15" y="0"/>
                    </a:lnTo>
                    <a:lnTo>
                      <a:pt x="15" y="5"/>
                    </a:lnTo>
                    <a:lnTo>
                      <a:pt x="6" y="19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80" name="Freeform 120"/>
              <p:cNvSpPr>
                <a:spLocks/>
              </p:cNvSpPr>
              <p:nvPr/>
            </p:nvSpPr>
            <p:spPr bwMode="auto">
              <a:xfrm>
                <a:off x="1333" y="1842"/>
                <a:ext cx="12" cy="20"/>
              </a:xfrm>
              <a:custGeom>
                <a:avLst/>
                <a:gdLst>
                  <a:gd name="T0" fmla="*/ 7 w 12"/>
                  <a:gd name="T1" fmla="*/ 20 h 20"/>
                  <a:gd name="T2" fmla="*/ 0 w 12"/>
                  <a:gd name="T3" fmla="*/ 20 h 20"/>
                  <a:gd name="T4" fmla="*/ 0 w 12"/>
                  <a:gd name="T5" fmla="*/ 15 h 20"/>
                  <a:gd name="T6" fmla="*/ 7 w 12"/>
                  <a:gd name="T7" fmla="*/ 0 h 20"/>
                  <a:gd name="T8" fmla="*/ 12 w 12"/>
                  <a:gd name="T9" fmla="*/ 0 h 20"/>
                  <a:gd name="T10" fmla="*/ 12 w 12"/>
                  <a:gd name="T11" fmla="*/ 7 h 20"/>
                  <a:gd name="T12" fmla="*/ 7 w 12"/>
                  <a:gd name="T13" fmla="*/ 20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" h="20">
                    <a:moveTo>
                      <a:pt x="7" y="20"/>
                    </a:moveTo>
                    <a:lnTo>
                      <a:pt x="0" y="20"/>
                    </a:lnTo>
                    <a:lnTo>
                      <a:pt x="0" y="15"/>
                    </a:lnTo>
                    <a:lnTo>
                      <a:pt x="7" y="0"/>
                    </a:lnTo>
                    <a:lnTo>
                      <a:pt x="12" y="0"/>
                    </a:lnTo>
                    <a:lnTo>
                      <a:pt x="12" y="7"/>
                    </a:lnTo>
                    <a:lnTo>
                      <a:pt x="7" y="20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81" name="Freeform 121"/>
              <p:cNvSpPr>
                <a:spLocks/>
              </p:cNvSpPr>
              <p:nvPr/>
            </p:nvSpPr>
            <p:spPr bwMode="auto">
              <a:xfrm>
                <a:off x="1340" y="1824"/>
                <a:ext cx="11" cy="25"/>
              </a:xfrm>
              <a:custGeom>
                <a:avLst/>
                <a:gdLst>
                  <a:gd name="T0" fmla="*/ 5 w 11"/>
                  <a:gd name="T1" fmla="*/ 25 h 25"/>
                  <a:gd name="T2" fmla="*/ 0 w 11"/>
                  <a:gd name="T3" fmla="*/ 25 h 25"/>
                  <a:gd name="T4" fmla="*/ 0 w 11"/>
                  <a:gd name="T5" fmla="*/ 18 h 25"/>
                  <a:gd name="T6" fmla="*/ 5 w 11"/>
                  <a:gd name="T7" fmla="*/ 0 h 25"/>
                  <a:gd name="T8" fmla="*/ 11 w 11"/>
                  <a:gd name="T9" fmla="*/ 0 h 25"/>
                  <a:gd name="T10" fmla="*/ 11 w 11"/>
                  <a:gd name="T11" fmla="*/ 5 h 25"/>
                  <a:gd name="T12" fmla="*/ 5 w 11"/>
                  <a:gd name="T13" fmla="*/ 25 h 2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25">
                    <a:moveTo>
                      <a:pt x="5" y="25"/>
                    </a:moveTo>
                    <a:lnTo>
                      <a:pt x="0" y="25"/>
                    </a:lnTo>
                    <a:lnTo>
                      <a:pt x="0" y="18"/>
                    </a:lnTo>
                    <a:lnTo>
                      <a:pt x="5" y="0"/>
                    </a:lnTo>
                    <a:lnTo>
                      <a:pt x="11" y="0"/>
                    </a:lnTo>
                    <a:lnTo>
                      <a:pt x="11" y="5"/>
                    </a:lnTo>
                    <a:lnTo>
                      <a:pt x="5" y="25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82" name="Freeform 122"/>
              <p:cNvSpPr>
                <a:spLocks/>
              </p:cNvSpPr>
              <p:nvPr/>
            </p:nvSpPr>
            <p:spPr bwMode="auto">
              <a:xfrm>
                <a:off x="1345" y="1799"/>
                <a:ext cx="14" cy="30"/>
              </a:xfrm>
              <a:custGeom>
                <a:avLst/>
                <a:gdLst>
                  <a:gd name="T0" fmla="*/ 6 w 14"/>
                  <a:gd name="T1" fmla="*/ 30 h 30"/>
                  <a:gd name="T2" fmla="*/ 0 w 14"/>
                  <a:gd name="T3" fmla="*/ 30 h 30"/>
                  <a:gd name="T4" fmla="*/ 0 w 14"/>
                  <a:gd name="T5" fmla="*/ 25 h 30"/>
                  <a:gd name="T6" fmla="*/ 8 w 14"/>
                  <a:gd name="T7" fmla="*/ 0 h 30"/>
                  <a:gd name="T8" fmla="*/ 14 w 14"/>
                  <a:gd name="T9" fmla="*/ 0 h 30"/>
                  <a:gd name="T10" fmla="*/ 14 w 14"/>
                  <a:gd name="T11" fmla="*/ 5 h 30"/>
                  <a:gd name="T12" fmla="*/ 6 w 14"/>
                  <a:gd name="T13" fmla="*/ 30 h 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4" h="30">
                    <a:moveTo>
                      <a:pt x="6" y="30"/>
                    </a:moveTo>
                    <a:lnTo>
                      <a:pt x="0" y="30"/>
                    </a:lnTo>
                    <a:lnTo>
                      <a:pt x="0" y="25"/>
                    </a:lnTo>
                    <a:lnTo>
                      <a:pt x="8" y="0"/>
                    </a:lnTo>
                    <a:lnTo>
                      <a:pt x="14" y="0"/>
                    </a:lnTo>
                    <a:lnTo>
                      <a:pt x="14" y="5"/>
                    </a:lnTo>
                    <a:lnTo>
                      <a:pt x="6" y="30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83" name="Freeform 123"/>
              <p:cNvSpPr>
                <a:spLocks/>
              </p:cNvSpPr>
              <p:nvPr/>
            </p:nvSpPr>
            <p:spPr bwMode="auto">
              <a:xfrm>
                <a:off x="1353" y="1773"/>
                <a:ext cx="14" cy="31"/>
              </a:xfrm>
              <a:custGeom>
                <a:avLst/>
                <a:gdLst>
                  <a:gd name="T0" fmla="*/ 6 w 14"/>
                  <a:gd name="T1" fmla="*/ 31 h 31"/>
                  <a:gd name="T2" fmla="*/ 0 w 14"/>
                  <a:gd name="T3" fmla="*/ 31 h 31"/>
                  <a:gd name="T4" fmla="*/ 0 w 14"/>
                  <a:gd name="T5" fmla="*/ 26 h 31"/>
                  <a:gd name="T6" fmla="*/ 8 w 14"/>
                  <a:gd name="T7" fmla="*/ 0 h 31"/>
                  <a:gd name="T8" fmla="*/ 14 w 14"/>
                  <a:gd name="T9" fmla="*/ 0 h 31"/>
                  <a:gd name="T10" fmla="*/ 14 w 14"/>
                  <a:gd name="T11" fmla="*/ 6 h 31"/>
                  <a:gd name="T12" fmla="*/ 6 w 14"/>
                  <a:gd name="T13" fmla="*/ 31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4" h="31">
                    <a:moveTo>
                      <a:pt x="6" y="31"/>
                    </a:moveTo>
                    <a:lnTo>
                      <a:pt x="0" y="31"/>
                    </a:lnTo>
                    <a:lnTo>
                      <a:pt x="0" y="26"/>
                    </a:lnTo>
                    <a:lnTo>
                      <a:pt x="8" y="0"/>
                    </a:lnTo>
                    <a:lnTo>
                      <a:pt x="14" y="0"/>
                    </a:lnTo>
                    <a:lnTo>
                      <a:pt x="14" y="6"/>
                    </a:lnTo>
                    <a:lnTo>
                      <a:pt x="6" y="31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84" name="Freeform 124"/>
              <p:cNvSpPr>
                <a:spLocks/>
              </p:cNvSpPr>
              <p:nvPr/>
            </p:nvSpPr>
            <p:spPr bwMode="auto">
              <a:xfrm>
                <a:off x="1361" y="1743"/>
                <a:ext cx="15" cy="36"/>
              </a:xfrm>
              <a:custGeom>
                <a:avLst/>
                <a:gdLst>
                  <a:gd name="T0" fmla="*/ 6 w 15"/>
                  <a:gd name="T1" fmla="*/ 36 h 36"/>
                  <a:gd name="T2" fmla="*/ 0 w 15"/>
                  <a:gd name="T3" fmla="*/ 36 h 36"/>
                  <a:gd name="T4" fmla="*/ 0 w 15"/>
                  <a:gd name="T5" fmla="*/ 30 h 36"/>
                  <a:gd name="T6" fmla="*/ 10 w 15"/>
                  <a:gd name="T7" fmla="*/ 0 h 36"/>
                  <a:gd name="T8" fmla="*/ 15 w 15"/>
                  <a:gd name="T9" fmla="*/ 0 h 36"/>
                  <a:gd name="T10" fmla="*/ 15 w 15"/>
                  <a:gd name="T11" fmla="*/ 6 h 36"/>
                  <a:gd name="T12" fmla="*/ 6 w 15"/>
                  <a:gd name="T13" fmla="*/ 36 h 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" h="36">
                    <a:moveTo>
                      <a:pt x="6" y="36"/>
                    </a:moveTo>
                    <a:lnTo>
                      <a:pt x="0" y="36"/>
                    </a:lnTo>
                    <a:lnTo>
                      <a:pt x="0" y="30"/>
                    </a:lnTo>
                    <a:lnTo>
                      <a:pt x="10" y="0"/>
                    </a:lnTo>
                    <a:lnTo>
                      <a:pt x="15" y="0"/>
                    </a:lnTo>
                    <a:lnTo>
                      <a:pt x="15" y="6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85" name="Freeform 125"/>
              <p:cNvSpPr>
                <a:spLocks/>
              </p:cNvSpPr>
              <p:nvPr/>
            </p:nvSpPr>
            <p:spPr bwMode="auto">
              <a:xfrm>
                <a:off x="1371" y="1716"/>
                <a:ext cx="10" cy="33"/>
              </a:xfrm>
              <a:custGeom>
                <a:avLst/>
                <a:gdLst>
                  <a:gd name="T0" fmla="*/ 5 w 10"/>
                  <a:gd name="T1" fmla="*/ 33 h 33"/>
                  <a:gd name="T2" fmla="*/ 0 w 10"/>
                  <a:gd name="T3" fmla="*/ 33 h 33"/>
                  <a:gd name="T4" fmla="*/ 0 w 10"/>
                  <a:gd name="T5" fmla="*/ 27 h 33"/>
                  <a:gd name="T6" fmla="*/ 5 w 10"/>
                  <a:gd name="T7" fmla="*/ 0 h 33"/>
                  <a:gd name="T8" fmla="*/ 10 w 10"/>
                  <a:gd name="T9" fmla="*/ 0 h 33"/>
                  <a:gd name="T10" fmla="*/ 10 w 10"/>
                  <a:gd name="T11" fmla="*/ 5 h 33"/>
                  <a:gd name="T12" fmla="*/ 5 w 10"/>
                  <a:gd name="T13" fmla="*/ 33 h 3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0" h="33">
                    <a:moveTo>
                      <a:pt x="5" y="33"/>
                    </a:moveTo>
                    <a:lnTo>
                      <a:pt x="0" y="33"/>
                    </a:lnTo>
                    <a:lnTo>
                      <a:pt x="0" y="27"/>
                    </a:lnTo>
                    <a:lnTo>
                      <a:pt x="5" y="0"/>
                    </a:lnTo>
                    <a:lnTo>
                      <a:pt x="10" y="0"/>
                    </a:lnTo>
                    <a:lnTo>
                      <a:pt x="10" y="5"/>
                    </a:lnTo>
                    <a:lnTo>
                      <a:pt x="5" y="33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86" name="Freeform 126"/>
              <p:cNvSpPr>
                <a:spLocks/>
              </p:cNvSpPr>
              <p:nvPr/>
            </p:nvSpPr>
            <p:spPr bwMode="auto">
              <a:xfrm>
                <a:off x="1376" y="1688"/>
                <a:ext cx="13" cy="33"/>
              </a:xfrm>
              <a:custGeom>
                <a:avLst/>
                <a:gdLst>
                  <a:gd name="T0" fmla="*/ 5 w 13"/>
                  <a:gd name="T1" fmla="*/ 33 h 33"/>
                  <a:gd name="T2" fmla="*/ 0 w 13"/>
                  <a:gd name="T3" fmla="*/ 33 h 33"/>
                  <a:gd name="T4" fmla="*/ 0 w 13"/>
                  <a:gd name="T5" fmla="*/ 28 h 33"/>
                  <a:gd name="T6" fmla="*/ 8 w 13"/>
                  <a:gd name="T7" fmla="*/ 0 h 33"/>
                  <a:gd name="T8" fmla="*/ 13 w 13"/>
                  <a:gd name="T9" fmla="*/ 0 h 33"/>
                  <a:gd name="T10" fmla="*/ 13 w 13"/>
                  <a:gd name="T11" fmla="*/ 6 h 33"/>
                  <a:gd name="T12" fmla="*/ 5 w 13"/>
                  <a:gd name="T13" fmla="*/ 33 h 3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3" h="33">
                    <a:moveTo>
                      <a:pt x="5" y="33"/>
                    </a:moveTo>
                    <a:lnTo>
                      <a:pt x="0" y="33"/>
                    </a:lnTo>
                    <a:lnTo>
                      <a:pt x="0" y="28"/>
                    </a:lnTo>
                    <a:lnTo>
                      <a:pt x="8" y="0"/>
                    </a:lnTo>
                    <a:lnTo>
                      <a:pt x="13" y="0"/>
                    </a:lnTo>
                    <a:lnTo>
                      <a:pt x="13" y="6"/>
                    </a:lnTo>
                    <a:lnTo>
                      <a:pt x="5" y="33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87" name="Freeform 127"/>
              <p:cNvSpPr>
                <a:spLocks/>
              </p:cNvSpPr>
              <p:nvPr/>
            </p:nvSpPr>
            <p:spPr bwMode="auto">
              <a:xfrm>
                <a:off x="1384" y="1666"/>
                <a:ext cx="13" cy="28"/>
              </a:xfrm>
              <a:custGeom>
                <a:avLst/>
                <a:gdLst>
                  <a:gd name="T0" fmla="*/ 5 w 13"/>
                  <a:gd name="T1" fmla="*/ 28 h 28"/>
                  <a:gd name="T2" fmla="*/ 0 w 13"/>
                  <a:gd name="T3" fmla="*/ 28 h 28"/>
                  <a:gd name="T4" fmla="*/ 0 w 13"/>
                  <a:gd name="T5" fmla="*/ 22 h 28"/>
                  <a:gd name="T6" fmla="*/ 8 w 13"/>
                  <a:gd name="T7" fmla="*/ 0 h 28"/>
                  <a:gd name="T8" fmla="*/ 13 w 13"/>
                  <a:gd name="T9" fmla="*/ 0 h 28"/>
                  <a:gd name="T10" fmla="*/ 13 w 13"/>
                  <a:gd name="T11" fmla="*/ 5 h 28"/>
                  <a:gd name="T12" fmla="*/ 5 w 13"/>
                  <a:gd name="T13" fmla="*/ 28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3" h="28">
                    <a:moveTo>
                      <a:pt x="5" y="28"/>
                    </a:moveTo>
                    <a:lnTo>
                      <a:pt x="0" y="28"/>
                    </a:lnTo>
                    <a:lnTo>
                      <a:pt x="0" y="22"/>
                    </a:lnTo>
                    <a:lnTo>
                      <a:pt x="8" y="0"/>
                    </a:lnTo>
                    <a:lnTo>
                      <a:pt x="13" y="0"/>
                    </a:lnTo>
                    <a:lnTo>
                      <a:pt x="13" y="5"/>
                    </a:lnTo>
                    <a:lnTo>
                      <a:pt x="5" y="28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88" name="Freeform 128"/>
              <p:cNvSpPr>
                <a:spLocks/>
              </p:cNvSpPr>
              <p:nvPr/>
            </p:nvSpPr>
            <p:spPr bwMode="auto">
              <a:xfrm>
                <a:off x="1392" y="1643"/>
                <a:ext cx="11" cy="28"/>
              </a:xfrm>
              <a:custGeom>
                <a:avLst/>
                <a:gdLst>
                  <a:gd name="T0" fmla="*/ 5 w 11"/>
                  <a:gd name="T1" fmla="*/ 28 h 28"/>
                  <a:gd name="T2" fmla="*/ 0 w 11"/>
                  <a:gd name="T3" fmla="*/ 28 h 28"/>
                  <a:gd name="T4" fmla="*/ 0 w 11"/>
                  <a:gd name="T5" fmla="*/ 23 h 28"/>
                  <a:gd name="T6" fmla="*/ 5 w 11"/>
                  <a:gd name="T7" fmla="*/ 0 h 28"/>
                  <a:gd name="T8" fmla="*/ 11 w 11"/>
                  <a:gd name="T9" fmla="*/ 0 h 28"/>
                  <a:gd name="T10" fmla="*/ 11 w 11"/>
                  <a:gd name="T11" fmla="*/ 7 h 28"/>
                  <a:gd name="T12" fmla="*/ 5 w 11"/>
                  <a:gd name="T13" fmla="*/ 28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28">
                    <a:moveTo>
                      <a:pt x="5" y="28"/>
                    </a:moveTo>
                    <a:lnTo>
                      <a:pt x="0" y="28"/>
                    </a:lnTo>
                    <a:lnTo>
                      <a:pt x="0" y="23"/>
                    </a:lnTo>
                    <a:lnTo>
                      <a:pt x="5" y="0"/>
                    </a:lnTo>
                    <a:lnTo>
                      <a:pt x="11" y="0"/>
                    </a:lnTo>
                    <a:lnTo>
                      <a:pt x="11" y="7"/>
                    </a:lnTo>
                    <a:lnTo>
                      <a:pt x="5" y="28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89" name="Freeform 129"/>
              <p:cNvSpPr>
                <a:spLocks/>
              </p:cNvSpPr>
              <p:nvPr/>
            </p:nvSpPr>
            <p:spPr bwMode="auto">
              <a:xfrm>
                <a:off x="1397" y="1627"/>
                <a:ext cx="15" cy="23"/>
              </a:xfrm>
              <a:custGeom>
                <a:avLst/>
                <a:gdLst>
                  <a:gd name="T0" fmla="*/ 6 w 15"/>
                  <a:gd name="T1" fmla="*/ 23 h 23"/>
                  <a:gd name="T2" fmla="*/ 0 w 15"/>
                  <a:gd name="T3" fmla="*/ 23 h 23"/>
                  <a:gd name="T4" fmla="*/ 0 w 15"/>
                  <a:gd name="T5" fmla="*/ 16 h 23"/>
                  <a:gd name="T6" fmla="*/ 10 w 15"/>
                  <a:gd name="T7" fmla="*/ 0 h 23"/>
                  <a:gd name="T8" fmla="*/ 15 w 15"/>
                  <a:gd name="T9" fmla="*/ 0 h 23"/>
                  <a:gd name="T10" fmla="*/ 15 w 15"/>
                  <a:gd name="T11" fmla="*/ 5 h 23"/>
                  <a:gd name="T12" fmla="*/ 6 w 15"/>
                  <a:gd name="T13" fmla="*/ 23 h 2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" h="23">
                    <a:moveTo>
                      <a:pt x="6" y="23"/>
                    </a:moveTo>
                    <a:lnTo>
                      <a:pt x="0" y="23"/>
                    </a:lnTo>
                    <a:lnTo>
                      <a:pt x="0" y="16"/>
                    </a:lnTo>
                    <a:lnTo>
                      <a:pt x="10" y="0"/>
                    </a:lnTo>
                    <a:lnTo>
                      <a:pt x="15" y="0"/>
                    </a:lnTo>
                    <a:lnTo>
                      <a:pt x="15" y="5"/>
                    </a:lnTo>
                    <a:lnTo>
                      <a:pt x="6" y="23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90" name="Freeform 130"/>
              <p:cNvSpPr>
                <a:spLocks/>
              </p:cNvSpPr>
              <p:nvPr/>
            </p:nvSpPr>
            <p:spPr bwMode="auto">
              <a:xfrm>
                <a:off x="1407" y="1614"/>
                <a:ext cx="13" cy="18"/>
              </a:xfrm>
              <a:custGeom>
                <a:avLst/>
                <a:gdLst>
                  <a:gd name="T0" fmla="*/ 5 w 13"/>
                  <a:gd name="T1" fmla="*/ 18 h 18"/>
                  <a:gd name="T2" fmla="*/ 0 w 13"/>
                  <a:gd name="T3" fmla="*/ 18 h 18"/>
                  <a:gd name="T4" fmla="*/ 0 w 13"/>
                  <a:gd name="T5" fmla="*/ 13 h 18"/>
                  <a:gd name="T6" fmla="*/ 8 w 13"/>
                  <a:gd name="T7" fmla="*/ 0 h 18"/>
                  <a:gd name="T8" fmla="*/ 13 w 13"/>
                  <a:gd name="T9" fmla="*/ 0 h 18"/>
                  <a:gd name="T10" fmla="*/ 13 w 13"/>
                  <a:gd name="T11" fmla="*/ 5 h 18"/>
                  <a:gd name="T12" fmla="*/ 5 w 13"/>
                  <a:gd name="T13" fmla="*/ 18 h 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3" h="18">
                    <a:moveTo>
                      <a:pt x="5" y="18"/>
                    </a:moveTo>
                    <a:lnTo>
                      <a:pt x="0" y="18"/>
                    </a:lnTo>
                    <a:lnTo>
                      <a:pt x="0" y="13"/>
                    </a:lnTo>
                    <a:lnTo>
                      <a:pt x="8" y="0"/>
                    </a:lnTo>
                    <a:lnTo>
                      <a:pt x="13" y="0"/>
                    </a:lnTo>
                    <a:lnTo>
                      <a:pt x="13" y="5"/>
                    </a:lnTo>
                    <a:lnTo>
                      <a:pt x="5" y="18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91" name="Freeform 131"/>
              <p:cNvSpPr>
                <a:spLocks/>
              </p:cNvSpPr>
              <p:nvPr/>
            </p:nvSpPr>
            <p:spPr bwMode="auto">
              <a:xfrm>
                <a:off x="1415" y="1602"/>
                <a:ext cx="13" cy="17"/>
              </a:xfrm>
              <a:custGeom>
                <a:avLst/>
                <a:gdLst>
                  <a:gd name="T0" fmla="*/ 5 w 13"/>
                  <a:gd name="T1" fmla="*/ 17 h 17"/>
                  <a:gd name="T2" fmla="*/ 0 w 13"/>
                  <a:gd name="T3" fmla="*/ 17 h 17"/>
                  <a:gd name="T4" fmla="*/ 0 w 13"/>
                  <a:gd name="T5" fmla="*/ 12 h 17"/>
                  <a:gd name="T6" fmla="*/ 8 w 13"/>
                  <a:gd name="T7" fmla="*/ 0 h 17"/>
                  <a:gd name="T8" fmla="*/ 13 w 13"/>
                  <a:gd name="T9" fmla="*/ 0 h 17"/>
                  <a:gd name="T10" fmla="*/ 13 w 13"/>
                  <a:gd name="T11" fmla="*/ 5 h 17"/>
                  <a:gd name="T12" fmla="*/ 5 w 13"/>
                  <a:gd name="T13" fmla="*/ 17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3" h="17">
                    <a:moveTo>
                      <a:pt x="5" y="17"/>
                    </a:moveTo>
                    <a:lnTo>
                      <a:pt x="0" y="17"/>
                    </a:lnTo>
                    <a:lnTo>
                      <a:pt x="0" y="12"/>
                    </a:lnTo>
                    <a:lnTo>
                      <a:pt x="8" y="0"/>
                    </a:lnTo>
                    <a:lnTo>
                      <a:pt x="13" y="0"/>
                    </a:lnTo>
                    <a:lnTo>
                      <a:pt x="13" y="5"/>
                    </a:lnTo>
                    <a:lnTo>
                      <a:pt x="5" y="17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92" name="Freeform 132"/>
              <p:cNvSpPr>
                <a:spLocks/>
              </p:cNvSpPr>
              <p:nvPr/>
            </p:nvSpPr>
            <p:spPr bwMode="auto">
              <a:xfrm>
                <a:off x="1423" y="1594"/>
                <a:ext cx="13" cy="13"/>
              </a:xfrm>
              <a:custGeom>
                <a:avLst/>
                <a:gdLst>
                  <a:gd name="T0" fmla="*/ 5 w 13"/>
                  <a:gd name="T1" fmla="*/ 13 h 13"/>
                  <a:gd name="T2" fmla="*/ 0 w 13"/>
                  <a:gd name="T3" fmla="*/ 13 h 13"/>
                  <a:gd name="T4" fmla="*/ 0 w 13"/>
                  <a:gd name="T5" fmla="*/ 8 h 13"/>
                  <a:gd name="T6" fmla="*/ 8 w 13"/>
                  <a:gd name="T7" fmla="*/ 0 h 13"/>
                  <a:gd name="T8" fmla="*/ 13 w 13"/>
                  <a:gd name="T9" fmla="*/ 0 h 13"/>
                  <a:gd name="T10" fmla="*/ 13 w 13"/>
                  <a:gd name="T11" fmla="*/ 5 h 13"/>
                  <a:gd name="T12" fmla="*/ 5 w 13"/>
                  <a:gd name="T13" fmla="*/ 13 h 1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3" h="13">
                    <a:moveTo>
                      <a:pt x="5" y="13"/>
                    </a:moveTo>
                    <a:lnTo>
                      <a:pt x="0" y="13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13" y="0"/>
                    </a:lnTo>
                    <a:lnTo>
                      <a:pt x="13" y="5"/>
                    </a:lnTo>
                    <a:lnTo>
                      <a:pt x="5" y="13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93" name="Freeform 133"/>
              <p:cNvSpPr>
                <a:spLocks/>
              </p:cNvSpPr>
              <p:nvPr/>
            </p:nvSpPr>
            <p:spPr bwMode="auto">
              <a:xfrm>
                <a:off x="1431" y="1591"/>
                <a:ext cx="14" cy="8"/>
              </a:xfrm>
              <a:custGeom>
                <a:avLst/>
                <a:gdLst>
                  <a:gd name="T0" fmla="*/ 5 w 14"/>
                  <a:gd name="T1" fmla="*/ 8 h 8"/>
                  <a:gd name="T2" fmla="*/ 0 w 14"/>
                  <a:gd name="T3" fmla="*/ 8 h 8"/>
                  <a:gd name="T4" fmla="*/ 0 w 14"/>
                  <a:gd name="T5" fmla="*/ 3 h 8"/>
                  <a:gd name="T6" fmla="*/ 9 w 14"/>
                  <a:gd name="T7" fmla="*/ 0 h 8"/>
                  <a:gd name="T8" fmla="*/ 14 w 14"/>
                  <a:gd name="T9" fmla="*/ 0 h 8"/>
                  <a:gd name="T10" fmla="*/ 14 w 14"/>
                  <a:gd name="T11" fmla="*/ 5 h 8"/>
                  <a:gd name="T12" fmla="*/ 5 w 14"/>
                  <a:gd name="T13" fmla="*/ 8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4" h="8">
                    <a:moveTo>
                      <a:pt x="5" y="8"/>
                    </a:moveTo>
                    <a:lnTo>
                      <a:pt x="0" y="8"/>
                    </a:lnTo>
                    <a:lnTo>
                      <a:pt x="0" y="3"/>
                    </a:lnTo>
                    <a:lnTo>
                      <a:pt x="9" y="0"/>
                    </a:lnTo>
                    <a:lnTo>
                      <a:pt x="14" y="0"/>
                    </a:lnTo>
                    <a:lnTo>
                      <a:pt x="14" y="5"/>
                    </a:lnTo>
                    <a:lnTo>
                      <a:pt x="5" y="8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94" name="Freeform 134"/>
              <p:cNvSpPr>
                <a:spLocks/>
              </p:cNvSpPr>
              <p:nvPr/>
            </p:nvSpPr>
            <p:spPr bwMode="auto">
              <a:xfrm>
                <a:off x="1440" y="1589"/>
                <a:ext cx="13" cy="7"/>
              </a:xfrm>
              <a:custGeom>
                <a:avLst/>
                <a:gdLst>
                  <a:gd name="T0" fmla="*/ 5 w 13"/>
                  <a:gd name="T1" fmla="*/ 7 h 7"/>
                  <a:gd name="T2" fmla="*/ 0 w 13"/>
                  <a:gd name="T3" fmla="*/ 7 h 7"/>
                  <a:gd name="T4" fmla="*/ 0 w 13"/>
                  <a:gd name="T5" fmla="*/ 2 h 7"/>
                  <a:gd name="T6" fmla="*/ 8 w 13"/>
                  <a:gd name="T7" fmla="*/ 0 h 7"/>
                  <a:gd name="T8" fmla="*/ 13 w 13"/>
                  <a:gd name="T9" fmla="*/ 0 h 7"/>
                  <a:gd name="T10" fmla="*/ 13 w 13"/>
                  <a:gd name="T11" fmla="*/ 5 h 7"/>
                  <a:gd name="T12" fmla="*/ 5 w 13"/>
                  <a:gd name="T13" fmla="*/ 7 h 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3" h="7">
                    <a:moveTo>
                      <a:pt x="5" y="7"/>
                    </a:moveTo>
                    <a:lnTo>
                      <a:pt x="0" y="7"/>
                    </a:lnTo>
                    <a:lnTo>
                      <a:pt x="0" y="2"/>
                    </a:lnTo>
                    <a:lnTo>
                      <a:pt x="8" y="0"/>
                    </a:lnTo>
                    <a:lnTo>
                      <a:pt x="13" y="0"/>
                    </a:lnTo>
                    <a:lnTo>
                      <a:pt x="13" y="5"/>
                    </a:lnTo>
                    <a:lnTo>
                      <a:pt x="5" y="7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95" name="Rectangle 135"/>
              <p:cNvSpPr>
                <a:spLocks noChangeArrowheads="1"/>
              </p:cNvSpPr>
              <p:nvPr/>
            </p:nvSpPr>
            <p:spPr bwMode="auto">
              <a:xfrm>
                <a:off x="1448" y="1589"/>
                <a:ext cx="13" cy="5"/>
              </a:xfrm>
              <a:prstGeom prst="rect">
                <a:avLst/>
              </a:prstGeom>
              <a:solidFill>
                <a:srgbClr val="FF07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96" name="Rectangle 136"/>
              <p:cNvSpPr>
                <a:spLocks noChangeArrowheads="1"/>
              </p:cNvSpPr>
              <p:nvPr/>
            </p:nvSpPr>
            <p:spPr bwMode="auto">
              <a:xfrm>
                <a:off x="1456" y="1589"/>
                <a:ext cx="13" cy="5"/>
              </a:xfrm>
              <a:prstGeom prst="rect">
                <a:avLst/>
              </a:prstGeom>
              <a:solidFill>
                <a:srgbClr val="FF07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97" name="Freeform 137"/>
              <p:cNvSpPr>
                <a:spLocks/>
              </p:cNvSpPr>
              <p:nvPr/>
            </p:nvSpPr>
            <p:spPr bwMode="auto">
              <a:xfrm>
                <a:off x="1464" y="1589"/>
                <a:ext cx="14" cy="7"/>
              </a:xfrm>
              <a:custGeom>
                <a:avLst/>
                <a:gdLst>
                  <a:gd name="T0" fmla="*/ 0 w 14"/>
                  <a:gd name="T1" fmla="*/ 5 h 7"/>
                  <a:gd name="T2" fmla="*/ 0 w 14"/>
                  <a:gd name="T3" fmla="*/ 0 h 7"/>
                  <a:gd name="T4" fmla="*/ 5 w 14"/>
                  <a:gd name="T5" fmla="*/ 0 h 7"/>
                  <a:gd name="T6" fmla="*/ 14 w 14"/>
                  <a:gd name="T7" fmla="*/ 2 h 7"/>
                  <a:gd name="T8" fmla="*/ 14 w 14"/>
                  <a:gd name="T9" fmla="*/ 7 h 7"/>
                  <a:gd name="T10" fmla="*/ 8 w 14"/>
                  <a:gd name="T11" fmla="*/ 7 h 7"/>
                  <a:gd name="T12" fmla="*/ 0 w 14"/>
                  <a:gd name="T13" fmla="*/ 5 h 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4" h="7">
                    <a:moveTo>
                      <a:pt x="0" y="5"/>
                    </a:moveTo>
                    <a:lnTo>
                      <a:pt x="0" y="0"/>
                    </a:lnTo>
                    <a:lnTo>
                      <a:pt x="5" y="0"/>
                    </a:lnTo>
                    <a:lnTo>
                      <a:pt x="14" y="2"/>
                    </a:lnTo>
                    <a:lnTo>
                      <a:pt x="14" y="7"/>
                    </a:lnTo>
                    <a:lnTo>
                      <a:pt x="8" y="7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98" name="Freeform 138"/>
              <p:cNvSpPr>
                <a:spLocks/>
              </p:cNvSpPr>
              <p:nvPr/>
            </p:nvSpPr>
            <p:spPr bwMode="auto">
              <a:xfrm>
                <a:off x="1472" y="1591"/>
                <a:ext cx="14" cy="8"/>
              </a:xfrm>
              <a:custGeom>
                <a:avLst/>
                <a:gdLst>
                  <a:gd name="T0" fmla="*/ 0 w 14"/>
                  <a:gd name="T1" fmla="*/ 5 h 8"/>
                  <a:gd name="T2" fmla="*/ 0 w 14"/>
                  <a:gd name="T3" fmla="*/ 0 h 8"/>
                  <a:gd name="T4" fmla="*/ 6 w 14"/>
                  <a:gd name="T5" fmla="*/ 0 h 8"/>
                  <a:gd name="T6" fmla="*/ 14 w 14"/>
                  <a:gd name="T7" fmla="*/ 3 h 8"/>
                  <a:gd name="T8" fmla="*/ 14 w 14"/>
                  <a:gd name="T9" fmla="*/ 8 h 8"/>
                  <a:gd name="T10" fmla="*/ 9 w 14"/>
                  <a:gd name="T11" fmla="*/ 8 h 8"/>
                  <a:gd name="T12" fmla="*/ 0 w 14"/>
                  <a:gd name="T13" fmla="*/ 5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4" h="8">
                    <a:moveTo>
                      <a:pt x="0" y="5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3"/>
                    </a:lnTo>
                    <a:lnTo>
                      <a:pt x="14" y="8"/>
                    </a:lnTo>
                    <a:lnTo>
                      <a:pt x="9" y="8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99" name="Freeform 139"/>
              <p:cNvSpPr>
                <a:spLocks/>
              </p:cNvSpPr>
              <p:nvPr/>
            </p:nvSpPr>
            <p:spPr bwMode="auto">
              <a:xfrm>
                <a:off x="1481" y="1594"/>
                <a:ext cx="13" cy="8"/>
              </a:xfrm>
              <a:custGeom>
                <a:avLst/>
                <a:gdLst>
                  <a:gd name="T0" fmla="*/ 0 w 13"/>
                  <a:gd name="T1" fmla="*/ 5 h 8"/>
                  <a:gd name="T2" fmla="*/ 0 w 13"/>
                  <a:gd name="T3" fmla="*/ 0 h 8"/>
                  <a:gd name="T4" fmla="*/ 5 w 13"/>
                  <a:gd name="T5" fmla="*/ 0 h 8"/>
                  <a:gd name="T6" fmla="*/ 13 w 13"/>
                  <a:gd name="T7" fmla="*/ 2 h 8"/>
                  <a:gd name="T8" fmla="*/ 13 w 13"/>
                  <a:gd name="T9" fmla="*/ 8 h 8"/>
                  <a:gd name="T10" fmla="*/ 8 w 13"/>
                  <a:gd name="T11" fmla="*/ 8 h 8"/>
                  <a:gd name="T12" fmla="*/ 0 w 13"/>
                  <a:gd name="T13" fmla="*/ 5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3" h="8">
                    <a:moveTo>
                      <a:pt x="0" y="5"/>
                    </a:moveTo>
                    <a:lnTo>
                      <a:pt x="0" y="0"/>
                    </a:lnTo>
                    <a:lnTo>
                      <a:pt x="5" y="0"/>
                    </a:lnTo>
                    <a:lnTo>
                      <a:pt x="13" y="2"/>
                    </a:lnTo>
                    <a:lnTo>
                      <a:pt x="13" y="8"/>
                    </a:lnTo>
                    <a:lnTo>
                      <a:pt x="8" y="8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100" name="Freeform 140"/>
              <p:cNvSpPr>
                <a:spLocks/>
              </p:cNvSpPr>
              <p:nvPr/>
            </p:nvSpPr>
            <p:spPr bwMode="auto">
              <a:xfrm>
                <a:off x="1489" y="1596"/>
                <a:ext cx="13" cy="8"/>
              </a:xfrm>
              <a:custGeom>
                <a:avLst/>
                <a:gdLst>
                  <a:gd name="T0" fmla="*/ 0 w 13"/>
                  <a:gd name="T1" fmla="*/ 6 h 8"/>
                  <a:gd name="T2" fmla="*/ 0 w 13"/>
                  <a:gd name="T3" fmla="*/ 0 h 8"/>
                  <a:gd name="T4" fmla="*/ 5 w 13"/>
                  <a:gd name="T5" fmla="*/ 0 h 8"/>
                  <a:gd name="T6" fmla="*/ 13 w 13"/>
                  <a:gd name="T7" fmla="*/ 3 h 8"/>
                  <a:gd name="T8" fmla="*/ 13 w 13"/>
                  <a:gd name="T9" fmla="*/ 8 h 8"/>
                  <a:gd name="T10" fmla="*/ 8 w 13"/>
                  <a:gd name="T11" fmla="*/ 8 h 8"/>
                  <a:gd name="T12" fmla="*/ 0 w 13"/>
                  <a:gd name="T13" fmla="*/ 6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3" h="8">
                    <a:moveTo>
                      <a:pt x="0" y="6"/>
                    </a:moveTo>
                    <a:lnTo>
                      <a:pt x="0" y="0"/>
                    </a:lnTo>
                    <a:lnTo>
                      <a:pt x="5" y="0"/>
                    </a:lnTo>
                    <a:lnTo>
                      <a:pt x="13" y="3"/>
                    </a:lnTo>
                    <a:lnTo>
                      <a:pt x="13" y="8"/>
                    </a:lnTo>
                    <a:lnTo>
                      <a:pt x="8" y="8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101" name="Rectangle 141"/>
              <p:cNvSpPr>
                <a:spLocks noChangeArrowheads="1"/>
              </p:cNvSpPr>
              <p:nvPr/>
            </p:nvSpPr>
            <p:spPr bwMode="auto">
              <a:xfrm>
                <a:off x="1497" y="1599"/>
                <a:ext cx="17" cy="5"/>
              </a:xfrm>
              <a:prstGeom prst="rect">
                <a:avLst/>
              </a:prstGeom>
              <a:solidFill>
                <a:srgbClr val="FF07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02" name="Freeform 142"/>
              <p:cNvSpPr>
                <a:spLocks/>
              </p:cNvSpPr>
              <p:nvPr/>
            </p:nvSpPr>
            <p:spPr bwMode="auto">
              <a:xfrm>
                <a:off x="1509" y="1599"/>
                <a:ext cx="13" cy="8"/>
              </a:xfrm>
              <a:custGeom>
                <a:avLst/>
                <a:gdLst>
                  <a:gd name="T0" fmla="*/ 0 w 13"/>
                  <a:gd name="T1" fmla="*/ 5 h 8"/>
                  <a:gd name="T2" fmla="*/ 0 w 13"/>
                  <a:gd name="T3" fmla="*/ 0 h 8"/>
                  <a:gd name="T4" fmla="*/ 5 w 13"/>
                  <a:gd name="T5" fmla="*/ 0 h 8"/>
                  <a:gd name="T6" fmla="*/ 13 w 13"/>
                  <a:gd name="T7" fmla="*/ 3 h 8"/>
                  <a:gd name="T8" fmla="*/ 13 w 13"/>
                  <a:gd name="T9" fmla="*/ 8 h 8"/>
                  <a:gd name="T10" fmla="*/ 8 w 13"/>
                  <a:gd name="T11" fmla="*/ 8 h 8"/>
                  <a:gd name="T12" fmla="*/ 0 w 13"/>
                  <a:gd name="T13" fmla="*/ 5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3" h="8">
                    <a:moveTo>
                      <a:pt x="0" y="5"/>
                    </a:moveTo>
                    <a:lnTo>
                      <a:pt x="0" y="0"/>
                    </a:lnTo>
                    <a:lnTo>
                      <a:pt x="5" y="0"/>
                    </a:lnTo>
                    <a:lnTo>
                      <a:pt x="13" y="3"/>
                    </a:lnTo>
                    <a:lnTo>
                      <a:pt x="13" y="8"/>
                    </a:lnTo>
                    <a:lnTo>
                      <a:pt x="8" y="8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103" name="Freeform 143"/>
              <p:cNvSpPr>
                <a:spLocks/>
              </p:cNvSpPr>
              <p:nvPr/>
            </p:nvSpPr>
            <p:spPr bwMode="auto">
              <a:xfrm>
                <a:off x="1517" y="1599"/>
                <a:ext cx="13" cy="8"/>
              </a:xfrm>
              <a:custGeom>
                <a:avLst/>
                <a:gdLst>
                  <a:gd name="T0" fmla="*/ 5 w 13"/>
                  <a:gd name="T1" fmla="*/ 8 h 8"/>
                  <a:gd name="T2" fmla="*/ 0 w 13"/>
                  <a:gd name="T3" fmla="*/ 8 h 8"/>
                  <a:gd name="T4" fmla="*/ 0 w 13"/>
                  <a:gd name="T5" fmla="*/ 3 h 8"/>
                  <a:gd name="T6" fmla="*/ 8 w 13"/>
                  <a:gd name="T7" fmla="*/ 0 h 8"/>
                  <a:gd name="T8" fmla="*/ 13 w 13"/>
                  <a:gd name="T9" fmla="*/ 0 h 8"/>
                  <a:gd name="T10" fmla="*/ 13 w 13"/>
                  <a:gd name="T11" fmla="*/ 5 h 8"/>
                  <a:gd name="T12" fmla="*/ 5 w 13"/>
                  <a:gd name="T13" fmla="*/ 8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3" h="8">
                    <a:moveTo>
                      <a:pt x="5" y="8"/>
                    </a:moveTo>
                    <a:lnTo>
                      <a:pt x="0" y="8"/>
                    </a:lnTo>
                    <a:lnTo>
                      <a:pt x="0" y="3"/>
                    </a:lnTo>
                    <a:lnTo>
                      <a:pt x="8" y="0"/>
                    </a:lnTo>
                    <a:lnTo>
                      <a:pt x="13" y="0"/>
                    </a:lnTo>
                    <a:lnTo>
                      <a:pt x="13" y="5"/>
                    </a:lnTo>
                    <a:lnTo>
                      <a:pt x="5" y="8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104" name="Rectangle 144"/>
              <p:cNvSpPr>
                <a:spLocks noChangeArrowheads="1"/>
              </p:cNvSpPr>
              <p:nvPr/>
            </p:nvSpPr>
            <p:spPr bwMode="auto">
              <a:xfrm>
                <a:off x="1525" y="1599"/>
                <a:ext cx="13" cy="5"/>
              </a:xfrm>
              <a:prstGeom prst="rect">
                <a:avLst/>
              </a:prstGeom>
              <a:solidFill>
                <a:srgbClr val="FF07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05" name="Freeform 145"/>
              <p:cNvSpPr>
                <a:spLocks/>
              </p:cNvSpPr>
              <p:nvPr/>
            </p:nvSpPr>
            <p:spPr bwMode="auto">
              <a:xfrm>
                <a:off x="1533" y="1596"/>
                <a:ext cx="15" cy="8"/>
              </a:xfrm>
              <a:custGeom>
                <a:avLst/>
                <a:gdLst>
                  <a:gd name="T0" fmla="*/ 5 w 15"/>
                  <a:gd name="T1" fmla="*/ 8 h 8"/>
                  <a:gd name="T2" fmla="*/ 0 w 15"/>
                  <a:gd name="T3" fmla="*/ 8 h 8"/>
                  <a:gd name="T4" fmla="*/ 0 w 15"/>
                  <a:gd name="T5" fmla="*/ 3 h 8"/>
                  <a:gd name="T6" fmla="*/ 8 w 15"/>
                  <a:gd name="T7" fmla="*/ 0 h 8"/>
                  <a:gd name="T8" fmla="*/ 15 w 15"/>
                  <a:gd name="T9" fmla="*/ 0 h 8"/>
                  <a:gd name="T10" fmla="*/ 15 w 15"/>
                  <a:gd name="T11" fmla="*/ 6 h 8"/>
                  <a:gd name="T12" fmla="*/ 5 w 15"/>
                  <a:gd name="T13" fmla="*/ 8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" h="8">
                    <a:moveTo>
                      <a:pt x="5" y="8"/>
                    </a:moveTo>
                    <a:lnTo>
                      <a:pt x="0" y="8"/>
                    </a:lnTo>
                    <a:lnTo>
                      <a:pt x="0" y="3"/>
                    </a:lnTo>
                    <a:lnTo>
                      <a:pt x="8" y="0"/>
                    </a:lnTo>
                    <a:lnTo>
                      <a:pt x="15" y="0"/>
                    </a:lnTo>
                    <a:lnTo>
                      <a:pt x="15" y="6"/>
                    </a:lnTo>
                    <a:lnTo>
                      <a:pt x="5" y="8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106" name="Freeform 146"/>
              <p:cNvSpPr>
                <a:spLocks/>
              </p:cNvSpPr>
              <p:nvPr/>
            </p:nvSpPr>
            <p:spPr bwMode="auto">
              <a:xfrm>
                <a:off x="1541" y="1591"/>
                <a:ext cx="17" cy="11"/>
              </a:xfrm>
              <a:custGeom>
                <a:avLst/>
                <a:gdLst>
                  <a:gd name="T0" fmla="*/ 7 w 17"/>
                  <a:gd name="T1" fmla="*/ 11 h 11"/>
                  <a:gd name="T2" fmla="*/ 0 w 17"/>
                  <a:gd name="T3" fmla="*/ 11 h 11"/>
                  <a:gd name="T4" fmla="*/ 0 w 17"/>
                  <a:gd name="T5" fmla="*/ 5 h 11"/>
                  <a:gd name="T6" fmla="*/ 12 w 17"/>
                  <a:gd name="T7" fmla="*/ 0 h 11"/>
                  <a:gd name="T8" fmla="*/ 17 w 17"/>
                  <a:gd name="T9" fmla="*/ 0 h 11"/>
                  <a:gd name="T10" fmla="*/ 17 w 17"/>
                  <a:gd name="T11" fmla="*/ 5 h 11"/>
                  <a:gd name="T12" fmla="*/ 7 w 17"/>
                  <a:gd name="T13" fmla="*/ 11 h 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" h="11">
                    <a:moveTo>
                      <a:pt x="7" y="11"/>
                    </a:moveTo>
                    <a:lnTo>
                      <a:pt x="0" y="11"/>
                    </a:lnTo>
                    <a:lnTo>
                      <a:pt x="0" y="5"/>
                    </a:lnTo>
                    <a:lnTo>
                      <a:pt x="12" y="0"/>
                    </a:lnTo>
                    <a:lnTo>
                      <a:pt x="17" y="0"/>
                    </a:lnTo>
                    <a:lnTo>
                      <a:pt x="17" y="5"/>
                    </a:lnTo>
                    <a:lnTo>
                      <a:pt x="7" y="11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107" name="Freeform 147"/>
              <p:cNvSpPr>
                <a:spLocks/>
              </p:cNvSpPr>
              <p:nvPr/>
            </p:nvSpPr>
            <p:spPr bwMode="auto">
              <a:xfrm>
                <a:off x="1553" y="1586"/>
                <a:ext cx="13" cy="10"/>
              </a:xfrm>
              <a:custGeom>
                <a:avLst/>
                <a:gdLst>
                  <a:gd name="T0" fmla="*/ 5 w 13"/>
                  <a:gd name="T1" fmla="*/ 10 h 10"/>
                  <a:gd name="T2" fmla="*/ 0 w 13"/>
                  <a:gd name="T3" fmla="*/ 10 h 10"/>
                  <a:gd name="T4" fmla="*/ 0 w 13"/>
                  <a:gd name="T5" fmla="*/ 5 h 10"/>
                  <a:gd name="T6" fmla="*/ 8 w 13"/>
                  <a:gd name="T7" fmla="*/ 0 h 10"/>
                  <a:gd name="T8" fmla="*/ 13 w 13"/>
                  <a:gd name="T9" fmla="*/ 0 h 10"/>
                  <a:gd name="T10" fmla="*/ 13 w 13"/>
                  <a:gd name="T11" fmla="*/ 5 h 10"/>
                  <a:gd name="T12" fmla="*/ 5 w 13"/>
                  <a:gd name="T13" fmla="*/ 10 h 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3" h="10">
                    <a:moveTo>
                      <a:pt x="5" y="10"/>
                    </a:moveTo>
                    <a:lnTo>
                      <a:pt x="0" y="10"/>
                    </a:lnTo>
                    <a:lnTo>
                      <a:pt x="0" y="5"/>
                    </a:lnTo>
                    <a:lnTo>
                      <a:pt x="8" y="0"/>
                    </a:lnTo>
                    <a:lnTo>
                      <a:pt x="13" y="0"/>
                    </a:lnTo>
                    <a:lnTo>
                      <a:pt x="13" y="5"/>
                    </a:lnTo>
                    <a:lnTo>
                      <a:pt x="5" y="10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108" name="Freeform 148"/>
              <p:cNvSpPr>
                <a:spLocks/>
              </p:cNvSpPr>
              <p:nvPr/>
            </p:nvSpPr>
            <p:spPr bwMode="auto">
              <a:xfrm>
                <a:off x="1561" y="1586"/>
                <a:ext cx="17" cy="8"/>
              </a:xfrm>
              <a:custGeom>
                <a:avLst/>
                <a:gdLst>
                  <a:gd name="T0" fmla="*/ 0 w 17"/>
                  <a:gd name="T1" fmla="*/ 5 h 8"/>
                  <a:gd name="T2" fmla="*/ 0 w 17"/>
                  <a:gd name="T3" fmla="*/ 0 h 8"/>
                  <a:gd name="T4" fmla="*/ 5 w 17"/>
                  <a:gd name="T5" fmla="*/ 0 h 8"/>
                  <a:gd name="T6" fmla="*/ 17 w 17"/>
                  <a:gd name="T7" fmla="*/ 3 h 8"/>
                  <a:gd name="T8" fmla="*/ 17 w 17"/>
                  <a:gd name="T9" fmla="*/ 8 h 8"/>
                  <a:gd name="T10" fmla="*/ 11 w 17"/>
                  <a:gd name="T11" fmla="*/ 8 h 8"/>
                  <a:gd name="T12" fmla="*/ 0 w 17"/>
                  <a:gd name="T13" fmla="*/ 5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" h="8">
                    <a:moveTo>
                      <a:pt x="0" y="5"/>
                    </a:moveTo>
                    <a:lnTo>
                      <a:pt x="0" y="0"/>
                    </a:lnTo>
                    <a:lnTo>
                      <a:pt x="5" y="0"/>
                    </a:lnTo>
                    <a:lnTo>
                      <a:pt x="17" y="3"/>
                    </a:lnTo>
                    <a:lnTo>
                      <a:pt x="17" y="8"/>
                    </a:lnTo>
                    <a:lnTo>
                      <a:pt x="11" y="8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109" name="Rectangle 149"/>
              <p:cNvSpPr>
                <a:spLocks noChangeArrowheads="1"/>
              </p:cNvSpPr>
              <p:nvPr/>
            </p:nvSpPr>
            <p:spPr bwMode="auto">
              <a:xfrm>
                <a:off x="1572" y="1589"/>
                <a:ext cx="14" cy="5"/>
              </a:xfrm>
              <a:prstGeom prst="rect">
                <a:avLst/>
              </a:prstGeom>
              <a:solidFill>
                <a:srgbClr val="FF07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10" name="Freeform 150"/>
              <p:cNvSpPr>
                <a:spLocks/>
              </p:cNvSpPr>
              <p:nvPr/>
            </p:nvSpPr>
            <p:spPr bwMode="auto">
              <a:xfrm>
                <a:off x="1581" y="1586"/>
                <a:ext cx="13" cy="8"/>
              </a:xfrm>
              <a:custGeom>
                <a:avLst/>
                <a:gdLst>
                  <a:gd name="T0" fmla="*/ 5 w 13"/>
                  <a:gd name="T1" fmla="*/ 8 h 8"/>
                  <a:gd name="T2" fmla="*/ 0 w 13"/>
                  <a:gd name="T3" fmla="*/ 8 h 8"/>
                  <a:gd name="T4" fmla="*/ 0 w 13"/>
                  <a:gd name="T5" fmla="*/ 3 h 8"/>
                  <a:gd name="T6" fmla="*/ 8 w 13"/>
                  <a:gd name="T7" fmla="*/ 0 h 8"/>
                  <a:gd name="T8" fmla="*/ 13 w 13"/>
                  <a:gd name="T9" fmla="*/ 0 h 8"/>
                  <a:gd name="T10" fmla="*/ 13 w 13"/>
                  <a:gd name="T11" fmla="*/ 5 h 8"/>
                  <a:gd name="T12" fmla="*/ 5 w 13"/>
                  <a:gd name="T13" fmla="*/ 8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3" h="8">
                    <a:moveTo>
                      <a:pt x="5" y="8"/>
                    </a:moveTo>
                    <a:lnTo>
                      <a:pt x="0" y="8"/>
                    </a:lnTo>
                    <a:lnTo>
                      <a:pt x="0" y="3"/>
                    </a:lnTo>
                    <a:lnTo>
                      <a:pt x="8" y="0"/>
                    </a:lnTo>
                    <a:lnTo>
                      <a:pt x="13" y="0"/>
                    </a:lnTo>
                    <a:lnTo>
                      <a:pt x="13" y="5"/>
                    </a:lnTo>
                    <a:lnTo>
                      <a:pt x="5" y="8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111" name="Rectangle 151"/>
              <p:cNvSpPr>
                <a:spLocks noChangeArrowheads="1"/>
              </p:cNvSpPr>
              <p:nvPr/>
            </p:nvSpPr>
            <p:spPr bwMode="auto">
              <a:xfrm>
                <a:off x="1589" y="1586"/>
                <a:ext cx="16" cy="5"/>
              </a:xfrm>
              <a:prstGeom prst="rect">
                <a:avLst/>
              </a:prstGeom>
              <a:solidFill>
                <a:srgbClr val="FF07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12" name="Freeform 152"/>
              <p:cNvSpPr>
                <a:spLocks/>
              </p:cNvSpPr>
              <p:nvPr/>
            </p:nvSpPr>
            <p:spPr bwMode="auto">
              <a:xfrm>
                <a:off x="1600" y="1581"/>
                <a:ext cx="14" cy="10"/>
              </a:xfrm>
              <a:custGeom>
                <a:avLst/>
                <a:gdLst>
                  <a:gd name="T0" fmla="*/ 5 w 14"/>
                  <a:gd name="T1" fmla="*/ 10 h 10"/>
                  <a:gd name="T2" fmla="*/ 0 w 14"/>
                  <a:gd name="T3" fmla="*/ 10 h 10"/>
                  <a:gd name="T4" fmla="*/ 0 w 14"/>
                  <a:gd name="T5" fmla="*/ 5 h 10"/>
                  <a:gd name="T6" fmla="*/ 7 w 14"/>
                  <a:gd name="T7" fmla="*/ 0 h 10"/>
                  <a:gd name="T8" fmla="*/ 14 w 14"/>
                  <a:gd name="T9" fmla="*/ 0 h 10"/>
                  <a:gd name="T10" fmla="*/ 14 w 14"/>
                  <a:gd name="T11" fmla="*/ 5 h 10"/>
                  <a:gd name="T12" fmla="*/ 5 w 14"/>
                  <a:gd name="T13" fmla="*/ 10 h 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4" h="10">
                    <a:moveTo>
                      <a:pt x="5" y="10"/>
                    </a:moveTo>
                    <a:lnTo>
                      <a:pt x="0" y="10"/>
                    </a:lnTo>
                    <a:lnTo>
                      <a:pt x="0" y="5"/>
                    </a:lnTo>
                    <a:lnTo>
                      <a:pt x="7" y="0"/>
                    </a:lnTo>
                    <a:lnTo>
                      <a:pt x="14" y="0"/>
                    </a:lnTo>
                    <a:lnTo>
                      <a:pt x="14" y="5"/>
                    </a:lnTo>
                    <a:lnTo>
                      <a:pt x="5" y="10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113" name="Freeform 153"/>
              <p:cNvSpPr>
                <a:spLocks/>
              </p:cNvSpPr>
              <p:nvPr/>
            </p:nvSpPr>
            <p:spPr bwMode="auto">
              <a:xfrm>
                <a:off x="1607" y="1574"/>
                <a:ext cx="18" cy="12"/>
              </a:xfrm>
              <a:custGeom>
                <a:avLst/>
                <a:gdLst>
                  <a:gd name="T0" fmla="*/ 7 w 18"/>
                  <a:gd name="T1" fmla="*/ 12 h 12"/>
                  <a:gd name="T2" fmla="*/ 0 w 18"/>
                  <a:gd name="T3" fmla="*/ 12 h 12"/>
                  <a:gd name="T4" fmla="*/ 0 w 18"/>
                  <a:gd name="T5" fmla="*/ 7 h 12"/>
                  <a:gd name="T6" fmla="*/ 12 w 18"/>
                  <a:gd name="T7" fmla="*/ 0 h 12"/>
                  <a:gd name="T8" fmla="*/ 18 w 18"/>
                  <a:gd name="T9" fmla="*/ 0 h 12"/>
                  <a:gd name="T10" fmla="*/ 18 w 18"/>
                  <a:gd name="T11" fmla="*/ 7 h 12"/>
                  <a:gd name="T12" fmla="*/ 7 w 18"/>
                  <a:gd name="T13" fmla="*/ 12 h 1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" h="12">
                    <a:moveTo>
                      <a:pt x="7" y="12"/>
                    </a:moveTo>
                    <a:lnTo>
                      <a:pt x="0" y="12"/>
                    </a:lnTo>
                    <a:lnTo>
                      <a:pt x="0" y="7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18" y="7"/>
                    </a:lnTo>
                    <a:lnTo>
                      <a:pt x="7" y="12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114" name="Freeform 154"/>
              <p:cNvSpPr>
                <a:spLocks/>
              </p:cNvSpPr>
              <p:nvPr/>
            </p:nvSpPr>
            <p:spPr bwMode="auto">
              <a:xfrm>
                <a:off x="1619" y="1566"/>
                <a:ext cx="14" cy="15"/>
              </a:xfrm>
              <a:custGeom>
                <a:avLst/>
                <a:gdLst>
                  <a:gd name="T0" fmla="*/ 6 w 14"/>
                  <a:gd name="T1" fmla="*/ 15 h 15"/>
                  <a:gd name="T2" fmla="*/ 0 w 14"/>
                  <a:gd name="T3" fmla="*/ 15 h 15"/>
                  <a:gd name="T4" fmla="*/ 0 w 14"/>
                  <a:gd name="T5" fmla="*/ 8 h 15"/>
                  <a:gd name="T6" fmla="*/ 8 w 14"/>
                  <a:gd name="T7" fmla="*/ 0 h 15"/>
                  <a:gd name="T8" fmla="*/ 14 w 14"/>
                  <a:gd name="T9" fmla="*/ 0 h 15"/>
                  <a:gd name="T10" fmla="*/ 14 w 14"/>
                  <a:gd name="T11" fmla="*/ 5 h 15"/>
                  <a:gd name="T12" fmla="*/ 6 w 14"/>
                  <a:gd name="T13" fmla="*/ 15 h 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4" h="15">
                    <a:moveTo>
                      <a:pt x="6" y="15"/>
                    </a:moveTo>
                    <a:lnTo>
                      <a:pt x="0" y="15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14" y="0"/>
                    </a:lnTo>
                    <a:lnTo>
                      <a:pt x="14" y="5"/>
                    </a:lnTo>
                    <a:lnTo>
                      <a:pt x="6" y="15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115" name="Freeform 155"/>
              <p:cNvSpPr>
                <a:spLocks/>
              </p:cNvSpPr>
              <p:nvPr/>
            </p:nvSpPr>
            <p:spPr bwMode="auto">
              <a:xfrm>
                <a:off x="1627" y="1558"/>
                <a:ext cx="16" cy="13"/>
              </a:xfrm>
              <a:custGeom>
                <a:avLst/>
                <a:gdLst>
                  <a:gd name="T0" fmla="*/ 6 w 16"/>
                  <a:gd name="T1" fmla="*/ 13 h 13"/>
                  <a:gd name="T2" fmla="*/ 0 w 16"/>
                  <a:gd name="T3" fmla="*/ 13 h 13"/>
                  <a:gd name="T4" fmla="*/ 0 w 16"/>
                  <a:gd name="T5" fmla="*/ 8 h 13"/>
                  <a:gd name="T6" fmla="*/ 11 w 16"/>
                  <a:gd name="T7" fmla="*/ 0 h 13"/>
                  <a:gd name="T8" fmla="*/ 16 w 16"/>
                  <a:gd name="T9" fmla="*/ 0 h 13"/>
                  <a:gd name="T10" fmla="*/ 16 w 16"/>
                  <a:gd name="T11" fmla="*/ 5 h 13"/>
                  <a:gd name="T12" fmla="*/ 6 w 16"/>
                  <a:gd name="T13" fmla="*/ 13 h 1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6" h="13">
                    <a:moveTo>
                      <a:pt x="6" y="13"/>
                    </a:moveTo>
                    <a:lnTo>
                      <a:pt x="0" y="13"/>
                    </a:lnTo>
                    <a:lnTo>
                      <a:pt x="0" y="8"/>
                    </a:lnTo>
                    <a:lnTo>
                      <a:pt x="11" y="0"/>
                    </a:lnTo>
                    <a:lnTo>
                      <a:pt x="16" y="0"/>
                    </a:lnTo>
                    <a:lnTo>
                      <a:pt x="16" y="5"/>
                    </a:lnTo>
                    <a:lnTo>
                      <a:pt x="6" y="13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116" name="Freeform 156"/>
              <p:cNvSpPr>
                <a:spLocks/>
              </p:cNvSpPr>
              <p:nvPr/>
            </p:nvSpPr>
            <p:spPr bwMode="auto">
              <a:xfrm>
                <a:off x="1638" y="1547"/>
                <a:ext cx="17" cy="16"/>
              </a:xfrm>
              <a:custGeom>
                <a:avLst/>
                <a:gdLst>
                  <a:gd name="T0" fmla="*/ 5 w 17"/>
                  <a:gd name="T1" fmla="*/ 16 h 16"/>
                  <a:gd name="T2" fmla="*/ 0 w 17"/>
                  <a:gd name="T3" fmla="*/ 16 h 16"/>
                  <a:gd name="T4" fmla="*/ 0 w 17"/>
                  <a:gd name="T5" fmla="*/ 11 h 16"/>
                  <a:gd name="T6" fmla="*/ 12 w 17"/>
                  <a:gd name="T7" fmla="*/ 0 h 16"/>
                  <a:gd name="T8" fmla="*/ 17 w 17"/>
                  <a:gd name="T9" fmla="*/ 0 h 16"/>
                  <a:gd name="T10" fmla="*/ 17 w 17"/>
                  <a:gd name="T11" fmla="*/ 6 h 16"/>
                  <a:gd name="T12" fmla="*/ 5 w 17"/>
                  <a:gd name="T13" fmla="*/ 16 h 1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" h="16">
                    <a:moveTo>
                      <a:pt x="5" y="16"/>
                    </a:moveTo>
                    <a:lnTo>
                      <a:pt x="0" y="16"/>
                    </a:lnTo>
                    <a:lnTo>
                      <a:pt x="0" y="11"/>
                    </a:lnTo>
                    <a:lnTo>
                      <a:pt x="12" y="0"/>
                    </a:lnTo>
                    <a:lnTo>
                      <a:pt x="17" y="0"/>
                    </a:lnTo>
                    <a:lnTo>
                      <a:pt x="17" y="6"/>
                    </a:lnTo>
                    <a:lnTo>
                      <a:pt x="5" y="16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117" name="Freeform 157"/>
              <p:cNvSpPr>
                <a:spLocks/>
              </p:cNvSpPr>
              <p:nvPr/>
            </p:nvSpPr>
            <p:spPr bwMode="auto">
              <a:xfrm>
                <a:off x="1650" y="1535"/>
                <a:ext cx="13" cy="18"/>
              </a:xfrm>
              <a:custGeom>
                <a:avLst/>
                <a:gdLst>
                  <a:gd name="T0" fmla="*/ 5 w 13"/>
                  <a:gd name="T1" fmla="*/ 18 h 18"/>
                  <a:gd name="T2" fmla="*/ 0 w 13"/>
                  <a:gd name="T3" fmla="*/ 18 h 18"/>
                  <a:gd name="T4" fmla="*/ 0 w 13"/>
                  <a:gd name="T5" fmla="*/ 12 h 18"/>
                  <a:gd name="T6" fmla="*/ 8 w 13"/>
                  <a:gd name="T7" fmla="*/ 0 h 18"/>
                  <a:gd name="T8" fmla="*/ 13 w 13"/>
                  <a:gd name="T9" fmla="*/ 0 h 18"/>
                  <a:gd name="T10" fmla="*/ 13 w 13"/>
                  <a:gd name="T11" fmla="*/ 6 h 18"/>
                  <a:gd name="T12" fmla="*/ 5 w 13"/>
                  <a:gd name="T13" fmla="*/ 18 h 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3" h="18">
                    <a:moveTo>
                      <a:pt x="5" y="18"/>
                    </a:moveTo>
                    <a:lnTo>
                      <a:pt x="0" y="18"/>
                    </a:lnTo>
                    <a:lnTo>
                      <a:pt x="0" y="12"/>
                    </a:lnTo>
                    <a:lnTo>
                      <a:pt x="8" y="0"/>
                    </a:lnTo>
                    <a:lnTo>
                      <a:pt x="13" y="0"/>
                    </a:lnTo>
                    <a:lnTo>
                      <a:pt x="13" y="6"/>
                    </a:lnTo>
                    <a:lnTo>
                      <a:pt x="5" y="18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118" name="Freeform 158"/>
              <p:cNvSpPr>
                <a:spLocks/>
              </p:cNvSpPr>
              <p:nvPr/>
            </p:nvSpPr>
            <p:spPr bwMode="auto">
              <a:xfrm>
                <a:off x="1658" y="1525"/>
                <a:ext cx="16" cy="16"/>
              </a:xfrm>
              <a:custGeom>
                <a:avLst/>
                <a:gdLst>
                  <a:gd name="T0" fmla="*/ 5 w 16"/>
                  <a:gd name="T1" fmla="*/ 16 h 16"/>
                  <a:gd name="T2" fmla="*/ 0 w 16"/>
                  <a:gd name="T3" fmla="*/ 16 h 16"/>
                  <a:gd name="T4" fmla="*/ 0 w 16"/>
                  <a:gd name="T5" fmla="*/ 10 h 16"/>
                  <a:gd name="T6" fmla="*/ 11 w 16"/>
                  <a:gd name="T7" fmla="*/ 0 h 16"/>
                  <a:gd name="T8" fmla="*/ 16 w 16"/>
                  <a:gd name="T9" fmla="*/ 0 h 16"/>
                  <a:gd name="T10" fmla="*/ 16 w 16"/>
                  <a:gd name="T11" fmla="*/ 5 h 16"/>
                  <a:gd name="T12" fmla="*/ 5 w 16"/>
                  <a:gd name="T13" fmla="*/ 16 h 1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6" h="16">
                    <a:moveTo>
                      <a:pt x="5" y="16"/>
                    </a:moveTo>
                    <a:lnTo>
                      <a:pt x="0" y="16"/>
                    </a:lnTo>
                    <a:lnTo>
                      <a:pt x="0" y="10"/>
                    </a:lnTo>
                    <a:lnTo>
                      <a:pt x="11" y="0"/>
                    </a:lnTo>
                    <a:lnTo>
                      <a:pt x="16" y="0"/>
                    </a:lnTo>
                    <a:lnTo>
                      <a:pt x="16" y="5"/>
                    </a:lnTo>
                    <a:lnTo>
                      <a:pt x="5" y="16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119" name="Freeform 159"/>
              <p:cNvSpPr>
                <a:spLocks/>
              </p:cNvSpPr>
              <p:nvPr/>
            </p:nvSpPr>
            <p:spPr bwMode="auto">
              <a:xfrm>
                <a:off x="1669" y="1511"/>
                <a:ext cx="17" cy="19"/>
              </a:xfrm>
              <a:custGeom>
                <a:avLst/>
                <a:gdLst>
                  <a:gd name="T0" fmla="*/ 5 w 17"/>
                  <a:gd name="T1" fmla="*/ 19 h 19"/>
                  <a:gd name="T2" fmla="*/ 0 w 17"/>
                  <a:gd name="T3" fmla="*/ 19 h 19"/>
                  <a:gd name="T4" fmla="*/ 0 w 17"/>
                  <a:gd name="T5" fmla="*/ 14 h 19"/>
                  <a:gd name="T6" fmla="*/ 10 w 17"/>
                  <a:gd name="T7" fmla="*/ 0 h 19"/>
                  <a:gd name="T8" fmla="*/ 17 w 17"/>
                  <a:gd name="T9" fmla="*/ 0 h 19"/>
                  <a:gd name="T10" fmla="*/ 17 w 17"/>
                  <a:gd name="T11" fmla="*/ 6 h 19"/>
                  <a:gd name="T12" fmla="*/ 5 w 17"/>
                  <a:gd name="T13" fmla="*/ 19 h 1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" h="19">
                    <a:moveTo>
                      <a:pt x="5" y="19"/>
                    </a:moveTo>
                    <a:lnTo>
                      <a:pt x="0" y="19"/>
                    </a:lnTo>
                    <a:lnTo>
                      <a:pt x="0" y="14"/>
                    </a:lnTo>
                    <a:lnTo>
                      <a:pt x="10" y="0"/>
                    </a:lnTo>
                    <a:lnTo>
                      <a:pt x="17" y="0"/>
                    </a:lnTo>
                    <a:lnTo>
                      <a:pt x="17" y="6"/>
                    </a:lnTo>
                    <a:lnTo>
                      <a:pt x="5" y="19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120" name="Freeform 160"/>
              <p:cNvSpPr>
                <a:spLocks/>
              </p:cNvSpPr>
              <p:nvPr/>
            </p:nvSpPr>
            <p:spPr bwMode="auto">
              <a:xfrm>
                <a:off x="1679" y="1499"/>
                <a:ext cx="15" cy="18"/>
              </a:xfrm>
              <a:custGeom>
                <a:avLst/>
                <a:gdLst>
                  <a:gd name="T0" fmla="*/ 7 w 15"/>
                  <a:gd name="T1" fmla="*/ 18 h 18"/>
                  <a:gd name="T2" fmla="*/ 0 w 15"/>
                  <a:gd name="T3" fmla="*/ 18 h 18"/>
                  <a:gd name="T4" fmla="*/ 0 w 15"/>
                  <a:gd name="T5" fmla="*/ 12 h 18"/>
                  <a:gd name="T6" fmla="*/ 10 w 15"/>
                  <a:gd name="T7" fmla="*/ 0 h 18"/>
                  <a:gd name="T8" fmla="*/ 15 w 15"/>
                  <a:gd name="T9" fmla="*/ 0 h 18"/>
                  <a:gd name="T10" fmla="*/ 15 w 15"/>
                  <a:gd name="T11" fmla="*/ 6 h 18"/>
                  <a:gd name="T12" fmla="*/ 7 w 15"/>
                  <a:gd name="T13" fmla="*/ 18 h 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" h="18">
                    <a:moveTo>
                      <a:pt x="7" y="18"/>
                    </a:moveTo>
                    <a:lnTo>
                      <a:pt x="0" y="18"/>
                    </a:lnTo>
                    <a:lnTo>
                      <a:pt x="0" y="12"/>
                    </a:lnTo>
                    <a:lnTo>
                      <a:pt x="10" y="0"/>
                    </a:lnTo>
                    <a:lnTo>
                      <a:pt x="15" y="0"/>
                    </a:lnTo>
                    <a:lnTo>
                      <a:pt x="15" y="6"/>
                    </a:lnTo>
                    <a:lnTo>
                      <a:pt x="7" y="18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121" name="Freeform 161"/>
              <p:cNvSpPr>
                <a:spLocks/>
              </p:cNvSpPr>
              <p:nvPr/>
            </p:nvSpPr>
            <p:spPr bwMode="auto">
              <a:xfrm>
                <a:off x="1689" y="1489"/>
                <a:ext cx="16" cy="16"/>
              </a:xfrm>
              <a:custGeom>
                <a:avLst/>
                <a:gdLst>
                  <a:gd name="T0" fmla="*/ 5 w 16"/>
                  <a:gd name="T1" fmla="*/ 16 h 16"/>
                  <a:gd name="T2" fmla="*/ 0 w 16"/>
                  <a:gd name="T3" fmla="*/ 16 h 16"/>
                  <a:gd name="T4" fmla="*/ 0 w 16"/>
                  <a:gd name="T5" fmla="*/ 10 h 16"/>
                  <a:gd name="T6" fmla="*/ 10 w 16"/>
                  <a:gd name="T7" fmla="*/ 0 h 16"/>
                  <a:gd name="T8" fmla="*/ 16 w 16"/>
                  <a:gd name="T9" fmla="*/ 0 h 16"/>
                  <a:gd name="T10" fmla="*/ 16 w 16"/>
                  <a:gd name="T11" fmla="*/ 5 h 16"/>
                  <a:gd name="T12" fmla="*/ 5 w 16"/>
                  <a:gd name="T13" fmla="*/ 16 h 1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6" h="16">
                    <a:moveTo>
                      <a:pt x="5" y="16"/>
                    </a:moveTo>
                    <a:lnTo>
                      <a:pt x="0" y="16"/>
                    </a:lnTo>
                    <a:lnTo>
                      <a:pt x="0" y="10"/>
                    </a:lnTo>
                    <a:lnTo>
                      <a:pt x="10" y="0"/>
                    </a:lnTo>
                    <a:lnTo>
                      <a:pt x="16" y="0"/>
                    </a:lnTo>
                    <a:lnTo>
                      <a:pt x="16" y="5"/>
                    </a:lnTo>
                    <a:lnTo>
                      <a:pt x="5" y="16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122" name="Freeform 162"/>
              <p:cNvSpPr>
                <a:spLocks/>
              </p:cNvSpPr>
              <p:nvPr/>
            </p:nvSpPr>
            <p:spPr bwMode="auto">
              <a:xfrm>
                <a:off x="1699" y="1481"/>
                <a:ext cx="18" cy="13"/>
              </a:xfrm>
              <a:custGeom>
                <a:avLst/>
                <a:gdLst>
                  <a:gd name="T0" fmla="*/ 6 w 18"/>
                  <a:gd name="T1" fmla="*/ 13 h 13"/>
                  <a:gd name="T2" fmla="*/ 0 w 18"/>
                  <a:gd name="T3" fmla="*/ 13 h 13"/>
                  <a:gd name="T4" fmla="*/ 0 w 18"/>
                  <a:gd name="T5" fmla="*/ 8 h 13"/>
                  <a:gd name="T6" fmla="*/ 11 w 18"/>
                  <a:gd name="T7" fmla="*/ 0 h 13"/>
                  <a:gd name="T8" fmla="*/ 18 w 18"/>
                  <a:gd name="T9" fmla="*/ 0 h 13"/>
                  <a:gd name="T10" fmla="*/ 18 w 18"/>
                  <a:gd name="T11" fmla="*/ 5 h 13"/>
                  <a:gd name="T12" fmla="*/ 6 w 18"/>
                  <a:gd name="T13" fmla="*/ 13 h 1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" h="13">
                    <a:moveTo>
                      <a:pt x="6" y="13"/>
                    </a:moveTo>
                    <a:lnTo>
                      <a:pt x="0" y="13"/>
                    </a:lnTo>
                    <a:lnTo>
                      <a:pt x="0" y="8"/>
                    </a:lnTo>
                    <a:lnTo>
                      <a:pt x="11" y="0"/>
                    </a:lnTo>
                    <a:lnTo>
                      <a:pt x="18" y="0"/>
                    </a:lnTo>
                    <a:lnTo>
                      <a:pt x="18" y="5"/>
                    </a:lnTo>
                    <a:lnTo>
                      <a:pt x="6" y="13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123" name="Freeform 163"/>
              <p:cNvSpPr>
                <a:spLocks/>
              </p:cNvSpPr>
              <p:nvPr/>
            </p:nvSpPr>
            <p:spPr bwMode="auto">
              <a:xfrm>
                <a:off x="1710" y="1474"/>
                <a:ext cx="17" cy="12"/>
              </a:xfrm>
              <a:custGeom>
                <a:avLst/>
                <a:gdLst>
                  <a:gd name="T0" fmla="*/ 7 w 17"/>
                  <a:gd name="T1" fmla="*/ 12 h 12"/>
                  <a:gd name="T2" fmla="*/ 0 w 17"/>
                  <a:gd name="T3" fmla="*/ 12 h 12"/>
                  <a:gd name="T4" fmla="*/ 0 w 17"/>
                  <a:gd name="T5" fmla="*/ 7 h 12"/>
                  <a:gd name="T6" fmla="*/ 12 w 17"/>
                  <a:gd name="T7" fmla="*/ 0 h 12"/>
                  <a:gd name="T8" fmla="*/ 17 w 17"/>
                  <a:gd name="T9" fmla="*/ 0 h 12"/>
                  <a:gd name="T10" fmla="*/ 17 w 17"/>
                  <a:gd name="T11" fmla="*/ 7 h 12"/>
                  <a:gd name="T12" fmla="*/ 7 w 17"/>
                  <a:gd name="T13" fmla="*/ 12 h 1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" h="12">
                    <a:moveTo>
                      <a:pt x="7" y="12"/>
                    </a:moveTo>
                    <a:lnTo>
                      <a:pt x="0" y="12"/>
                    </a:lnTo>
                    <a:lnTo>
                      <a:pt x="0" y="7"/>
                    </a:lnTo>
                    <a:lnTo>
                      <a:pt x="12" y="0"/>
                    </a:lnTo>
                    <a:lnTo>
                      <a:pt x="17" y="0"/>
                    </a:lnTo>
                    <a:lnTo>
                      <a:pt x="17" y="7"/>
                    </a:lnTo>
                    <a:lnTo>
                      <a:pt x="7" y="12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124" name="Freeform 164"/>
              <p:cNvSpPr>
                <a:spLocks/>
              </p:cNvSpPr>
              <p:nvPr/>
            </p:nvSpPr>
            <p:spPr bwMode="auto">
              <a:xfrm>
                <a:off x="1722" y="1472"/>
                <a:ext cx="16" cy="9"/>
              </a:xfrm>
              <a:custGeom>
                <a:avLst/>
                <a:gdLst>
                  <a:gd name="T0" fmla="*/ 5 w 16"/>
                  <a:gd name="T1" fmla="*/ 9 h 9"/>
                  <a:gd name="T2" fmla="*/ 0 w 16"/>
                  <a:gd name="T3" fmla="*/ 9 h 9"/>
                  <a:gd name="T4" fmla="*/ 0 w 16"/>
                  <a:gd name="T5" fmla="*/ 2 h 9"/>
                  <a:gd name="T6" fmla="*/ 11 w 16"/>
                  <a:gd name="T7" fmla="*/ 0 h 9"/>
                  <a:gd name="T8" fmla="*/ 16 w 16"/>
                  <a:gd name="T9" fmla="*/ 0 h 9"/>
                  <a:gd name="T10" fmla="*/ 16 w 16"/>
                  <a:gd name="T11" fmla="*/ 6 h 9"/>
                  <a:gd name="T12" fmla="*/ 5 w 16"/>
                  <a:gd name="T13" fmla="*/ 9 h 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6" h="9">
                    <a:moveTo>
                      <a:pt x="5" y="9"/>
                    </a:moveTo>
                    <a:lnTo>
                      <a:pt x="0" y="9"/>
                    </a:lnTo>
                    <a:lnTo>
                      <a:pt x="0" y="2"/>
                    </a:lnTo>
                    <a:lnTo>
                      <a:pt x="11" y="0"/>
                    </a:lnTo>
                    <a:lnTo>
                      <a:pt x="16" y="0"/>
                    </a:lnTo>
                    <a:lnTo>
                      <a:pt x="16" y="6"/>
                    </a:lnTo>
                    <a:lnTo>
                      <a:pt x="5" y="9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125" name="Rectangle 165"/>
              <p:cNvSpPr>
                <a:spLocks noChangeArrowheads="1"/>
              </p:cNvSpPr>
              <p:nvPr/>
            </p:nvSpPr>
            <p:spPr bwMode="auto">
              <a:xfrm>
                <a:off x="1733" y="1472"/>
                <a:ext cx="13" cy="6"/>
              </a:xfrm>
              <a:prstGeom prst="rect">
                <a:avLst/>
              </a:prstGeom>
              <a:solidFill>
                <a:srgbClr val="FF07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26" name="Freeform 166"/>
              <p:cNvSpPr>
                <a:spLocks/>
              </p:cNvSpPr>
              <p:nvPr/>
            </p:nvSpPr>
            <p:spPr bwMode="auto">
              <a:xfrm>
                <a:off x="1741" y="1472"/>
                <a:ext cx="17" cy="9"/>
              </a:xfrm>
              <a:custGeom>
                <a:avLst/>
                <a:gdLst>
                  <a:gd name="T0" fmla="*/ 0 w 17"/>
                  <a:gd name="T1" fmla="*/ 6 h 9"/>
                  <a:gd name="T2" fmla="*/ 0 w 17"/>
                  <a:gd name="T3" fmla="*/ 0 h 9"/>
                  <a:gd name="T4" fmla="*/ 5 w 17"/>
                  <a:gd name="T5" fmla="*/ 0 h 9"/>
                  <a:gd name="T6" fmla="*/ 17 w 17"/>
                  <a:gd name="T7" fmla="*/ 2 h 9"/>
                  <a:gd name="T8" fmla="*/ 17 w 17"/>
                  <a:gd name="T9" fmla="*/ 9 h 9"/>
                  <a:gd name="T10" fmla="*/ 12 w 17"/>
                  <a:gd name="T11" fmla="*/ 9 h 9"/>
                  <a:gd name="T12" fmla="*/ 0 w 17"/>
                  <a:gd name="T13" fmla="*/ 6 h 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" h="9">
                    <a:moveTo>
                      <a:pt x="0" y="6"/>
                    </a:moveTo>
                    <a:lnTo>
                      <a:pt x="0" y="0"/>
                    </a:lnTo>
                    <a:lnTo>
                      <a:pt x="5" y="0"/>
                    </a:lnTo>
                    <a:lnTo>
                      <a:pt x="17" y="2"/>
                    </a:lnTo>
                    <a:lnTo>
                      <a:pt x="17" y="9"/>
                    </a:lnTo>
                    <a:lnTo>
                      <a:pt x="12" y="9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127" name="Freeform 167"/>
              <p:cNvSpPr>
                <a:spLocks/>
              </p:cNvSpPr>
              <p:nvPr/>
            </p:nvSpPr>
            <p:spPr bwMode="auto">
              <a:xfrm>
                <a:off x="1753" y="1474"/>
                <a:ext cx="15" cy="15"/>
              </a:xfrm>
              <a:custGeom>
                <a:avLst/>
                <a:gdLst>
                  <a:gd name="T0" fmla="*/ 0 w 15"/>
                  <a:gd name="T1" fmla="*/ 7 h 15"/>
                  <a:gd name="T2" fmla="*/ 0 w 15"/>
                  <a:gd name="T3" fmla="*/ 0 h 15"/>
                  <a:gd name="T4" fmla="*/ 5 w 15"/>
                  <a:gd name="T5" fmla="*/ 0 h 15"/>
                  <a:gd name="T6" fmla="*/ 15 w 15"/>
                  <a:gd name="T7" fmla="*/ 10 h 15"/>
                  <a:gd name="T8" fmla="*/ 15 w 15"/>
                  <a:gd name="T9" fmla="*/ 15 h 15"/>
                  <a:gd name="T10" fmla="*/ 10 w 15"/>
                  <a:gd name="T11" fmla="*/ 15 h 15"/>
                  <a:gd name="T12" fmla="*/ 0 w 15"/>
                  <a:gd name="T13" fmla="*/ 7 h 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" h="15">
                    <a:moveTo>
                      <a:pt x="0" y="7"/>
                    </a:moveTo>
                    <a:lnTo>
                      <a:pt x="0" y="0"/>
                    </a:lnTo>
                    <a:lnTo>
                      <a:pt x="5" y="0"/>
                    </a:lnTo>
                    <a:lnTo>
                      <a:pt x="15" y="10"/>
                    </a:lnTo>
                    <a:lnTo>
                      <a:pt x="15" y="15"/>
                    </a:lnTo>
                    <a:lnTo>
                      <a:pt x="10" y="1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128" name="Freeform 168"/>
              <p:cNvSpPr>
                <a:spLocks/>
              </p:cNvSpPr>
              <p:nvPr/>
            </p:nvSpPr>
            <p:spPr bwMode="auto">
              <a:xfrm>
                <a:off x="1763" y="1484"/>
                <a:ext cx="16" cy="15"/>
              </a:xfrm>
              <a:custGeom>
                <a:avLst/>
                <a:gdLst>
                  <a:gd name="T0" fmla="*/ 0 w 16"/>
                  <a:gd name="T1" fmla="*/ 5 h 15"/>
                  <a:gd name="T2" fmla="*/ 0 w 16"/>
                  <a:gd name="T3" fmla="*/ 0 h 15"/>
                  <a:gd name="T4" fmla="*/ 5 w 16"/>
                  <a:gd name="T5" fmla="*/ 0 h 15"/>
                  <a:gd name="T6" fmla="*/ 16 w 16"/>
                  <a:gd name="T7" fmla="*/ 10 h 15"/>
                  <a:gd name="T8" fmla="*/ 16 w 16"/>
                  <a:gd name="T9" fmla="*/ 15 h 15"/>
                  <a:gd name="T10" fmla="*/ 11 w 16"/>
                  <a:gd name="T11" fmla="*/ 15 h 15"/>
                  <a:gd name="T12" fmla="*/ 0 w 16"/>
                  <a:gd name="T13" fmla="*/ 5 h 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6" h="15">
                    <a:moveTo>
                      <a:pt x="0" y="5"/>
                    </a:moveTo>
                    <a:lnTo>
                      <a:pt x="0" y="0"/>
                    </a:lnTo>
                    <a:lnTo>
                      <a:pt x="5" y="0"/>
                    </a:lnTo>
                    <a:lnTo>
                      <a:pt x="16" y="10"/>
                    </a:lnTo>
                    <a:lnTo>
                      <a:pt x="16" y="15"/>
                    </a:lnTo>
                    <a:lnTo>
                      <a:pt x="11" y="1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129" name="Freeform 169"/>
              <p:cNvSpPr>
                <a:spLocks/>
              </p:cNvSpPr>
              <p:nvPr/>
            </p:nvSpPr>
            <p:spPr bwMode="auto">
              <a:xfrm>
                <a:off x="1774" y="1494"/>
                <a:ext cx="17" cy="23"/>
              </a:xfrm>
              <a:custGeom>
                <a:avLst/>
                <a:gdLst>
                  <a:gd name="T0" fmla="*/ 0 w 17"/>
                  <a:gd name="T1" fmla="*/ 5 h 23"/>
                  <a:gd name="T2" fmla="*/ 0 w 17"/>
                  <a:gd name="T3" fmla="*/ 0 h 23"/>
                  <a:gd name="T4" fmla="*/ 5 w 17"/>
                  <a:gd name="T5" fmla="*/ 0 h 23"/>
                  <a:gd name="T6" fmla="*/ 17 w 17"/>
                  <a:gd name="T7" fmla="*/ 17 h 23"/>
                  <a:gd name="T8" fmla="*/ 17 w 17"/>
                  <a:gd name="T9" fmla="*/ 23 h 23"/>
                  <a:gd name="T10" fmla="*/ 12 w 17"/>
                  <a:gd name="T11" fmla="*/ 23 h 23"/>
                  <a:gd name="T12" fmla="*/ 0 w 17"/>
                  <a:gd name="T13" fmla="*/ 5 h 2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" h="23">
                    <a:moveTo>
                      <a:pt x="0" y="5"/>
                    </a:moveTo>
                    <a:lnTo>
                      <a:pt x="0" y="0"/>
                    </a:lnTo>
                    <a:lnTo>
                      <a:pt x="5" y="0"/>
                    </a:lnTo>
                    <a:lnTo>
                      <a:pt x="17" y="17"/>
                    </a:lnTo>
                    <a:lnTo>
                      <a:pt x="17" y="23"/>
                    </a:lnTo>
                    <a:lnTo>
                      <a:pt x="12" y="23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130" name="Freeform 170"/>
              <p:cNvSpPr>
                <a:spLocks/>
              </p:cNvSpPr>
              <p:nvPr/>
            </p:nvSpPr>
            <p:spPr bwMode="auto">
              <a:xfrm>
                <a:off x="1786" y="1511"/>
                <a:ext cx="16" cy="27"/>
              </a:xfrm>
              <a:custGeom>
                <a:avLst/>
                <a:gdLst>
                  <a:gd name="T0" fmla="*/ 0 w 16"/>
                  <a:gd name="T1" fmla="*/ 6 h 27"/>
                  <a:gd name="T2" fmla="*/ 0 w 16"/>
                  <a:gd name="T3" fmla="*/ 0 h 27"/>
                  <a:gd name="T4" fmla="*/ 5 w 16"/>
                  <a:gd name="T5" fmla="*/ 0 h 27"/>
                  <a:gd name="T6" fmla="*/ 16 w 16"/>
                  <a:gd name="T7" fmla="*/ 22 h 27"/>
                  <a:gd name="T8" fmla="*/ 16 w 16"/>
                  <a:gd name="T9" fmla="*/ 27 h 27"/>
                  <a:gd name="T10" fmla="*/ 10 w 16"/>
                  <a:gd name="T11" fmla="*/ 27 h 27"/>
                  <a:gd name="T12" fmla="*/ 0 w 16"/>
                  <a:gd name="T13" fmla="*/ 6 h 2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6" h="27">
                    <a:moveTo>
                      <a:pt x="0" y="6"/>
                    </a:moveTo>
                    <a:lnTo>
                      <a:pt x="0" y="0"/>
                    </a:lnTo>
                    <a:lnTo>
                      <a:pt x="5" y="0"/>
                    </a:lnTo>
                    <a:lnTo>
                      <a:pt x="16" y="22"/>
                    </a:lnTo>
                    <a:lnTo>
                      <a:pt x="16" y="27"/>
                    </a:lnTo>
                    <a:lnTo>
                      <a:pt x="10" y="27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131" name="Freeform 171"/>
              <p:cNvSpPr>
                <a:spLocks/>
              </p:cNvSpPr>
              <p:nvPr/>
            </p:nvSpPr>
            <p:spPr bwMode="auto">
              <a:xfrm>
                <a:off x="1796" y="1533"/>
                <a:ext cx="16" cy="30"/>
              </a:xfrm>
              <a:custGeom>
                <a:avLst/>
                <a:gdLst>
                  <a:gd name="T0" fmla="*/ 0 w 16"/>
                  <a:gd name="T1" fmla="*/ 5 h 30"/>
                  <a:gd name="T2" fmla="*/ 0 w 16"/>
                  <a:gd name="T3" fmla="*/ 0 h 30"/>
                  <a:gd name="T4" fmla="*/ 6 w 16"/>
                  <a:gd name="T5" fmla="*/ 0 h 30"/>
                  <a:gd name="T6" fmla="*/ 16 w 16"/>
                  <a:gd name="T7" fmla="*/ 25 h 30"/>
                  <a:gd name="T8" fmla="*/ 16 w 16"/>
                  <a:gd name="T9" fmla="*/ 30 h 30"/>
                  <a:gd name="T10" fmla="*/ 11 w 16"/>
                  <a:gd name="T11" fmla="*/ 30 h 30"/>
                  <a:gd name="T12" fmla="*/ 0 w 16"/>
                  <a:gd name="T13" fmla="*/ 5 h 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6" h="30">
                    <a:moveTo>
                      <a:pt x="0" y="5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6" y="25"/>
                    </a:lnTo>
                    <a:lnTo>
                      <a:pt x="16" y="30"/>
                    </a:lnTo>
                    <a:lnTo>
                      <a:pt x="11" y="3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132" name="Freeform 172"/>
              <p:cNvSpPr>
                <a:spLocks/>
              </p:cNvSpPr>
              <p:nvPr/>
            </p:nvSpPr>
            <p:spPr bwMode="auto">
              <a:xfrm>
                <a:off x="1807" y="1558"/>
                <a:ext cx="17" cy="33"/>
              </a:xfrm>
              <a:custGeom>
                <a:avLst/>
                <a:gdLst>
                  <a:gd name="T0" fmla="*/ 0 w 17"/>
                  <a:gd name="T1" fmla="*/ 5 h 33"/>
                  <a:gd name="T2" fmla="*/ 0 w 17"/>
                  <a:gd name="T3" fmla="*/ 0 h 33"/>
                  <a:gd name="T4" fmla="*/ 5 w 17"/>
                  <a:gd name="T5" fmla="*/ 0 h 33"/>
                  <a:gd name="T6" fmla="*/ 17 w 17"/>
                  <a:gd name="T7" fmla="*/ 28 h 33"/>
                  <a:gd name="T8" fmla="*/ 17 w 17"/>
                  <a:gd name="T9" fmla="*/ 33 h 33"/>
                  <a:gd name="T10" fmla="*/ 12 w 17"/>
                  <a:gd name="T11" fmla="*/ 33 h 33"/>
                  <a:gd name="T12" fmla="*/ 0 w 17"/>
                  <a:gd name="T13" fmla="*/ 5 h 3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" h="33">
                    <a:moveTo>
                      <a:pt x="0" y="5"/>
                    </a:moveTo>
                    <a:lnTo>
                      <a:pt x="0" y="0"/>
                    </a:lnTo>
                    <a:lnTo>
                      <a:pt x="5" y="0"/>
                    </a:lnTo>
                    <a:lnTo>
                      <a:pt x="17" y="28"/>
                    </a:lnTo>
                    <a:lnTo>
                      <a:pt x="17" y="33"/>
                    </a:lnTo>
                    <a:lnTo>
                      <a:pt x="12" y="33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133" name="Freeform 173"/>
              <p:cNvSpPr>
                <a:spLocks/>
              </p:cNvSpPr>
              <p:nvPr/>
            </p:nvSpPr>
            <p:spPr bwMode="auto">
              <a:xfrm>
                <a:off x="1819" y="1586"/>
                <a:ext cx="16" cy="36"/>
              </a:xfrm>
              <a:custGeom>
                <a:avLst/>
                <a:gdLst>
                  <a:gd name="T0" fmla="*/ 0 w 16"/>
                  <a:gd name="T1" fmla="*/ 5 h 36"/>
                  <a:gd name="T2" fmla="*/ 0 w 16"/>
                  <a:gd name="T3" fmla="*/ 0 h 36"/>
                  <a:gd name="T4" fmla="*/ 5 w 16"/>
                  <a:gd name="T5" fmla="*/ 0 h 36"/>
                  <a:gd name="T6" fmla="*/ 16 w 16"/>
                  <a:gd name="T7" fmla="*/ 30 h 36"/>
                  <a:gd name="T8" fmla="*/ 16 w 16"/>
                  <a:gd name="T9" fmla="*/ 36 h 36"/>
                  <a:gd name="T10" fmla="*/ 11 w 16"/>
                  <a:gd name="T11" fmla="*/ 36 h 36"/>
                  <a:gd name="T12" fmla="*/ 0 w 16"/>
                  <a:gd name="T13" fmla="*/ 5 h 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6" h="36">
                    <a:moveTo>
                      <a:pt x="0" y="5"/>
                    </a:moveTo>
                    <a:lnTo>
                      <a:pt x="0" y="0"/>
                    </a:lnTo>
                    <a:lnTo>
                      <a:pt x="5" y="0"/>
                    </a:lnTo>
                    <a:lnTo>
                      <a:pt x="16" y="30"/>
                    </a:lnTo>
                    <a:lnTo>
                      <a:pt x="16" y="36"/>
                    </a:lnTo>
                    <a:lnTo>
                      <a:pt x="11" y="36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134" name="Freeform 174"/>
              <p:cNvSpPr>
                <a:spLocks/>
              </p:cNvSpPr>
              <p:nvPr/>
            </p:nvSpPr>
            <p:spPr bwMode="auto">
              <a:xfrm>
                <a:off x="1830" y="1616"/>
                <a:ext cx="16" cy="42"/>
              </a:xfrm>
              <a:custGeom>
                <a:avLst/>
                <a:gdLst>
                  <a:gd name="T0" fmla="*/ 0 w 16"/>
                  <a:gd name="T1" fmla="*/ 6 h 42"/>
                  <a:gd name="T2" fmla="*/ 0 w 16"/>
                  <a:gd name="T3" fmla="*/ 0 h 42"/>
                  <a:gd name="T4" fmla="*/ 5 w 16"/>
                  <a:gd name="T5" fmla="*/ 0 h 42"/>
                  <a:gd name="T6" fmla="*/ 16 w 16"/>
                  <a:gd name="T7" fmla="*/ 36 h 42"/>
                  <a:gd name="T8" fmla="*/ 16 w 16"/>
                  <a:gd name="T9" fmla="*/ 42 h 42"/>
                  <a:gd name="T10" fmla="*/ 10 w 16"/>
                  <a:gd name="T11" fmla="*/ 42 h 42"/>
                  <a:gd name="T12" fmla="*/ 0 w 16"/>
                  <a:gd name="T13" fmla="*/ 6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6" h="42">
                    <a:moveTo>
                      <a:pt x="0" y="6"/>
                    </a:moveTo>
                    <a:lnTo>
                      <a:pt x="0" y="0"/>
                    </a:lnTo>
                    <a:lnTo>
                      <a:pt x="5" y="0"/>
                    </a:lnTo>
                    <a:lnTo>
                      <a:pt x="16" y="36"/>
                    </a:lnTo>
                    <a:lnTo>
                      <a:pt x="16" y="42"/>
                    </a:lnTo>
                    <a:lnTo>
                      <a:pt x="10" y="42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135" name="Freeform 175"/>
              <p:cNvSpPr>
                <a:spLocks/>
              </p:cNvSpPr>
              <p:nvPr/>
            </p:nvSpPr>
            <p:spPr bwMode="auto">
              <a:xfrm>
                <a:off x="1840" y="1652"/>
                <a:ext cx="20" cy="36"/>
              </a:xfrm>
              <a:custGeom>
                <a:avLst/>
                <a:gdLst>
                  <a:gd name="T0" fmla="*/ 0 w 20"/>
                  <a:gd name="T1" fmla="*/ 6 h 36"/>
                  <a:gd name="T2" fmla="*/ 0 w 20"/>
                  <a:gd name="T3" fmla="*/ 0 h 36"/>
                  <a:gd name="T4" fmla="*/ 6 w 20"/>
                  <a:gd name="T5" fmla="*/ 0 h 36"/>
                  <a:gd name="T6" fmla="*/ 20 w 20"/>
                  <a:gd name="T7" fmla="*/ 31 h 36"/>
                  <a:gd name="T8" fmla="*/ 20 w 20"/>
                  <a:gd name="T9" fmla="*/ 36 h 36"/>
                  <a:gd name="T10" fmla="*/ 15 w 20"/>
                  <a:gd name="T11" fmla="*/ 36 h 36"/>
                  <a:gd name="T12" fmla="*/ 0 w 20"/>
                  <a:gd name="T13" fmla="*/ 6 h 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0" h="36">
                    <a:moveTo>
                      <a:pt x="0" y="6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20" y="31"/>
                    </a:lnTo>
                    <a:lnTo>
                      <a:pt x="20" y="36"/>
                    </a:lnTo>
                    <a:lnTo>
                      <a:pt x="15" y="3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136" name="Freeform 176"/>
              <p:cNvSpPr>
                <a:spLocks/>
              </p:cNvSpPr>
              <p:nvPr/>
            </p:nvSpPr>
            <p:spPr bwMode="auto">
              <a:xfrm>
                <a:off x="1855" y="1683"/>
                <a:ext cx="16" cy="38"/>
              </a:xfrm>
              <a:custGeom>
                <a:avLst/>
                <a:gdLst>
                  <a:gd name="T0" fmla="*/ 0 w 16"/>
                  <a:gd name="T1" fmla="*/ 5 h 38"/>
                  <a:gd name="T2" fmla="*/ 0 w 16"/>
                  <a:gd name="T3" fmla="*/ 0 h 38"/>
                  <a:gd name="T4" fmla="*/ 5 w 16"/>
                  <a:gd name="T5" fmla="*/ 0 h 38"/>
                  <a:gd name="T6" fmla="*/ 16 w 16"/>
                  <a:gd name="T7" fmla="*/ 33 h 38"/>
                  <a:gd name="T8" fmla="*/ 16 w 16"/>
                  <a:gd name="T9" fmla="*/ 38 h 38"/>
                  <a:gd name="T10" fmla="*/ 11 w 16"/>
                  <a:gd name="T11" fmla="*/ 38 h 38"/>
                  <a:gd name="T12" fmla="*/ 0 w 16"/>
                  <a:gd name="T13" fmla="*/ 5 h 3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6" h="38">
                    <a:moveTo>
                      <a:pt x="0" y="5"/>
                    </a:moveTo>
                    <a:lnTo>
                      <a:pt x="0" y="0"/>
                    </a:lnTo>
                    <a:lnTo>
                      <a:pt x="5" y="0"/>
                    </a:lnTo>
                    <a:lnTo>
                      <a:pt x="16" y="33"/>
                    </a:lnTo>
                    <a:lnTo>
                      <a:pt x="16" y="38"/>
                    </a:lnTo>
                    <a:lnTo>
                      <a:pt x="11" y="38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137" name="Freeform 177"/>
              <p:cNvSpPr>
                <a:spLocks/>
              </p:cNvSpPr>
              <p:nvPr/>
            </p:nvSpPr>
            <p:spPr bwMode="auto">
              <a:xfrm>
                <a:off x="1866" y="1716"/>
                <a:ext cx="16" cy="36"/>
              </a:xfrm>
              <a:custGeom>
                <a:avLst/>
                <a:gdLst>
                  <a:gd name="T0" fmla="*/ 0 w 16"/>
                  <a:gd name="T1" fmla="*/ 5 h 36"/>
                  <a:gd name="T2" fmla="*/ 0 w 16"/>
                  <a:gd name="T3" fmla="*/ 0 h 36"/>
                  <a:gd name="T4" fmla="*/ 5 w 16"/>
                  <a:gd name="T5" fmla="*/ 0 h 36"/>
                  <a:gd name="T6" fmla="*/ 16 w 16"/>
                  <a:gd name="T7" fmla="*/ 31 h 36"/>
                  <a:gd name="T8" fmla="*/ 16 w 16"/>
                  <a:gd name="T9" fmla="*/ 36 h 36"/>
                  <a:gd name="T10" fmla="*/ 10 w 16"/>
                  <a:gd name="T11" fmla="*/ 36 h 36"/>
                  <a:gd name="T12" fmla="*/ 0 w 16"/>
                  <a:gd name="T13" fmla="*/ 5 h 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6" h="36">
                    <a:moveTo>
                      <a:pt x="0" y="5"/>
                    </a:moveTo>
                    <a:lnTo>
                      <a:pt x="0" y="0"/>
                    </a:lnTo>
                    <a:lnTo>
                      <a:pt x="5" y="0"/>
                    </a:lnTo>
                    <a:lnTo>
                      <a:pt x="16" y="31"/>
                    </a:lnTo>
                    <a:lnTo>
                      <a:pt x="16" y="36"/>
                    </a:lnTo>
                    <a:lnTo>
                      <a:pt x="10" y="36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138" name="Freeform 178"/>
              <p:cNvSpPr>
                <a:spLocks/>
              </p:cNvSpPr>
              <p:nvPr/>
            </p:nvSpPr>
            <p:spPr bwMode="auto">
              <a:xfrm>
                <a:off x="1876" y="1747"/>
                <a:ext cx="18" cy="32"/>
              </a:xfrm>
              <a:custGeom>
                <a:avLst/>
                <a:gdLst>
                  <a:gd name="T0" fmla="*/ 0 w 18"/>
                  <a:gd name="T1" fmla="*/ 5 h 32"/>
                  <a:gd name="T2" fmla="*/ 0 w 18"/>
                  <a:gd name="T3" fmla="*/ 0 h 32"/>
                  <a:gd name="T4" fmla="*/ 6 w 18"/>
                  <a:gd name="T5" fmla="*/ 0 h 32"/>
                  <a:gd name="T6" fmla="*/ 18 w 18"/>
                  <a:gd name="T7" fmla="*/ 26 h 32"/>
                  <a:gd name="T8" fmla="*/ 18 w 18"/>
                  <a:gd name="T9" fmla="*/ 32 h 32"/>
                  <a:gd name="T10" fmla="*/ 12 w 18"/>
                  <a:gd name="T11" fmla="*/ 32 h 32"/>
                  <a:gd name="T12" fmla="*/ 0 w 18"/>
                  <a:gd name="T13" fmla="*/ 5 h 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" h="32">
                    <a:moveTo>
                      <a:pt x="0" y="5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8" y="26"/>
                    </a:lnTo>
                    <a:lnTo>
                      <a:pt x="18" y="32"/>
                    </a:lnTo>
                    <a:lnTo>
                      <a:pt x="12" y="32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139" name="Freeform 179"/>
              <p:cNvSpPr>
                <a:spLocks/>
              </p:cNvSpPr>
              <p:nvPr/>
            </p:nvSpPr>
            <p:spPr bwMode="auto">
              <a:xfrm>
                <a:off x="1888" y="1773"/>
                <a:ext cx="19" cy="34"/>
              </a:xfrm>
              <a:custGeom>
                <a:avLst/>
                <a:gdLst>
                  <a:gd name="T0" fmla="*/ 0 w 19"/>
                  <a:gd name="T1" fmla="*/ 6 h 34"/>
                  <a:gd name="T2" fmla="*/ 0 w 19"/>
                  <a:gd name="T3" fmla="*/ 0 h 34"/>
                  <a:gd name="T4" fmla="*/ 6 w 19"/>
                  <a:gd name="T5" fmla="*/ 0 h 34"/>
                  <a:gd name="T6" fmla="*/ 19 w 19"/>
                  <a:gd name="T7" fmla="*/ 28 h 34"/>
                  <a:gd name="T8" fmla="*/ 19 w 19"/>
                  <a:gd name="T9" fmla="*/ 34 h 34"/>
                  <a:gd name="T10" fmla="*/ 14 w 19"/>
                  <a:gd name="T11" fmla="*/ 34 h 34"/>
                  <a:gd name="T12" fmla="*/ 0 w 19"/>
                  <a:gd name="T13" fmla="*/ 6 h 3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9" h="34">
                    <a:moveTo>
                      <a:pt x="0" y="6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9" y="28"/>
                    </a:lnTo>
                    <a:lnTo>
                      <a:pt x="19" y="34"/>
                    </a:lnTo>
                    <a:lnTo>
                      <a:pt x="14" y="3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140" name="Freeform 180"/>
              <p:cNvSpPr>
                <a:spLocks/>
              </p:cNvSpPr>
              <p:nvPr/>
            </p:nvSpPr>
            <p:spPr bwMode="auto">
              <a:xfrm>
                <a:off x="1902" y="1801"/>
                <a:ext cx="15" cy="31"/>
              </a:xfrm>
              <a:custGeom>
                <a:avLst/>
                <a:gdLst>
                  <a:gd name="T0" fmla="*/ 0 w 15"/>
                  <a:gd name="T1" fmla="*/ 6 h 31"/>
                  <a:gd name="T2" fmla="*/ 0 w 15"/>
                  <a:gd name="T3" fmla="*/ 0 h 31"/>
                  <a:gd name="T4" fmla="*/ 5 w 15"/>
                  <a:gd name="T5" fmla="*/ 0 h 31"/>
                  <a:gd name="T6" fmla="*/ 15 w 15"/>
                  <a:gd name="T7" fmla="*/ 25 h 31"/>
                  <a:gd name="T8" fmla="*/ 15 w 15"/>
                  <a:gd name="T9" fmla="*/ 31 h 31"/>
                  <a:gd name="T10" fmla="*/ 10 w 15"/>
                  <a:gd name="T11" fmla="*/ 31 h 31"/>
                  <a:gd name="T12" fmla="*/ 0 w 15"/>
                  <a:gd name="T13" fmla="*/ 6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" h="31">
                    <a:moveTo>
                      <a:pt x="0" y="6"/>
                    </a:moveTo>
                    <a:lnTo>
                      <a:pt x="0" y="0"/>
                    </a:lnTo>
                    <a:lnTo>
                      <a:pt x="5" y="0"/>
                    </a:lnTo>
                    <a:lnTo>
                      <a:pt x="15" y="25"/>
                    </a:lnTo>
                    <a:lnTo>
                      <a:pt x="15" y="31"/>
                    </a:lnTo>
                    <a:lnTo>
                      <a:pt x="10" y="31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141" name="Freeform 181"/>
              <p:cNvSpPr>
                <a:spLocks/>
              </p:cNvSpPr>
              <p:nvPr/>
            </p:nvSpPr>
            <p:spPr bwMode="auto">
              <a:xfrm>
                <a:off x="1912" y="1826"/>
                <a:ext cx="17" cy="28"/>
              </a:xfrm>
              <a:custGeom>
                <a:avLst/>
                <a:gdLst>
                  <a:gd name="T0" fmla="*/ 0 w 17"/>
                  <a:gd name="T1" fmla="*/ 6 h 28"/>
                  <a:gd name="T2" fmla="*/ 0 w 17"/>
                  <a:gd name="T3" fmla="*/ 0 h 28"/>
                  <a:gd name="T4" fmla="*/ 5 w 17"/>
                  <a:gd name="T5" fmla="*/ 0 h 28"/>
                  <a:gd name="T6" fmla="*/ 17 w 17"/>
                  <a:gd name="T7" fmla="*/ 23 h 28"/>
                  <a:gd name="T8" fmla="*/ 17 w 17"/>
                  <a:gd name="T9" fmla="*/ 28 h 28"/>
                  <a:gd name="T10" fmla="*/ 12 w 17"/>
                  <a:gd name="T11" fmla="*/ 28 h 28"/>
                  <a:gd name="T12" fmla="*/ 0 w 17"/>
                  <a:gd name="T13" fmla="*/ 6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" h="28">
                    <a:moveTo>
                      <a:pt x="0" y="6"/>
                    </a:moveTo>
                    <a:lnTo>
                      <a:pt x="0" y="0"/>
                    </a:lnTo>
                    <a:lnTo>
                      <a:pt x="5" y="0"/>
                    </a:lnTo>
                    <a:lnTo>
                      <a:pt x="17" y="23"/>
                    </a:lnTo>
                    <a:lnTo>
                      <a:pt x="17" y="28"/>
                    </a:lnTo>
                    <a:lnTo>
                      <a:pt x="12" y="28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142" name="Freeform 182"/>
              <p:cNvSpPr>
                <a:spLocks/>
              </p:cNvSpPr>
              <p:nvPr/>
            </p:nvSpPr>
            <p:spPr bwMode="auto">
              <a:xfrm>
                <a:off x="1924" y="1849"/>
                <a:ext cx="19" cy="21"/>
              </a:xfrm>
              <a:custGeom>
                <a:avLst/>
                <a:gdLst>
                  <a:gd name="T0" fmla="*/ 0 w 19"/>
                  <a:gd name="T1" fmla="*/ 5 h 21"/>
                  <a:gd name="T2" fmla="*/ 0 w 19"/>
                  <a:gd name="T3" fmla="*/ 0 h 21"/>
                  <a:gd name="T4" fmla="*/ 5 w 19"/>
                  <a:gd name="T5" fmla="*/ 0 h 21"/>
                  <a:gd name="T6" fmla="*/ 19 w 19"/>
                  <a:gd name="T7" fmla="*/ 16 h 21"/>
                  <a:gd name="T8" fmla="*/ 19 w 19"/>
                  <a:gd name="T9" fmla="*/ 21 h 21"/>
                  <a:gd name="T10" fmla="*/ 13 w 19"/>
                  <a:gd name="T11" fmla="*/ 21 h 21"/>
                  <a:gd name="T12" fmla="*/ 0 w 19"/>
                  <a:gd name="T13" fmla="*/ 5 h 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9" h="21">
                    <a:moveTo>
                      <a:pt x="0" y="5"/>
                    </a:moveTo>
                    <a:lnTo>
                      <a:pt x="0" y="0"/>
                    </a:lnTo>
                    <a:lnTo>
                      <a:pt x="5" y="0"/>
                    </a:lnTo>
                    <a:lnTo>
                      <a:pt x="19" y="16"/>
                    </a:lnTo>
                    <a:lnTo>
                      <a:pt x="19" y="21"/>
                    </a:lnTo>
                    <a:lnTo>
                      <a:pt x="13" y="21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143" name="Freeform 183"/>
              <p:cNvSpPr>
                <a:spLocks/>
              </p:cNvSpPr>
              <p:nvPr/>
            </p:nvSpPr>
            <p:spPr bwMode="auto">
              <a:xfrm>
                <a:off x="1937" y="1865"/>
                <a:ext cx="16" cy="20"/>
              </a:xfrm>
              <a:custGeom>
                <a:avLst/>
                <a:gdLst>
                  <a:gd name="T0" fmla="*/ 0 w 16"/>
                  <a:gd name="T1" fmla="*/ 5 h 20"/>
                  <a:gd name="T2" fmla="*/ 0 w 16"/>
                  <a:gd name="T3" fmla="*/ 0 h 20"/>
                  <a:gd name="T4" fmla="*/ 6 w 16"/>
                  <a:gd name="T5" fmla="*/ 0 h 20"/>
                  <a:gd name="T6" fmla="*/ 16 w 16"/>
                  <a:gd name="T7" fmla="*/ 13 h 20"/>
                  <a:gd name="T8" fmla="*/ 16 w 16"/>
                  <a:gd name="T9" fmla="*/ 20 h 20"/>
                  <a:gd name="T10" fmla="*/ 11 w 16"/>
                  <a:gd name="T11" fmla="*/ 20 h 20"/>
                  <a:gd name="T12" fmla="*/ 0 w 16"/>
                  <a:gd name="T13" fmla="*/ 5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6" h="20">
                    <a:moveTo>
                      <a:pt x="0" y="5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6" y="13"/>
                    </a:lnTo>
                    <a:lnTo>
                      <a:pt x="16" y="20"/>
                    </a:lnTo>
                    <a:lnTo>
                      <a:pt x="11" y="2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144" name="Freeform 184"/>
              <p:cNvSpPr>
                <a:spLocks/>
              </p:cNvSpPr>
              <p:nvPr/>
            </p:nvSpPr>
            <p:spPr bwMode="auto">
              <a:xfrm>
                <a:off x="1948" y="1878"/>
                <a:ext cx="20" cy="15"/>
              </a:xfrm>
              <a:custGeom>
                <a:avLst/>
                <a:gdLst>
                  <a:gd name="T0" fmla="*/ 0 w 20"/>
                  <a:gd name="T1" fmla="*/ 7 h 15"/>
                  <a:gd name="T2" fmla="*/ 0 w 20"/>
                  <a:gd name="T3" fmla="*/ 0 h 15"/>
                  <a:gd name="T4" fmla="*/ 5 w 20"/>
                  <a:gd name="T5" fmla="*/ 0 h 15"/>
                  <a:gd name="T6" fmla="*/ 20 w 20"/>
                  <a:gd name="T7" fmla="*/ 10 h 15"/>
                  <a:gd name="T8" fmla="*/ 20 w 20"/>
                  <a:gd name="T9" fmla="*/ 15 h 15"/>
                  <a:gd name="T10" fmla="*/ 15 w 20"/>
                  <a:gd name="T11" fmla="*/ 15 h 15"/>
                  <a:gd name="T12" fmla="*/ 0 w 20"/>
                  <a:gd name="T13" fmla="*/ 7 h 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0" h="15">
                    <a:moveTo>
                      <a:pt x="0" y="7"/>
                    </a:moveTo>
                    <a:lnTo>
                      <a:pt x="0" y="0"/>
                    </a:lnTo>
                    <a:lnTo>
                      <a:pt x="5" y="0"/>
                    </a:lnTo>
                    <a:lnTo>
                      <a:pt x="20" y="10"/>
                    </a:lnTo>
                    <a:lnTo>
                      <a:pt x="20" y="15"/>
                    </a:lnTo>
                    <a:lnTo>
                      <a:pt x="15" y="1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145" name="Freeform 185"/>
              <p:cNvSpPr>
                <a:spLocks/>
              </p:cNvSpPr>
              <p:nvPr/>
            </p:nvSpPr>
            <p:spPr bwMode="auto">
              <a:xfrm>
                <a:off x="1963" y="1888"/>
                <a:ext cx="16" cy="13"/>
              </a:xfrm>
              <a:custGeom>
                <a:avLst/>
                <a:gdLst>
                  <a:gd name="T0" fmla="*/ 0 w 16"/>
                  <a:gd name="T1" fmla="*/ 5 h 13"/>
                  <a:gd name="T2" fmla="*/ 0 w 16"/>
                  <a:gd name="T3" fmla="*/ 0 h 13"/>
                  <a:gd name="T4" fmla="*/ 5 w 16"/>
                  <a:gd name="T5" fmla="*/ 0 h 13"/>
                  <a:gd name="T6" fmla="*/ 16 w 16"/>
                  <a:gd name="T7" fmla="*/ 8 h 13"/>
                  <a:gd name="T8" fmla="*/ 16 w 16"/>
                  <a:gd name="T9" fmla="*/ 13 h 13"/>
                  <a:gd name="T10" fmla="*/ 10 w 16"/>
                  <a:gd name="T11" fmla="*/ 13 h 13"/>
                  <a:gd name="T12" fmla="*/ 0 w 16"/>
                  <a:gd name="T13" fmla="*/ 5 h 1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6" h="13">
                    <a:moveTo>
                      <a:pt x="0" y="5"/>
                    </a:moveTo>
                    <a:lnTo>
                      <a:pt x="0" y="0"/>
                    </a:lnTo>
                    <a:lnTo>
                      <a:pt x="5" y="0"/>
                    </a:lnTo>
                    <a:lnTo>
                      <a:pt x="16" y="8"/>
                    </a:lnTo>
                    <a:lnTo>
                      <a:pt x="16" y="13"/>
                    </a:lnTo>
                    <a:lnTo>
                      <a:pt x="10" y="13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146" name="Freeform 186"/>
              <p:cNvSpPr>
                <a:spLocks/>
              </p:cNvSpPr>
              <p:nvPr/>
            </p:nvSpPr>
            <p:spPr bwMode="auto">
              <a:xfrm>
                <a:off x="1973" y="1896"/>
                <a:ext cx="20" cy="8"/>
              </a:xfrm>
              <a:custGeom>
                <a:avLst/>
                <a:gdLst>
                  <a:gd name="T0" fmla="*/ 0 w 20"/>
                  <a:gd name="T1" fmla="*/ 5 h 8"/>
                  <a:gd name="T2" fmla="*/ 0 w 20"/>
                  <a:gd name="T3" fmla="*/ 0 h 8"/>
                  <a:gd name="T4" fmla="*/ 6 w 20"/>
                  <a:gd name="T5" fmla="*/ 0 h 8"/>
                  <a:gd name="T6" fmla="*/ 20 w 20"/>
                  <a:gd name="T7" fmla="*/ 2 h 8"/>
                  <a:gd name="T8" fmla="*/ 20 w 20"/>
                  <a:gd name="T9" fmla="*/ 8 h 8"/>
                  <a:gd name="T10" fmla="*/ 14 w 20"/>
                  <a:gd name="T11" fmla="*/ 8 h 8"/>
                  <a:gd name="T12" fmla="*/ 0 w 20"/>
                  <a:gd name="T13" fmla="*/ 5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0" h="8">
                    <a:moveTo>
                      <a:pt x="0" y="5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20" y="2"/>
                    </a:lnTo>
                    <a:lnTo>
                      <a:pt x="20" y="8"/>
                    </a:lnTo>
                    <a:lnTo>
                      <a:pt x="14" y="8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147" name="Rectangle 187"/>
              <p:cNvSpPr>
                <a:spLocks noChangeArrowheads="1"/>
              </p:cNvSpPr>
              <p:nvPr/>
            </p:nvSpPr>
            <p:spPr bwMode="auto">
              <a:xfrm>
                <a:off x="1987" y="1898"/>
                <a:ext cx="17" cy="6"/>
              </a:xfrm>
              <a:prstGeom prst="rect">
                <a:avLst/>
              </a:prstGeom>
              <a:solidFill>
                <a:srgbClr val="FF07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48" name="Rectangle 188"/>
              <p:cNvSpPr>
                <a:spLocks noChangeArrowheads="1"/>
              </p:cNvSpPr>
              <p:nvPr/>
            </p:nvSpPr>
            <p:spPr bwMode="auto">
              <a:xfrm>
                <a:off x="1999" y="1898"/>
                <a:ext cx="18" cy="6"/>
              </a:xfrm>
              <a:prstGeom prst="rect">
                <a:avLst/>
              </a:prstGeom>
              <a:solidFill>
                <a:srgbClr val="FF07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49" name="Freeform 189"/>
              <p:cNvSpPr>
                <a:spLocks/>
              </p:cNvSpPr>
              <p:nvPr/>
            </p:nvSpPr>
            <p:spPr bwMode="auto">
              <a:xfrm>
                <a:off x="2012" y="1898"/>
                <a:ext cx="17" cy="8"/>
              </a:xfrm>
              <a:custGeom>
                <a:avLst/>
                <a:gdLst>
                  <a:gd name="T0" fmla="*/ 0 w 17"/>
                  <a:gd name="T1" fmla="*/ 6 h 8"/>
                  <a:gd name="T2" fmla="*/ 0 w 17"/>
                  <a:gd name="T3" fmla="*/ 0 h 8"/>
                  <a:gd name="T4" fmla="*/ 5 w 17"/>
                  <a:gd name="T5" fmla="*/ 0 h 8"/>
                  <a:gd name="T6" fmla="*/ 17 w 17"/>
                  <a:gd name="T7" fmla="*/ 3 h 8"/>
                  <a:gd name="T8" fmla="*/ 17 w 17"/>
                  <a:gd name="T9" fmla="*/ 8 h 8"/>
                  <a:gd name="T10" fmla="*/ 11 w 17"/>
                  <a:gd name="T11" fmla="*/ 8 h 8"/>
                  <a:gd name="T12" fmla="*/ 0 w 17"/>
                  <a:gd name="T13" fmla="*/ 6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" h="8">
                    <a:moveTo>
                      <a:pt x="0" y="6"/>
                    </a:moveTo>
                    <a:lnTo>
                      <a:pt x="0" y="0"/>
                    </a:lnTo>
                    <a:lnTo>
                      <a:pt x="5" y="0"/>
                    </a:lnTo>
                    <a:lnTo>
                      <a:pt x="17" y="3"/>
                    </a:lnTo>
                    <a:lnTo>
                      <a:pt x="17" y="8"/>
                    </a:lnTo>
                    <a:lnTo>
                      <a:pt x="11" y="8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150" name="Freeform 190"/>
              <p:cNvSpPr>
                <a:spLocks/>
              </p:cNvSpPr>
              <p:nvPr/>
            </p:nvSpPr>
            <p:spPr bwMode="auto">
              <a:xfrm>
                <a:off x="2023" y="1901"/>
                <a:ext cx="20" cy="15"/>
              </a:xfrm>
              <a:custGeom>
                <a:avLst/>
                <a:gdLst>
                  <a:gd name="T0" fmla="*/ 0 w 20"/>
                  <a:gd name="T1" fmla="*/ 5 h 15"/>
                  <a:gd name="T2" fmla="*/ 0 w 20"/>
                  <a:gd name="T3" fmla="*/ 0 h 15"/>
                  <a:gd name="T4" fmla="*/ 6 w 20"/>
                  <a:gd name="T5" fmla="*/ 0 h 15"/>
                  <a:gd name="T6" fmla="*/ 20 w 20"/>
                  <a:gd name="T7" fmla="*/ 8 h 15"/>
                  <a:gd name="T8" fmla="*/ 20 w 20"/>
                  <a:gd name="T9" fmla="*/ 15 h 15"/>
                  <a:gd name="T10" fmla="*/ 14 w 20"/>
                  <a:gd name="T11" fmla="*/ 15 h 15"/>
                  <a:gd name="T12" fmla="*/ 0 w 20"/>
                  <a:gd name="T13" fmla="*/ 5 h 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0" h="15">
                    <a:moveTo>
                      <a:pt x="0" y="5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20" y="8"/>
                    </a:lnTo>
                    <a:lnTo>
                      <a:pt x="20" y="15"/>
                    </a:lnTo>
                    <a:lnTo>
                      <a:pt x="14" y="1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151" name="Freeform 191"/>
              <p:cNvSpPr>
                <a:spLocks/>
              </p:cNvSpPr>
              <p:nvPr/>
            </p:nvSpPr>
            <p:spPr bwMode="auto">
              <a:xfrm>
                <a:off x="2037" y="1909"/>
                <a:ext cx="16" cy="17"/>
              </a:xfrm>
              <a:custGeom>
                <a:avLst/>
                <a:gdLst>
                  <a:gd name="T0" fmla="*/ 0 w 16"/>
                  <a:gd name="T1" fmla="*/ 7 h 17"/>
                  <a:gd name="T2" fmla="*/ 0 w 16"/>
                  <a:gd name="T3" fmla="*/ 0 h 17"/>
                  <a:gd name="T4" fmla="*/ 6 w 16"/>
                  <a:gd name="T5" fmla="*/ 0 h 17"/>
                  <a:gd name="T6" fmla="*/ 16 w 16"/>
                  <a:gd name="T7" fmla="*/ 12 h 17"/>
                  <a:gd name="T8" fmla="*/ 16 w 16"/>
                  <a:gd name="T9" fmla="*/ 17 h 17"/>
                  <a:gd name="T10" fmla="*/ 11 w 16"/>
                  <a:gd name="T11" fmla="*/ 17 h 17"/>
                  <a:gd name="T12" fmla="*/ 0 w 16"/>
                  <a:gd name="T13" fmla="*/ 7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6" h="17">
                    <a:moveTo>
                      <a:pt x="0" y="7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6" y="12"/>
                    </a:lnTo>
                    <a:lnTo>
                      <a:pt x="16" y="17"/>
                    </a:lnTo>
                    <a:lnTo>
                      <a:pt x="11" y="1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152" name="Freeform 192"/>
              <p:cNvSpPr>
                <a:spLocks/>
              </p:cNvSpPr>
              <p:nvPr/>
            </p:nvSpPr>
            <p:spPr bwMode="auto">
              <a:xfrm>
                <a:off x="2048" y="1921"/>
                <a:ext cx="20" cy="13"/>
              </a:xfrm>
              <a:custGeom>
                <a:avLst/>
                <a:gdLst>
                  <a:gd name="T0" fmla="*/ 0 w 20"/>
                  <a:gd name="T1" fmla="*/ 5 h 13"/>
                  <a:gd name="T2" fmla="*/ 0 w 20"/>
                  <a:gd name="T3" fmla="*/ 0 h 13"/>
                  <a:gd name="T4" fmla="*/ 5 w 20"/>
                  <a:gd name="T5" fmla="*/ 0 h 13"/>
                  <a:gd name="T6" fmla="*/ 20 w 20"/>
                  <a:gd name="T7" fmla="*/ 8 h 13"/>
                  <a:gd name="T8" fmla="*/ 20 w 20"/>
                  <a:gd name="T9" fmla="*/ 13 h 13"/>
                  <a:gd name="T10" fmla="*/ 15 w 20"/>
                  <a:gd name="T11" fmla="*/ 13 h 13"/>
                  <a:gd name="T12" fmla="*/ 0 w 20"/>
                  <a:gd name="T13" fmla="*/ 5 h 1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0" h="13">
                    <a:moveTo>
                      <a:pt x="0" y="5"/>
                    </a:moveTo>
                    <a:lnTo>
                      <a:pt x="0" y="0"/>
                    </a:lnTo>
                    <a:lnTo>
                      <a:pt x="5" y="0"/>
                    </a:lnTo>
                    <a:lnTo>
                      <a:pt x="20" y="8"/>
                    </a:lnTo>
                    <a:lnTo>
                      <a:pt x="20" y="13"/>
                    </a:lnTo>
                    <a:lnTo>
                      <a:pt x="15" y="13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153" name="Freeform 193"/>
              <p:cNvSpPr>
                <a:spLocks/>
              </p:cNvSpPr>
              <p:nvPr/>
            </p:nvSpPr>
            <p:spPr bwMode="auto">
              <a:xfrm>
                <a:off x="2063" y="1929"/>
                <a:ext cx="18" cy="10"/>
              </a:xfrm>
              <a:custGeom>
                <a:avLst/>
                <a:gdLst>
                  <a:gd name="T0" fmla="*/ 0 w 18"/>
                  <a:gd name="T1" fmla="*/ 5 h 10"/>
                  <a:gd name="T2" fmla="*/ 0 w 18"/>
                  <a:gd name="T3" fmla="*/ 0 h 10"/>
                  <a:gd name="T4" fmla="*/ 5 w 18"/>
                  <a:gd name="T5" fmla="*/ 0 h 10"/>
                  <a:gd name="T6" fmla="*/ 18 w 18"/>
                  <a:gd name="T7" fmla="*/ 5 h 10"/>
                  <a:gd name="T8" fmla="*/ 18 w 18"/>
                  <a:gd name="T9" fmla="*/ 10 h 10"/>
                  <a:gd name="T10" fmla="*/ 13 w 18"/>
                  <a:gd name="T11" fmla="*/ 10 h 10"/>
                  <a:gd name="T12" fmla="*/ 0 w 18"/>
                  <a:gd name="T13" fmla="*/ 5 h 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" h="10">
                    <a:moveTo>
                      <a:pt x="0" y="5"/>
                    </a:moveTo>
                    <a:lnTo>
                      <a:pt x="0" y="0"/>
                    </a:lnTo>
                    <a:lnTo>
                      <a:pt x="5" y="0"/>
                    </a:lnTo>
                    <a:lnTo>
                      <a:pt x="18" y="5"/>
                    </a:lnTo>
                    <a:lnTo>
                      <a:pt x="18" y="10"/>
                    </a:lnTo>
                    <a:lnTo>
                      <a:pt x="13" y="1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154" name="Freeform 194"/>
              <p:cNvSpPr>
                <a:spLocks/>
              </p:cNvSpPr>
              <p:nvPr/>
            </p:nvSpPr>
            <p:spPr bwMode="auto">
              <a:xfrm>
                <a:off x="2076" y="1934"/>
                <a:ext cx="16" cy="11"/>
              </a:xfrm>
              <a:custGeom>
                <a:avLst/>
                <a:gdLst>
                  <a:gd name="T0" fmla="*/ 0 w 16"/>
                  <a:gd name="T1" fmla="*/ 5 h 11"/>
                  <a:gd name="T2" fmla="*/ 0 w 16"/>
                  <a:gd name="T3" fmla="*/ 0 h 11"/>
                  <a:gd name="T4" fmla="*/ 5 w 16"/>
                  <a:gd name="T5" fmla="*/ 0 h 11"/>
                  <a:gd name="T6" fmla="*/ 16 w 16"/>
                  <a:gd name="T7" fmla="*/ 5 h 11"/>
                  <a:gd name="T8" fmla="*/ 16 w 16"/>
                  <a:gd name="T9" fmla="*/ 11 h 11"/>
                  <a:gd name="T10" fmla="*/ 10 w 16"/>
                  <a:gd name="T11" fmla="*/ 11 h 11"/>
                  <a:gd name="T12" fmla="*/ 0 w 16"/>
                  <a:gd name="T13" fmla="*/ 5 h 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6" h="11">
                    <a:moveTo>
                      <a:pt x="0" y="5"/>
                    </a:moveTo>
                    <a:lnTo>
                      <a:pt x="0" y="0"/>
                    </a:lnTo>
                    <a:lnTo>
                      <a:pt x="5" y="0"/>
                    </a:lnTo>
                    <a:lnTo>
                      <a:pt x="16" y="5"/>
                    </a:lnTo>
                    <a:lnTo>
                      <a:pt x="16" y="11"/>
                    </a:lnTo>
                    <a:lnTo>
                      <a:pt x="10" y="11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155" name="Freeform 195"/>
              <p:cNvSpPr>
                <a:spLocks/>
              </p:cNvSpPr>
              <p:nvPr/>
            </p:nvSpPr>
            <p:spPr bwMode="auto">
              <a:xfrm>
                <a:off x="2086" y="1939"/>
                <a:ext cx="20" cy="12"/>
              </a:xfrm>
              <a:custGeom>
                <a:avLst/>
                <a:gdLst>
                  <a:gd name="T0" fmla="*/ 0 w 20"/>
                  <a:gd name="T1" fmla="*/ 6 h 12"/>
                  <a:gd name="T2" fmla="*/ 0 w 20"/>
                  <a:gd name="T3" fmla="*/ 0 h 12"/>
                  <a:gd name="T4" fmla="*/ 6 w 20"/>
                  <a:gd name="T5" fmla="*/ 0 h 12"/>
                  <a:gd name="T6" fmla="*/ 20 w 20"/>
                  <a:gd name="T7" fmla="*/ 6 h 12"/>
                  <a:gd name="T8" fmla="*/ 20 w 20"/>
                  <a:gd name="T9" fmla="*/ 12 h 12"/>
                  <a:gd name="T10" fmla="*/ 15 w 20"/>
                  <a:gd name="T11" fmla="*/ 12 h 12"/>
                  <a:gd name="T12" fmla="*/ 0 w 20"/>
                  <a:gd name="T13" fmla="*/ 6 h 1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0" h="12">
                    <a:moveTo>
                      <a:pt x="0" y="6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20" y="6"/>
                    </a:lnTo>
                    <a:lnTo>
                      <a:pt x="20" y="12"/>
                    </a:lnTo>
                    <a:lnTo>
                      <a:pt x="15" y="12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156" name="Freeform 196"/>
              <p:cNvSpPr>
                <a:spLocks/>
              </p:cNvSpPr>
              <p:nvPr/>
            </p:nvSpPr>
            <p:spPr bwMode="auto">
              <a:xfrm>
                <a:off x="2101" y="1945"/>
                <a:ext cx="19" cy="9"/>
              </a:xfrm>
              <a:custGeom>
                <a:avLst/>
                <a:gdLst>
                  <a:gd name="T0" fmla="*/ 0 w 19"/>
                  <a:gd name="T1" fmla="*/ 6 h 9"/>
                  <a:gd name="T2" fmla="*/ 0 w 19"/>
                  <a:gd name="T3" fmla="*/ 0 h 9"/>
                  <a:gd name="T4" fmla="*/ 5 w 19"/>
                  <a:gd name="T5" fmla="*/ 0 h 9"/>
                  <a:gd name="T6" fmla="*/ 19 w 19"/>
                  <a:gd name="T7" fmla="*/ 2 h 9"/>
                  <a:gd name="T8" fmla="*/ 19 w 19"/>
                  <a:gd name="T9" fmla="*/ 9 h 9"/>
                  <a:gd name="T10" fmla="*/ 13 w 19"/>
                  <a:gd name="T11" fmla="*/ 9 h 9"/>
                  <a:gd name="T12" fmla="*/ 0 w 19"/>
                  <a:gd name="T13" fmla="*/ 6 h 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9" h="9">
                    <a:moveTo>
                      <a:pt x="0" y="6"/>
                    </a:moveTo>
                    <a:lnTo>
                      <a:pt x="0" y="0"/>
                    </a:lnTo>
                    <a:lnTo>
                      <a:pt x="5" y="0"/>
                    </a:lnTo>
                    <a:lnTo>
                      <a:pt x="19" y="2"/>
                    </a:lnTo>
                    <a:lnTo>
                      <a:pt x="19" y="9"/>
                    </a:lnTo>
                    <a:lnTo>
                      <a:pt x="13" y="9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157" name="Freeform 197"/>
              <p:cNvSpPr>
                <a:spLocks/>
              </p:cNvSpPr>
              <p:nvPr/>
            </p:nvSpPr>
            <p:spPr bwMode="auto">
              <a:xfrm>
                <a:off x="2114" y="1947"/>
                <a:ext cx="20" cy="10"/>
              </a:xfrm>
              <a:custGeom>
                <a:avLst/>
                <a:gdLst>
                  <a:gd name="T0" fmla="*/ 0 w 20"/>
                  <a:gd name="T1" fmla="*/ 7 h 10"/>
                  <a:gd name="T2" fmla="*/ 0 w 20"/>
                  <a:gd name="T3" fmla="*/ 0 h 10"/>
                  <a:gd name="T4" fmla="*/ 6 w 20"/>
                  <a:gd name="T5" fmla="*/ 0 h 10"/>
                  <a:gd name="T6" fmla="*/ 20 w 20"/>
                  <a:gd name="T7" fmla="*/ 4 h 10"/>
                  <a:gd name="T8" fmla="*/ 20 w 20"/>
                  <a:gd name="T9" fmla="*/ 10 h 10"/>
                  <a:gd name="T10" fmla="*/ 14 w 20"/>
                  <a:gd name="T11" fmla="*/ 10 h 10"/>
                  <a:gd name="T12" fmla="*/ 0 w 20"/>
                  <a:gd name="T13" fmla="*/ 7 h 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0" h="10">
                    <a:moveTo>
                      <a:pt x="0" y="7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20" y="4"/>
                    </a:lnTo>
                    <a:lnTo>
                      <a:pt x="20" y="10"/>
                    </a:lnTo>
                    <a:lnTo>
                      <a:pt x="14" y="1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158" name="Freeform 198"/>
              <p:cNvSpPr>
                <a:spLocks/>
              </p:cNvSpPr>
              <p:nvPr/>
            </p:nvSpPr>
            <p:spPr bwMode="auto">
              <a:xfrm>
                <a:off x="2128" y="1951"/>
                <a:ext cx="20" cy="8"/>
              </a:xfrm>
              <a:custGeom>
                <a:avLst/>
                <a:gdLst>
                  <a:gd name="T0" fmla="*/ 0 w 20"/>
                  <a:gd name="T1" fmla="*/ 6 h 8"/>
                  <a:gd name="T2" fmla="*/ 0 w 20"/>
                  <a:gd name="T3" fmla="*/ 0 h 8"/>
                  <a:gd name="T4" fmla="*/ 6 w 20"/>
                  <a:gd name="T5" fmla="*/ 0 h 8"/>
                  <a:gd name="T6" fmla="*/ 20 w 20"/>
                  <a:gd name="T7" fmla="*/ 3 h 8"/>
                  <a:gd name="T8" fmla="*/ 20 w 20"/>
                  <a:gd name="T9" fmla="*/ 8 h 8"/>
                  <a:gd name="T10" fmla="*/ 14 w 20"/>
                  <a:gd name="T11" fmla="*/ 8 h 8"/>
                  <a:gd name="T12" fmla="*/ 0 w 20"/>
                  <a:gd name="T13" fmla="*/ 6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0" h="8">
                    <a:moveTo>
                      <a:pt x="0" y="6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20" y="3"/>
                    </a:lnTo>
                    <a:lnTo>
                      <a:pt x="20" y="8"/>
                    </a:lnTo>
                    <a:lnTo>
                      <a:pt x="14" y="8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159" name="Rectangle 199"/>
              <p:cNvSpPr>
                <a:spLocks noChangeArrowheads="1"/>
              </p:cNvSpPr>
              <p:nvPr/>
            </p:nvSpPr>
            <p:spPr bwMode="auto">
              <a:xfrm>
                <a:off x="2142" y="1954"/>
                <a:ext cx="19" cy="5"/>
              </a:xfrm>
              <a:prstGeom prst="rect">
                <a:avLst/>
              </a:prstGeom>
              <a:solidFill>
                <a:srgbClr val="FF07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60" name="Freeform 200"/>
              <p:cNvSpPr>
                <a:spLocks/>
              </p:cNvSpPr>
              <p:nvPr/>
            </p:nvSpPr>
            <p:spPr bwMode="auto">
              <a:xfrm>
                <a:off x="2156" y="1954"/>
                <a:ext cx="20" cy="8"/>
              </a:xfrm>
              <a:custGeom>
                <a:avLst/>
                <a:gdLst>
                  <a:gd name="T0" fmla="*/ 0 w 20"/>
                  <a:gd name="T1" fmla="*/ 5 h 8"/>
                  <a:gd name="T2" fmla="*/ 0 w 20"/>
                  <a:gd name="T3" fmla="*/ 0 h 8"/>
                  <a:gd name="T4" fmla="*/ 5 w 20"/>
                  <a:gd name="T5" fmla="*/ 0 h 8"/>
                  <a:gd name="T6" fmla="*/ 20 w 20"/>
                  <a:gd name="T7" fmla="*/ 3 h 8"/>
                  <a:gd name="T8" fmla="*/ 20 w 20"/>
                  <a:gd name="T9" fmla="*/ 8 h 8"/>
                  <a:gd name="T10" fmla="*/ 14 w 20"/>
                  <a:gd name="T11" fmla="*/ 8 h 8"/>
                  <a:gd name="T12" fmla="*/ 0 w 20"/>
                  <a:gd name="T13" fmla="*/ 5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0" h="8">
                    <a:moveTo>
                      <a:pt x="0" y="5"/>
                    </a:moveTo>
                    <a:lnTo>
                      <a:pt x="0" y="0"/>
                    </a:lnTo>
                    <a:lnTo>
                      <a:pt x="5" y="0"/>
                    </a:lnTo>
                    <a:lnTo>
                      <a:pt x="20" y="3"/>
                    </a:lnTo>
                    <a:lnTo>
                      <a:pt x="20" y="8"/>
                    </a:lnTo>
                    <a:lnTo>
                      <a:pt x="14" y="8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161" name="Rectangle 201"/>
              <p:cNvSpPr>
                <a:spLocks noChangeArrowheads="1"/>
              </p:cNvSpPr>
              <p:nvPr/>
            </p:nvSpPr>
            <p:spPr bwMode="auto">
              <a:xfrm>
                <a:off x="2170" y="1957"/>
                <a:ext cx="16" cy="5"/>
              </a:xfrm>
              <a:prstGeom prst="rect">
                <a:avLst/>
              </a:prstGeom>
              <a:solidFill>
                <a:srgbClr val="FF07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62" name="Rectangle 202"/>
              <p:cNvSpPr>
                <a:spLocks noChangeArrowheads="1"/>
              </p:cNvSpPr>
              <p:nvPr/>
            </p:nvSpPr>
            <p:spPr bwMode="auto">
              <a:xfrm>
                <a:off x="2181" y="1957"/>
                <a:ext cx="20" cy="5"/>
              </a:xfrm>
              <a:prstGeom prst="rect">
                <a:avLst/>
              </a:prstGeom>
              <a:solidFill>
                <a:srgbClr val="FF07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63" name="Rectangle 203"/>
              <p:cNvSpPr>
                <a:spLocks noChangeArrowheads="1"/>
              </p:cNvSpPr>
              <p:nvPr/>
            </p:nvSpPr>
            <p:spPr bwMode="auto">
              <a:xfrm>
                <a:off x="2194" y="1957"/>
                <a:ext cx="20" cy="5"/>
              </a:xfrm>
              <a:prstGeom prst="rect">
                <a:avLst/>
              </a:prstGeom>
              <a:solidFill>
                <a:srgbClr val="FF07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64" name="Rectangle 204"/>
              <p:cNvSpPr>
                <a:spLocks noChangeArrowheads="1"/>
              </p:cNvSpPr>
              <p:nvPr/>
            </p:nvSpPr>
            <p:spPr bwMode="auto">
              <a:xfrm>
                <a:off x="2209" y="1957"/>
                <a:ext cx="18" cy="5"/>
              </a:xfrm>
              <a:prstGeom prst="rect">
                <a:avLst/>
              </a:prstGeom>
              <a:solidFill>
                <a:srgbClr val="FF07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65" name="Rectangle 205"/>
              <p:cNvSpPr>
                <a:spLocks noChangeArrowheads="1"/>
              </p:cNvSpPr>
              <p:nvPr/>
            </p:nvSpPr>
            <p:spPr bwMode="auto">
              <a:xfrm>
                <a:off x="2222" y="1957"/>
                <a:ext cx="20" cy="5"/>
              </a:xfrm>
              <a:prstGeom prst="rect">
                <a:avLst/>
              </a:prstGeom>
              <a:solidFill>
                <a:srgbClr val="FF07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66" name="Rectangle 206"/>
              <p:cNvSpPr>
                <a:spLocks noChangeArrowheads="1"/>
              </p:cNvSpPr>
              <p:nvPr/>
            </p:nvSpPr>
            <p:spPr bwMode="auto">
              <a:xfrm>
                <a:off x="2237" y="1957"/>
                <a:ext cx="21" cy="5"/>
              </a:xfrm>
              <a:prstGeom prst="rect">
                <a:avLst/>
              </a:prstGeom>
              <a:solidFill>
                <a:srgbClr val="FF07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67" name="Rectangle 207"/>
              <p:cNvSpPr>
                <a:spLocks noChangeArrowheads="1"/>
              </p:cNvSpPr>
              <p:nvPr/>
            </p:nvSpPr>
            <p:spPr bwMode="auto">
              <a:xfrm>
                <a:off x="2253" y="1957"/>
                <a:ext cx="20" cy="5"/>
              </a:xfrm>
              <a:prstGeom prst="rect">
                <a:avLst/>
              </a:prstGeom>
              <a:solidFill>
                <a:srgbClr val="FF07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68" name="Freeform 208"/>
              <p:cNvSpPr>
                <a:spLocks/>
              </p:cNvSpPr>
              <p:nvPr/>
            </p:nvSpPr>
            <p:spPr bwMode="auto">
              <a:xfrm>
                <a:off x="2266" y="1954"/>
                <a:ext cx="20" cy="8"/>
              </a:xfrm>
              <a:custGeom>
                <a:avLst/>
                <a:gdLst>
                  <a:gd name="T0" fmla="*/ 7 w 20"/>
                  <a:gd name="T1" fmla="*/ 8 h 8"/>
                  <a:gd name="T2" fmla="*/ 0 w 20"/>
                  <a:gd name="T3" fmla="*/ 8 h 8"/>
                  <a:gd name="T4" fmla="*/ 0 w 20"/>
                  <a:gd name="T5" fmla="*/ 3 h 8"/>
                  <a:gd name="T6" fmla="*/ 15 w 20"/>
                  <a:gd name="T7" fmla="*/ 0 h 8"/>
                  <a:gd name="T8" fmla="*/ 20 w 20"/>
                  <a:gd name="T9" fmla="*/ 0 h 8"/>
                  <a:gd name="T10" fmla="*/ 20 w 20"/>
                  <a:gd name="T11" fmla="*/ 5 h 8"/>
                  <a:gd name="T12" fmla="*/ 7 w 20"/>
                  <a:gd name="T13" fmla="*/ 8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0" h="8">
                    <a:moveTo>
                      <a:pt x="7" y="8"/>
                    </a:moveTo>
                    <a:lnTo>
                      <a:pt x="0" y="8"/>
                    </a:lnTo>
                    <a:lnTo>
                      <a:pt x="0" y="3"/>
                    </a:lnTo>
                    <a:lnTo>
                      <a:pt x="15" y="0"/>
                    </a:lnTo>
                    <a:lnTo>
                      <a:pt x="20" y="0"/>
                    </a:lnTo>
                    <a:lnTo>
                      <a:pt x="20" y="5"/>
                    </a:ln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169" name="Freeform 209"/>
              <p:cNvSpPr>
                <a:spLocks/>
              </p:cNvSpPr>
              <p:nvPr/>
            </p:nvSpPr>
            <p:spPr bwMode="auto">
              <a:xfrm>
                <a:off x="2281" y="1951"/>
                <a:ext cx="18" cy="8"/>
              </a:xfrm>
              <a:custGeom>
                <a:avLst/>
                <a:gdLst>
                  <a:gd name="T0" fmla="*/ 5 w 18"/>
                  <a:gd name="T1" fmla="*/ 8 h 8"/>
                  <a:gd name="T2" fmla="*/ 0 w 18"/>
                  <a:gd name="T3" fmla="*/ 8 h 8"/>
                  <a:gd name="T4" fmla="*/ 0 w 18"/>
                  <a:gd name="T5" fmla="*/ 3 h 8"/>
                  <a:gd name="T6" fmla="*/ 13 w 18"/>
                  <a:gd name="T7" fmla="*/ 0 h 8"/>
                  <a:gd name="T8" fmla="*/ 18 w 18"/>
                  <a:gd name="T9" fmla="*/ 0 h 8"/>
                  <a:gd name="T10" fmla="*/ 18 w 18"/>
                  <a:gd name="T11" fmla="*/ 6 h 8"/>
                  <a:gd name="T12" fmla="*/ 5 w 18"/>
                  <a:gd name="T13" fmla="*/ 8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" h="8">
                    <a:moveTo>
                      <a:pt x="5" y="8"/>
                    </a:moveTo>
                    <a:lnTo>
                      <a:pt x="0" y="8"/>
                    </a:lnTo>
                    <a:lnTo>
                      <a:pt x="0" y="3"/>
                    </a:lnTo>
                    <a:lnTo>
                      <a:pt x="13" y="0"/>
                    </a:lnTo>
                    <a:lnTo>
                      <a:pt x="18" y="0"/>
                    </a:lnTo>
                    <a:lnTo>
                      <a:pt x="18" y="6"/>
                    </a:lnTo>
                    <a:lnTo>
                      <a:pt x="5" y="8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170" name="Freeform 210"/>
              <p:cNvSpPr>
                <a:spLocks/>
              </p:cNvSpPr>
              <p:nvPr/>
            </p:nvSpPr>
            <p:spPr bwMode="auto">
              <a:xfrm>
                <a:off x="2294" y="1947"/>
                <a:ext cx="20" cy="10"/>
              </a:xfrm>
              <a:custGeom>
                <a:avLst/>
                <a:gdLst>
                  <a:gd name="T0" fmla="*/ 5 w 20"/>
                  <a:gd name="T1" fmla="*/ 10 h 10"/>
                  <a:gd name="T2" fmla="*/ 0 w 20"/>
                  <a:gd name="T3" fmla="*/ 10 h 10"/>
                  <a:gd name="T4" fmla="*/ 0 w 20"/>
                  <a:gd name="T5" fmla="*/ 4 h 10"/>
                  <a:gd name="T6" fmla="*/ 15 w 20"/>
                  <a:gd name="T7" fmla="*/ 0 h 10"/>
                  <a:gd name="T8" fmla="*/ 20 w 20"/>
                  <a:gd name="T9" fmla="*/ 0 h 10"/>
                  <a:gd name="T10" fmla="*/ 20 w 20"/>
                  <a:gd name="T11" fmla="*/ 7 h 10"/>
                  <a:gd name="T12" fmla="*/ 5 w 20"/>
                  <a:gd name="T13" fmla="*/ 10 h 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0" h="10">
                    <a:moveTo>
                      <a:pt x="5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15" y="0"/>
                    </a:lnTo>
                    <a:lnTo>
                      <a:pt x="20" y="0"/>
                    </a:lnTo>
                    <a:lnTo>
                      <a:pt x="20" y="7"/>
                    </a:lnTo>
                    <a:lnTo>
                      <a:pt x="5" y="10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171" name="Freeform 211"/>
              <p:cNvSpPr>
                <a:spLocks/>
              </p:cNvSpPr>
              <p:nvPr/>
            </p:nvSpPr>
            <p:spPr bwMode="auto">
              <a:xfrm>
                <a:off x="2309" y="1945"/>
                <a:ext cx="18" cy="9"/>
              </a:xfrm>
              <a:custGeom>
                <a:avLst/>
                <a:gdLst>
                  <a:gd name="T0" fmla="*/ 5 w 18"/>
                  <a:gd name="T1" fmla="*/ 9 h 9"/>
                  <a:gd name="T2" fmla="*/ 0 w 18"/>
                  <a:gd name="T3" fmla="*/ 9 h 9"/>
                  <a:gd name="T4" fmla="*/ 0 w 18"/>
                  <a:gd name="T5" fmla="*/ 2 h 9"/>
                  <a:gd name="T6" fmla="*/ 13 w 18"/>
                  <a:gd name="T7" fmla="*/ 0 h 9"/>
                  <a:gd name="T8" fmla="*/ 18 w 18"/>
                  <a:gd name="T9" fmla="*/ 0 h 9"/>
                  <a:gd name="T10" fmla="*/ 18 w 18"/>
                  <a:gd name="T11" fmla="*/ 6 h 9"/>
                  <a:gd name="T12" fmla="*/ 5 w 18"/>
                  <a:gd name="T13" fmla="*/ 9 h 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" h="9">
                    <a:moveTo>
                      <a:pt x="5" y="9"/>
                    </a:moveTo>
                    <a:lnTo>
                      <a:pt x="0" y="9"/>
                    </a:lnTo>
                    <a:lnTo>
                      <a:pt x="0" y="2"/>
                    </a:lnTo>
                    <a:lnTo>
                      <a:pt x="13" y="0"/>
                    </a:lnTo>
                    <a:lnTo>
                      <a:pt x="18" y="0"/>
                    </a:lnTo>
                    <a:lnTo>
                      <a:pt x="18" y="6"/>
                    </a:lnTo>
                    <a:lnTo>
                      <a:pt x="5" y="9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172" name="Freeform 212"/>
              <p:cNvSpPr>
                <a:spLocks/>
              </p:cNvSpPr>
              <p:nvPr/>
            </p:nvSpPr>
            <p:spPr bwMode="auto">
              <a:xfrm>
                <a:off x="2322" y="1939"/>
                <a:ext cx="23" cy="12"/>
              </a:xfrm>
              <a:custGeom>
                <a:avLst/>
                <a:gdLst>
                  <a:gd name="T0" fmla="*/ 5 w 23"/>
                  <a:gd name="T1" fmla="*/ 12 h 12"/>
                  <a:gd name="T2" fmla="*/ 0 w 23"/>
                  <a:gd name="T3" fmla="*/ 12 h 12"/>
                  <a:gd name="T4" fmla="*/ 0 w 23"/>
                  <a:gd name="T5" fmla="*/ 6 h 12"/>
                  <a:gd name="T6" fmla="*/ 17 w 23"/>
                  <a:gd name="T7" fmla="*/ 0 h 12"/>
                  <a:gd name="T8" fmla="*/ 23 w 23"/>
                  <a:gd name="T9" fmla="*/ 0 h 12"/>
                  <a:gd name="T10" fmla="*/ 23 w 23"/>
                  <a:gd name="T11" fmla="*/ 6 h 12"/>
                  <a:gd name="T12" fmla="*/ 5 w 23"/>
                  <a:gd name="T13" fmla="*/ 12 h 1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12">
                    <a:moveTo>
                      <a:pt x="5" y="12"/>
                    </a:moveTo>
                    <a:lnTo>
                      <a:pt x="0" y="12"/>
                    </a:lnTo>
                    <a:lnTo>
                      <a:pt x="0" y="6"/>
                    </a:lnTo>
                    <a:lnTo>
                      <a:pt x="17" y="0"/>
                    </a:lnTo>
                    <a:lnTo>
                      <a:pt x="23" y="0"/>
                    </a:lnTo>
                    <a:lnTo>
                      <a:pt x="23" y="6"/>
                    </a:lnTo>
                    <a:lnTo>
                      <a:pt x="5" y="12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173" name="Freeform 213"/>
              <p:cNvSpPr>
                <a:spLocks/>
              </p:cNvSpPr>
              <p:nvPr/>
            </p:nvSpPr>
            <p:spPr bwMode="auto">
              <a:xfrm>
                <a:off x="2339" y="1937"/>
                <a:ext cx="19" cy="8"/>
              </a:xfrm>
              <a:custGeom>
                <a:avLst/>
                <a:gdLst>
                  <a:gd name="T0" fmla="*/ 6 w 19"/>
                  <a:gd name="T1" fmla="*/ 8 h 8"/>
                  <a:gd name="T2" fmla="*/ 0 w 19"/>
                  <a:gd name="T3" fmla="*/ 8 h 8"/>
                  <a:gd name="T4" fmla="*/ 0 w 19"/>
                  <a:gd name="T5" fmla="*/ 2 h 8"/>
                  <a:gd name="T6" fmla="*/ 14 w 19"/>
                  <a:gd name="T7" fmla="*/ 0 h 8"/>
                  <a:gd name="T8" fmla="*/ 19 w 19"/>
                  <a:gd name="T9" fmla="*/ 0 h 8"/>
                  <a:gd name="T10" fmla="*/ 19 w 19"/>
                  <a:gd name="T11" fmla="*/ 5 h 8"/>
                  <a:gd name="T12" fmla="*/ 6 w 19"/>
                  <a:gd name="T13" fmla="*/ 8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9" h="8">
                    <a:moveTo>
                      <a:pt x="6" y="8"/>
                    </a:moveTo>
                    <a:lnTo>
                      <a:pt x="0" y="8"/>
                    </a:lnTo>
                    <a:lnTo>
                      <a:pt x="0" y="2"/>
                    </a:lnTo>
                    <a:lnTo>
                      <a:pt x="14" y="0"/>
                    </a:lnTo>
                    <a:lnTo>
                      <a:pt x="19" y="0"/>
                    </a:lnTo>
                    <a:lnTo>
                      <a:pt x="19" y="5"/>
                    </a:lnTo>
                    <a:lnTo>
                      <a:pt x="6" y="8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174" name="Freeform 214"/>
              <p:cNvSpPr>
                <a:spLocks/>
              </p:cNvSpPr>
              <p:nvPr/>
            </p:nvSpPr>
            <p:spPr bwMode="auto">
              <a:xfrm>
                <a:off x="2353" y="1931"/>
                <a:ext cx="19" cy="11"/>
              </a:xfrm>
              <a:custGeom>
                <a:avLst/>
                <a:gdLst>
                  <a:gd name="T0" fmla="*/ 5 w 19"/>
                  <a:gd name="T1" fmla="*/ 11 h 11"/>
                  <a:gd name="T2" fmla="*/ 0 w 19"/>
                  <a:gd name="T3" fmla="*/ 11 h 11"/>
                  <a:gd name="T4" fmla="*/ 0 w 19"/>
                  <a:gd name="T5" fmla="*/ 6 h 11"/>
                  <a:gd name="T6" fmla="*/ 13 w 19"/>
                  <a:gd name="T7" fmla="*/ 0 h 11"/>
                  <a:gd name="T8" fmla="*/ 19 w 19"/>
                  <a:gd name="T9" fmla="*/ 0 h 11"/>
                  <a:gd name="T10" fmla="*/ 19 w 19"/>
                  <a:gd name="T11" fmla="*/ 6 h 11"/>
                  <a:gd name="T12" fmla="*/ 5 w 19"/>
                  <a:gd name="T13" fmla="*/ 11 h 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9" h="11">
                    <a:moveTo>
                      <a:pt x="5" y="11"/>
                    </a:moveTo>
                    <a:lnTo>
                      <a:pt x="0" y="11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19" y="0"/>
                    </a:lnTo>
                    <a:lnTo>
                      <a:pt x="19" y="6"/>
                    </a:lnTo>
                    <a:lnTo>
                      <a:pt x="5" y="11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175" name="Freeform 215"/>
              <p:cNvSpPr>
                <a:spLocks/>
              </p:cNvSpPr>
              <p:nvPr/>
            </p:nvSpPr>
            <p:spPr bwMode="auto">
              <a:xfrm>
                <a:off x="2366" y="1926"/>
                <a:ext cx="20" cy="11"/>
              </a:xfrm>
              <a:custGeom>
                <a:avLst/>
                <a:gdLst>
                  <a:gd name="T0" fmla="*/ 6 w 20"/>
                  <a:gd name="T1" fmla="*/ 11 h 11"/>
                  <a:gd name="T2" fmla="*/ 0 w 20"/>
                  <a:gd name="T3" fmla="*/ 11 h 11"/>
                  <a:gd name="T4" fmla="*/ 0 w 20"/>
                  <a:gd name="T5" fmla="*/ 5 h 11"/>
                  <a:gd name="T6" fmla="*/ 14 w 20"/>
                  <a:gd name="T7" fmla="*/ 0 h 11"/>
                  <a:gd name="T8" fmla="*/ 20 w 20"/>
                  <a:gd name="T9" fmla="*/ 0 h 11"/>
                  <a:gd name="T10" fmla="*/ 20 w 20"/>
                  <a:gd name="T11" fmla="*/ 5 h 11"/>
                  <a:gd name="T12" fmla="*/ 6 w 20"/>
                  <a:gd name="T13" fmla="*/ 11 h 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0" h="11">
                    <a:moveTo>
                      <a:pt x="6" y="11"/>
                    </a:moveTo>
                    <a:lnTo>
                      <a:pt x="0" y="11"/>
                    </a:lnTo>
                    <a:lnTo>
                      <a:pt x="0" y="5"/>
                    </a:lnTo>
                    <a:lnTo>
                      <a:pt x="14" y="0"/>
                    </a:lnTo>
                    <a:lnTo>
                      <a:pt x="20" y="0"/>
                    </a:lnTo>
                    <a:lnTo>
                      <a:pt x="20" y="5"/>
                    </a:lnTo>
                    <a:lnTo>
                      <a:pt x="6" y="11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176" name="Freeform 216"/>
              <p:cNvSpPr>
                <a:spLocks/>
              </p:cNvSpPr>
              <p:nvPr/>
            </p:nvSpPr>
            <p:spPr bwMode="auto">
              <a:xfrm>
                <a:off x="2380" y="1921"/>
                <a:ext cx="22" cy="10"/>
              </a:xfrm>
              <a:custGeom>
                <a:avLst/>
                <a:gdLst>
                  <a:gd name="T0" fmla="*/ 6 w 22"/>
                  <a:gd name="T1" fmla="*/ 10 h 10"/>
                  <a:gd name="T2" fmla="*/ 0 w 22"/>
                  <a:gd name="T3" fmla="*/ 10 h 10"/>
                  <a:gd name="T4" fmla="*/ 0 w 22"/>
                  <a:gd name="T5" fmla="*/ 5 h 10"/>
                  <a:gd name="T6" fmla="*/ 16 w 22"/>
                  <a:gd name="T7" fmla="*/ 0 h 10"/>
                  <a:gd name="T8" fmla="*/ 22 w 22"/>
                  <a:gd name="T9" fmla="*/ 0 h 10"/>
                  <a:gd name="T10" fmla="*/ 22 w 22"/>
                  <a:gd name="T11" fmla="*/ 5 h 10"/>
                  <a:gd name="T12" fmla="*/ 6 w 22"/>
                  <a:gd name="T13" fmla="*/ 10 h 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2" h="10">
                    <a:moveTo>
                      <a:pt x="6" y="10"/>
                    </a:moveTo>
                    <a:lnTo>
                      <a:pt x="0" y="10"/>
                    </a:lnTo>
                    <a:lnTo>
                      <a:pt x="0" y="5"/>
                    </a:lnTo>
                    <a:lnTo>
                      <a:pt x="16" y="0"/>
                    </a:lnTo>
                    <a:lnTo>
                      <a:pt x="22" y="0"/>
                    </a:lnTo>
                    <a:lnTo>
                      <a:pt x="22" y="5"/>
                    </a:ln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FF070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26630" name="Text Box 4"/>
            <p:cNvSpPr txBox="1">
              <a:spLocks noChangeArrowheads="1"/>
            </p:cNvSpPr>
            <p:nvPr/>
          </p:nvSpPr>
          <p:spPr bwMode="auto">
            <a:xfrm>
              <a:off x="1489075" y="838200"/>
              <a:ext cx="6103938" cy="946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s-ES" sz="2800" dirty="0" err="1">
                  <a:solidFill>
                    <a:schemeClr val="accent1"/>
                  </a:solidFill>
                  <a:latin typeface="Arial" charset="0"/>
                </a:rPr>
                <a:t>What</a:t>
              </a:r>
              <a:r>
                <a:rPr lang="es-ES" sz="2800" dirty="0">
                  <a:solidFill>
                    <a:schemeClr val="accent1"/>
                  </a:solidFill>
                  <a:latin typeface="Arial" charset="0"/>
                </a:rPr>
                <a:t> </a:t>
              </a:r>
              <a:r>
                <a:rPr lang="es-ES" sz="2800" dirty="0" err="1">
                  <a:solidFill>
                    <a:schemeClr val="accent1"/>
                  </a:solidFill>
                  <a:latin typeface="Arial" charset="0"/>
                </a:rPr>
                <a:t>is</a:t>
              </a:r>
              <a:r>
                <a:rPr lang="es-ES" sz="2800" dirty="0">
                  <a:solidFill>
                    <a:schemeClr val="accent1"/>
                  </a:solidFill>
                  <a:latin typeface="Arial" charset="0"/>
                </a:rPr>
                <a:t> XANES ?</a:t>
              </a:r>
            </a:p>
            <a:p>
              <a:pPr algn="ctr"/>
              <a:r>
                <a:rPr lang="es-ES" sz="2800" dirty="0">
                  <a:solidFill>
                    <a:schemeClr val="accent1"/>
                  </a:solidFill>
                  <a:latin typeface="Arial" charset="0"/>
                </a:rPr>
                <a:t>XANES </a:t>
              </a:r>
              <a:r>
                <a:rPr lang="es-ES" sz="2800" dirty="0">
                  <a:latin typeface="Arial" charset="0"/>
                </a:rPr>
                <a:t>=</a:t>
              </a:r>
              <a:r>
                <a:rPr lang="es-ES" sz="2800" dirty="0">
                  <a:solidFill>
                    <a:schemeClr val="accent1"/>
                  </a:solidFill>
                  <a:latin typeface="Arial" charset="0"/>
                </a:rPr>
                <a:t> </a:t>
              </a:r>
              <a:r>
                <a:rPr lang="es-ES" sz="2800" dirty="0">
                  <a:solidFill>
                    <a:schemeClr val="accent2"/>
                  </a:solidFill>
                  <a:latin typeface="Arial" charset="0"/>
                </a:rPr>
                <a:t>Pre-</a:t>
              </a:r>
              <a:r>
                <a:rPr lang="es-ES" sz="2800" dirty="0" err="1">
                  <a:solidFill>
                    <a:schemeClr val="accent2"/>
                  </a:solidFill>
                  <a:latin typeface="Arial" charset="0"/>
                </a:rPr>
                <a:t>edge</a:t>
              </a:r>
              <a:r>
                <a:rPr lang="es-ES" sz="2800" dirty="0">
                  <a:solidFill>
                    <a:schemeClr val="accent1"/>
                  </a:solidFill>
                  <a:latin typeface="Arial" charset="0"/>
                </a:rPr>
                <a:t> </a:t>
              </a:r>
              <a:r>
                <a:rPr lang="es-ES" sz="2800" dirty="0">
                  <a:latin typeface="Arial" charset="0"/>
                </a:rPr>
                <a:t>+</a:t>
              </a:r>
              <a:r>
                <a:rPr lang="es-ES" sz="2800" dirty="0">
                  <a:solidFill>
                    <a:schemeClr val="accent1"/>
                  </a:solidFill>
                  <a:latin typeface="Arial" charset="0"/>
                </a:rPr>
                <a:t> </a:t>
              </a:r>
              <a:r>
                <a:rPr lang="es-ES" sz="2800" dirty="0" err="1">
                  <a:solidFill>
                    <a:srgbClr val="CC0000"/>
                  </a:solidFill>
                  <a:latin typeface="Arial" charset="0"/>
                </a:rPr>
                <a:t>Edge</a:t>
              </a:r>
              <a:r>
                <a:rPr lang="es-ES" sz="2800" dirty="0">
                  <a:solidFill>
                    <a:schemeClr val="accent1"/>
                  </a:solidFill>
                  <a:latin typeface="Arial" charset="0"/>
                </a:rPr>
                <a:t> </a:t>
              </a:r>
              <a:r>
                <a:rPr lang="es-ES" sz="2800" dirty="0">
                  <a:latin typeface="Arial" charset="0"/>
                </a:rPr>
                <a:t>+</a:t>
              </a:r>
              <a:r>
                <a:rPr lang="es-ES" sz="2800" dirty="0">
                  <a:solidFill>
                    <a:schemeClr val="accent1"/>
                  </a:solidFill>
                  <a:latin typeface="Arial" charset="0"/>
                </a:rPr>
                <a:t> </a:t>
              </a:r>
              <a:r>
                <a:rPr lang="es-ES" sz="2800" dirty="0">
                  <a:solidFill>
                    <a:schemeClr val="bg2"/>
                  </a:solidFill>
                  <a:latin typeface="Arial" charset="0"/>
                </a:rPr>
                <a:t>XANES</a:t>
              </a:r>
              <a:endParaRPr lang="en-GB" sz="2800" dirty="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26631" name="Line 6"/>
            <p:cNvSpPr>
              <a:spLocks noChangeShapeType="1"/>
            </p:cNvSpPr>
            <p:nvPr/>
          </p:nvSpPr>
          <p:spPr bwMode="auto">
            <a:xfrm flipH="1">
              <a:off x="1676400" y="1752600"/>
              <a:ext cx="1752600" cy="19812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26632" name="Line 7"/>
            <p:cNvSpPr>
              <a:spLocks noChangeShapeType="1"/>
            </p:cNvSpPr>
            <p:nvPr/>
          </p:nvSpPr>
          <p:spPr bwMode="auto">
            <a:xfrm flipH="1">
              <a:off x="2057400" y="1752600"/>
              <a:ext cx="3124200" cy="220980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26634" name="Line 12"/>
            <p:cNvSpPr>
              <a:spLocks noChangeShapeType="1"/>
            </p:cNvSpPr>
            <p:nvPr/>
          </p:nvSpPr>
          <p:spPr bwMode="auto">
            <a:xfrm flipV="1">
              <a:off x="2819400" y="1752600"/>
              <a:ext cx="3886200" cy="974725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6635" name="Text Box 13"/>
          <p:cNvSpPr txBox="1">
            <a:spLocks noChangeArrowheads="1"/>
          </p:cNvSpPr>
          <p:nvPr/>
        </p:nvSpPr>
        <p:spPr bwMode="auto">
          <a:xfrm>
            <a:off x="2209800" y="4905077"/>
            <a:ext cx="2343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sz="1800"/>
              <a:t>Mn K edge of NaMnO</a:t>
            </a:r>
            <a:r>
              <a:rPr lang="es-ES" sz="1800" baseline="-25000"/>
              <a:t>3</a:t>
            </a:r>
            <a:endParaRPr lang="en-GB" sz="1800" baseline="-25000"/>
          </a:p>
        </p:txBody>
      </p:sp>
      <p:sp>
        <p:nvSpPr>
          <p:cNvPr id="26636" name="Text Box 14"/>
          <p:cNvSpPr txBox="1">
            <a:spLocks noChangeArrowheads="1"/>
          </p:cNvSpPr>
          <p:nvPr/>
        </p:nvSpPr>
        <p:spPr bwMode="auto">
          <a:xfrm>
            <a:off x="4953000" y="2060848"/>
            <a:ext cx="388620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es-ES" sz="1800" dirty="0">
                <a:latin typeface="Arial" charset="0"/>
              </a:rPr>
              <a:t>XANES </a:t>
            </a:r>
            <a:r>
              <a:rPr lang="es-ES" sz="1800" dirty="0" err="1">
                <a:latin typeface="Arial" charset="0"/>
              </a:rPr>
              <a:t>is</a:t>
            </a:r>
            <a:r>
              <a:rPr lang="es-ES" sz="1800" dirty="0">
                <a:latin typeface="Arial" charset="0"/>
              </a:rPr>
              <a:t> </a:t>
            </a:r>
            <a:r>
              <a:rPr lang="es-ES" sz="1800" dirty="0" err="1">
                <a:latin typeface="Arial" charset="0"/>
              </a:rPr>
              <a:t>extremely</a:t>
            </a:r>
            <a:r>
              <a:rPr lang="es-ES" sz="1800" dirty="0">
                <a:latin typeface="Arial" charset="0"/>
              </a:rPr>
              <a:t> </a:t>
            </a:r>
            <a:r>
              <a:rPr lang="es-ES" sz="1800" dirty="0" err="1">
                <a:latin typeface="Arial" charset="0"/>
              </a:rPr>
              <a:t>sensitive</a:t>
            </a:r>
            <a:r>
              <a:rPr lang="es-ES" sz="1800" dirty="0">
                <a:latin typeface="Arial" charset="0"/>
              </a:rPr>
              <a:t> </a:t>
            </a:r>
            <a:r>
              <a:rPr lang="es-ES" sz="1800" dirty="0" err="1">
                <a:latin typeface="Arial" charset="0"/>
              </a:rPr>
              <a:t>to</a:t>
            </a:r>
            <a:r>
              <a:rPr lang="es-ES" sz="1800" dirty="0">
                <a:latin typeface="Arial" charset="0"/>
              </a:rPr>
              <a:t> </a:t>
            </a:r>
            <a:r>
              <a:rPr lang="es-ES" sz="1800" dirty="0" err="1">
                <a:latin typeface="Arial" charset="0"/>
              </a:rPr>
              <a:t>the</a:t>
            </a:r>
            <a:r>
              <a:rPr lang="es-ES" sz="1800" dirty="0">
                <a:latin typeface="Arial" charset="0"/>
              </a:rPr>
              <a:t> </a:t>
            </a:r>
            <a:r>
              <a:rPr lang="es-ES" sz="1800" dirty="0" err="1">
                <a:latin typeface="Arial" charset="0"/>
              </a:rPr>
              <a:t>chemistry</a:t>
            </a:r>
            <a:r>
              <a:rPr lang="es-ES" sz="1800" dirty="0">
                <a:latin typeface="Arial" charset="0"/>
              </a:rPr>
              <a:t> of </a:t>
            </a:r>
            <a:r>
              <a:rPr lang="es-ES" sz="1800" dirty="0" err="1">
                <a:latin typeface="Arial" charset="0"/>
              </a:rPr>
              <a:t>the</a:t>
            </a:r>
            <a:r>
              <a:rPr lang="es-ES" sz="1800" dirty="0">
                <a:latin typeface="Arial" charset="0"/>
              </a:rPr>
              <a:t> </a:t>
            </a:r>
            <a:r>
              <a:rPr lang="es-ES" sz="1800" dirty="0" err="1">
                <a:latin typeface="Arial" charset="0"/>
              </a:rPr>
              <a:t>absorbing</a:t>
            </a:r>
            <a:r>
              <a:rPr lang="es-ES" sz="1800" dirty="0">
                <a:latin typeface="Arial" charset="0"/>
              </a:rPr>
              <a:t> </a:t>
            </a:r>
            <a:r>
              <a:rPr lang="es-ES" sz="1800" dirty="0" err="1">
                <a:latin typeface="Arial" charset="0"/>
              </a:rPr>
              <a:t>atom</a:t>
            </a:r>
            <a:r>
              <a:rPr lang="es-ES" sz="1800" dirty="0">
                <a:latin typeface="Arial" charset="0"/>
              </a:rPr>
              <a:t>:</a:t>
            </a:r>
          </a:p>
          <a:p>
            <a:pPr algn="ctr">
              <a:buFont typeface="Wingdings" pitchFamily="2" charset="2"/>
              <a:buNone/>
            </a:pPr>
            <a:endParaRPr lang="es-ES" sz="1200" dirty="0">
              <a:latin typeface="Arial" charset="0"/>
            </a:endParaRPr>
          </a:p>
          <a:p>
            <a:pPr algn="ctr">
              <a:buFont typeface="Wingdings" pitchFamily="2" charset="2"/>
              <a:buChar char="Ø"/>
            </a:pPr>
            <a:r>
              <a:rPr lang="es-ES" sz="1800" dirty="0">
                <a:latin typeface="Arial" charset="0"/>
              </a:rPr>
              <a:t> Formal </a:t>
            </a:r>
            <a:r>
              <a:rPr lang="es-ES" sz="1800" dirty="0" err="1">
                <a:latin typeface="Arial" charset="0"/>
              </a:rPr>
              <a:t>oxidation</a:t>
            </a:r>
            <a:r>
              <a:rPr lang="es-ES" sz="1800" dirty="0">
                <a:latin typeface="Arial" charset="0"/>
              </a:rPr>
              <a:t> </a:t>
            </a:r>
            <a:r>
              <a:rPr lang="es-ES" sz="1800" dirty="0" err="1">
                <a:latin typeface="Arial" charset="0"/>
              </a:rPr>
              <a:t>state</a:t>
            </a:r>
            <a:endParaRPr lang="es-ES" sz="1800" dirty="0">
              <a:latin typeface="Arial" charset="0"/>
            </a:endParaRPr>
          </a:p>
          <a:p>
            <a:pPr algn="ctr">
              <a:buFont typeface="Wingdings" pitchFamily="2" charset="2"/>
              <a:buChar char="Ø"/>
            </a:pPr>
            <a:r>
              <a:rPr lang="es-ES" sz="1800" dirty="0">
                <a:latin typeface="Arial" charset="0"/>
              </a:rPr>
              <a:t> </a:t>
            </a:r>
            <a:r>
              <a:rPr lang="es-ES" sz="1800" dirty="0" err="1">
                <a:latin typeface="Arial" charset="0"/>
              </a:rPr>
              <a:t>Coordination</a:t>
            </a:r>
            <a:r>
              <a:rPr lang="es-ES" sz="1800" dirty="0">
                <a:latin typeface="Arial" charset="0"/>
              </a:rPr>
              <a:t> </a:t>
            </a:r>
            <a:r>
              <a:rPr lang="es-ES" sz="1800" dirty="0" err="1">
                <a:latin typeface="Arial" charset="0"/>
              </a:rPr>
              <a:t>environment</a:t>
            </a:r>
            <a:endParaRPr lang="es-ES" sz="1800" dirty="0">
              <a:latin typeface="Arial" charset="0"/>
            </a:endParaRPr>
          </a:p>
          <a:p>
            <a:pPr algn="ctr">
              <a:buFont typeface="Wingdings" pitchFamily="2" charset="2"/>
              <a:buNone/>
            </a:pPr>
            <a:endParaRPr lang="es-ES" sz="1800" dirty="0">
              <a:latin typeface="Arial" charset="0"/>
            </a:endParaRPr>
          </a:p>
          <a:p>
            <a:pPr algn="ctr">
              <a:buFont typeface="Wingdings" pitchFamily="2" charset="2"/>
              <a:buNone/>
            </a:pPr>
            <a:r>
              <a:rPr lang="es-ES" sz="1800" dirty="0">
                <a:latin typeface="Arial" charset="0"/>
              </a:rPr>
              <a:t>XANES </a:t>
            </a:r>
            <a:r>
              <a:rPr lang="es-ES" sz="1800" dirty="0" err="1">
                <a:latin typeface="Arial" charset="0"/>
              </a:rPr>
              <a:t>probes</a:t>
            </a:r>
            <a:r>
              <a:rPr lang="es-ES" sz="1800" dirty="0">
                <a:latin typeface="Arial" charset="0"/>
              </a:rPr>
              <a:t> </a:t>
            </a:r>
            <a:r>
              <a:rPr lang="es-ES" sz="1800" dirty="0" err="1">
                <a:latin typeface="Arial" charset="0"/>
              </a:rPr>
              <a:t>the</a:t>
            </a:r>
            <a:r>
              <a:rPr lang="es-ES" sz="1800" dirty="0">
                <a:latin typeface="Arial" charset="0"/>
              </a:rPr>
              <a:t> angular </a:t>
            </a:r>
            <a:r>
              <a:rPr lang="es-ES" sz="1800" dirty="0" err="1">
                <a:latin typeface="Arial" charset="0"/>
              </a:rPr>
              <a:t>momentum</a:t>
            </a:r>
            <a:r>
              <a:rPr lang="es-ES" sz="1800" dirty="0">
                <a:latin typeface="Arial" charset="0"/>
              </a:rPr>
              <a:t> of </a:t>
            </a:r>
            <a:r>
              <a:rPr lang="es-ES" sz="1800" dirty="0" err="1">
                <a:latin typeface="Arial" charset="0"/>
              </a:rPr>
              <a:t>the</a:t>
            </a:r>
            <a:r>
              <a:rPr lang="es-ES" sz="1800" dirty="0">
                <a:latin typeface="Arial" charset="0"/>
              </a:rPr>
              <a:t> </a:t>
            </a:r>
            <a:r>
              <a:rPr lang="es-ES" sz="1800" dirty="0" err="1">
                <a:latin typeface="Arial" charset="0"/>
              </a:rPr>
              <a:t>unoccupied</a:t>
            </a:r>
            <a:r>
              <a:rPr lang="es-ES" sz="1800" dirty="0">
                <a:latin typeface="Arial" charset="0"/>
              </a:rPr>
              <a:t> </a:t>
            </a:r>
            <a:r>
              <a:rPr lang="es-ES" sz="1800" dirty="0" err="1">
                <a:latin typeface="Arial" charset="0"/>
              </a:rPr>
              <a:t>electronic</a:t>
            </a:r>
            <a:r>
              <a:rPr lang="es-ES" sz="1800" dirty="0">
                <a:latin typeface="Arial" charset="0"/>
              </a:rPr>
              <a:t> </a:t>
            </a:r>
            <a:r>
              <a:rPr lang="es-ES" sz="1800" dirty="0" err="1">
                <a:latin typeface="Arial" charset="0"/>
              </a:rPr>
              <a:t>states</a:t>
            </a:r>
            <a:r>
              <a:rPr lang="es-ES" sz="1800" dirty="0">
                <a:latin typeface="Arial" charset="0"/>
              </a:rPr>
              <a:t>.</a:t>
            </a:r>
          </a:p>
        </p:txBody>
      </p:sp>
      <p:sp>
        <p:nvSpPr>
          <p:cNvPr id="26637" name="AutoShape 15"/>
          <p:cNvSpPr>
            <a:spLocks noChangeAspect="1" noChangeArrowheads="1" noTextEdit="1"/>
          </p:cNvSpPr>
          <p:nvPr/>
        </p:nvSpPr>
        <p:spPr bwMode="auto">
          <a:xfrm>
            <a:off x="228600" y="1941513"/>
            <a:ext cx="4876800" cy="423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grpSp>
        <p:nvGrpSpPr>
          <p:cNvPr id="4" name="Group 418"/>
          <p:cNvGrpSpPr>
            <a:grpSpLocks/>
          </p:cNvGrpSpPr>
          <p:nvPr/>
        </p:nvGrpSpPr>
        <p:grpSpPr bwMode="auto">
          <a:xfrm>
            <a:off x="1050925" y="1855490"/>
            <a:ext cx="3798888" cy="3538537"/>
            <a:chOff x="662" y="1333"/>
            <a:chExt cx="2393" cy="2229"/>
          </a:xfrm>
        </p:grpSpPr>
        <p:sp>
          <p:nvSpPr>
            <p:cNvPr id="26774" name="Freeform 218"/>
            <p:cNvSpPr>
              <a:spLocks/>
            </p:cNvSpPr>
            <p:nvPr/>
          </p:nvSpPr>
          <p:spPr bwMode="auto">
            <a:xfrm>
              <a:off x="2396" y="1916"/>
              <a:ext cx="20" cy="10"/>
            </a:xfrm>
            <a:custGeom>
              <a:avLst/>
              <a:gdLst>
                <a:gd name="T0" fmla="*/ 6 w 20"/>
                <a:gd name="T1" fmla="*/ 10 h 10"/>
                <a:gd name="T2" fmla="*/ 0 w 20"/>
                <a:gd name="T3" fmla="*/ 10 h 10"/>
                <a:gd name="T4" fmla="*/ 0 w 20"/>
                <a:gd name="T5" fmla="*/ 5 h 10"/>
                <a:gd name="T6" fmla="*/ 15 w 20"/>
                <a:gd name="T7" fmla="*/ 0 h 10"/>
                <a:gd name="T8" fmla="*/ 20 w 20"/>
                <a:gd name="T9" fmla="*/ 0 h 10"/>
                <a:gd name="T10" fmla="*/ 20 w 20"/>
                <a:gd name="T11" fmla="*/ 5 h 10"/>
                <a:gd name="T12" fmla="*/ 6 w 20"/>
                <a:gd name="T13" fmla="*/ 1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" h="10">
                  <a:moveTo>
                    <a:pt x="6" y="10"/>
                  </a:moveTo>
                  <a:lnTo>
                    <a:pt x="0" y="10"/>
                  </a:lnTo>
                  <a:lnTo>
                    <a:pt x="0" y="5"/>
                  </a:lnTo>
                  <a:lnTo>
                    <a:pt x="15" y="0"/>
                  </a:lnTo>
                  <a:lnTo>
                    <a:pt x="20" y="0"/>
                  </a:lnTo>
                  <a:lnTo>
                    <a:pt x="20" y="5"/>
                  </a:lnTo>
                  <a:lnTo>
                    <a:pt x="6" y="10"/>
                  </a:lnTo>
                  <a:close/>
                </a:path>
              </a:pathLst>
            </a:custGeom>
            <a:solidFill>
              <a:srgbClr val="FF070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775" name="Freeform 219"/>
            <p:cNvSpPr>
              <a:spLocks/>
            </p:cNvSpPr>
            <p:nvPr/>
          </p:nvSpPr>
          <p:spPr bwMode="auto">
            <a:xfrm>
              <a:off x="2411" y="1909"/>
              <a:ext cx="21" cy="12"/>
            </a:xfrm>
            <a:custGeom>
              <a:avLst/>
              <a:gdLst>
                <a:gd name="T0" fmla="*/ 5 w 21"/>
                <a:gd name="T1" fmla="*/ 12 h 12"/>
                <a:gd name="T2" fmla="*/ 0 w 21"/>
                <a:gd name="T3" fmla="*/ 12 h 12"/>
                <a:gd name="T4" fmla="*/ 0 w 21"/>
                <a:gd name="T5" fmla="*/ 7 h 12"/>
                <a:gd name="T6" fmla="*/ 16 w 21"/>
                <a:gd name="T7" fmla="*/ 0 h 12"/>
                <a:gd name="T8" fmla="*/ 21 w 21"/>
                <a:gd name="T9" fmla="*/ 0 h 12"/>
                <a:gd name="T10" fmla="*/ 21 w 21"/>
                <a:gd name="T11" fmla="*/ 7 h 12"/>
                <a:gd name="T12" fmla="*/ 5 w 21"/>
                <a:gd name="T13" fmla="*/ 12 h 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" h="12">
                  <a:moveTo>
                    <a:pt x="5" y="12"/>
                  </a:moveTo>
                  <a:lnTo>
                    <a:pt x="0" y="12"/>
                  </a:lnTo>
                  <a:lnTo>
                    <a:pt x="0" y="7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1" y="7"/>
                  </a:lnTo>
                  <a:lnTo>
                    <a:pt x="5" y="12"/>
                  </a:lnTo>
                  <a:close/>
                </a:path>
              </a:pathLst>
            </a:custGeom>
            <a:solidFill>
              <a:srgbClr val="FF070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776" name="Freeform 220"/>
            <p:cNvSpPr>
              <a:spLocks/>
            </p:cNvSpPr>
            <p:nvPr/>
          </p:nvSpPr>
          <p:spPr bwMode="auto">
            <a:xfrm>
              <a:off x="2427" y="1901"/>
              <a:ext cx="20" cy="15"/>
            </a:xfrm>
            <a:custGeom>
              <a:avLst/>
              <a:gdLst>
                <a:gd name="T0" fmla="*/ 5 w 20"/>
                <a:gd name="T1" fmla="*/ 15 h 15"/>
                <a:gd name="T2" fmla="*/ 0 w 20"/>
                <a:gd name="T3" fmla="*/ 15 h 15"/>
                <a:gd name="T4" fmla="*/ 0 w 20"/>
                <a:gd name="T5" fmla="*/ 8 h 15"/>
                <a:gd name="T6" fmla="*/ 15 w 20"/>
                <a:gd name="T7" fmla="*/ 0 h 15"/>
                <a:gd name="T8" fmla="*/ 20 w 20"/>
                <a:gd name="T9" fmla="*/ 0 h 15"/>
                <a:gd name="T10" fmla="*/ 20 w 20"/>
                <a:gd name="T11" fmla="*/ 5 h 15"/>
                <a:gd name="T12" fmla="*/ 5 w 20"/>
                <a:gd name="T13" fmla="*/ 15 h 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" h="15">
                  <a:moveTo>
                    <a:pt x="5" y="15"/>
                  </a:moveTo>
                  <a:lnTo>
                    <a:pt x="0" y="15"/>
                  </a:lnTo>
                  <a:lnTo>
                    <a:pt x="0" y="8"/>
                  </a:lnTo>
                  <a:lnTo>
                    <a:pt x="15" y="0"/>
                  </a:lnTo>
                  <a:lnTo>
                    <a:pt x="20" y="0"/>
                  </a:lnTo>
                  <a:lnTo>
                    <a:pt x="20" y="5"/>
                  </a:lnTo>
                  <a:lnTo>
                    <a:pt x="5" y="15"/>
                  </a:lnTo>
                  <a:close/>
                </a:path>
              </a:pathLst>
            </a:custGeom>
            <a:solidFill>
              <a:srgbClr val="FF070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777" name="Freeform 221"/>
            <p:cNvSpPr>
              <a:spLocks/>
            </p:cNvSpPr>
            <p:nvPr/>
          </p:nvSpPr>
          <p:spPr bwMode="auto">
            <a:xfrm>
              <a:off x="2442" y="1896"/>
              <a:ext cx="21" cy="10"/>
            </a:xfrm>
            <a:custGeom>
              <a:avLst/>
              <a:gdLst>
                <a:gd name="T0" fmla="*/ 5 w 21"/>
                <a:gd name="T1" fmla="*/ 10 h 10"/>
                <a:gd name="T2" fmla="*/ 0 w 21"/>
                <a:gd name="T3" fmla="*/ 10 h 10"/>
                <a:gd name="T4" fmla="*/ 0 w 21"/>
                <a:gd name="T5" fmla="*/ 5 h 10"/>
                <a:gd name="T6" fmla="*/ 16 w 21"/>
                <a:gd name="T7" fmla="*/ 0 h 10"/>
                <a:gd name="T8" fmla="*/ 21 w 21"/>
                <a:gd name="T9" fmla="*/ 0 h 10"/>
                <a:gd name="T10" fmla="*/ 21 w 21"/>
                <a:gd name="T11" fmla="*/ 5 h 10"/>
                <a:gd name="T12" fmla="*/ 5 w 21"/>
                <a:gd name="T13" fmla="*/ 1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" h="10">
                  <a:moveTo>
                    <a:pt x="5" y="10"/>
                  </a:moveTo>
                  <a:lnTo>
                    <a:pt x="0" y="10"/>
                  </a:lnTo>
                  <a:lnTo>
                    <a:pt x="0" y="5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1" y="5"/>
                  </a:lnTo>
                  <a:lnTo>
                    <a:pt x="5" y="10"/>
                  </a:lnTo>
                  <a:close/>
                </a:path>
              </a:pathLst>
            </a:custGeom>
            <a:solidFill>
              <a:srgbClr val="FF070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778" name="Freeform 222"/>
            <p:cNvSpPr>
              <a:spLocks/>
            </p:cNvSpPr>
            <p:nvPr/>
          </p:nvSpPr>
          <p:spPr bwMode="auto">
            <a:xfrm>
              <a:off x="2458" y="1890"/>
              <a:ext cx="20" cy="11"/>
            </a:xfrm>
            <a:custGeom>
              <a:avLst/>
              <a:gdLst>
                <a:gd name="T0" fmla="*/ 5 w 20"/>
                <a:gd name="T1" fmla="*/ 11 h 11"/>
                <a:gd name="T2" fmla="*/ 0 w 20"/>
                <a:gd name="T3" fmla="*/ 11 h 11"/>
                <a:gd name="T4" fmla="*/ 0 w 20"/>
                <a:gd name="T5" fmla="*/ 6 h 11"/>
                <a:gd name="T6" fmla="*/ 13 w 20"/>
                <a:gd name="T7" fmla="*/ 0 h 11"/>
                <a:gd name="T8" fmla="*/ 20 w 20"/>
                <a:gd name="T9" fmla="*/ 0 h 11"/>
                <a:gd name="T10" fmla="*/ 20 w 20"/>
                <a:gd name="T11" fmla="*/ 6 h 11"/>
                <a:gd name="T12" fmla="*/ 5 w 20"/>
                <a:gd name="T13" fmla="*/ 11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" h="11">
                  <a:moveTo>
                    <a:pt x="5" y="11"/>
                  </a:moveTo>
                  <a:lnTo>
                    <a:pt x="0" y="11"/>
                  </a:lnTo>
                  <a:lnTo>
                    <a:pt x="0" y="6"/>
                  </a:lnTo>
                  <a:lnTo>
                    <a:pt x="13" y="0"/>
                  </a:lnTo>
                  <a:lnTo>
                    <a:pt x="20" y="0"/>
                  </a:lnTo>
                  <a:lnTo>
                    <a:pt x="20" y="6"/>
                  </a:lnTo>
                  <a:lnTo>
                    <a:pt x="5" y="11"/>
                  </a:lnTo>
                  <a:close/>
                </a:path>
              </a:pathLst>
            </a:custGeom>
            <a:solidFill>
              <a:srgbClr val="FF070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779" name="Freeform 223"/>
            <p:cNvSpPr>
              <a:spLocks/>
            </p:cNvSpPr>
            <p:nvPr/>
          </p:nvSpPr>
          <p:spPr bwMode="auto">
            <a:xfrm>
              <a:off x="2471" y="1882"/>
              <a:ext cx="23" cy="14"/>
            </a:xfrm>
            <a:custGeom>
              <a:avLst/>
              <a:gdLst>
                <a:gd name="T0" fmla="*/ 7 w 23"/>
                <a:gd name="T1" fmla="*/ 14 h 14"/>
                <a:gd name="T2" fmla="*/ 0 w 23"/>
                <a:gd name="T3" fmla="*/ 14 h 14"/>
                <a:gd name="T4" fmla="*/ 0 w 23"/>
                <a:gd name="T5" fmla="*/ 8 h 14"/>
                <a:gd name="T6" fmla="*/ 17 w 23"/>
                <a:gd name="T7" fmla="*/ 0 h 14"/>
                <a:gd name="T8" fmla="*/ 23 w 23"/>
                <a:gd name="T9" fmla="*/ 0 h 14"/>
                <a:gd name="T10" fmla="*/ 23 w 23"/>
                <a:gd name="T11" fmla="*/ 6 h 14"/>
                <a:gd name="T12" fmla="*/ 7 w 23"/>
                <a:gd name="T13" fmla="*/ 14 h 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" h="14">
                  <a:moveTo>
                    <a:pt x="7" y="14"/>
                  </a:moveTo>
                  <a:lnTo>
                    <a:pt x="0" y="14"/>
                  </a:lnTo>
                  <a:lnTo>
                    <a:pt x="0" y="8"/>
                  </a:lnTo>
                  <a:lnTo>
                    <a:pt x="17" y="0"/>
                  </a:lnTo>
                  <a:lnTo>
                    <a:pt x="23" y="0"/>
                  </a:lnTo>
                  <a:lnTo>
                    <a:pt x="23" y="6"/>
                  </a:lnTo>
                  <a:lnTo>
                    <a:pt x="7" y="14"/>
                  </a:lnTo>
                  <a:close/>
                </a:path>
              </a:pathLst>
            </a:custGeom>
            <a:solidFill>
              <a:srgbClr val="FF070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780" name="Freeform 224"/>
            <p:cNvSpPr>
              <a:spLocks/>
            </p:cNvSpPr>
            <p:nvPr/>
          </p:nvSpPr>
          <p:spPr bwMode="auto">
            <a:xfrm>
              <a:off x="2488" y="1876"/>
              <a:ext cx="19" cy="12"/>
            </a:xfrm>
            <a:custGeom>
              <a:avLst/>
              <a:gdLst>
                <a:gd name="T0" fmla="*/ 6 w 19"/>
                <a:gd name="T1" fmla="*/ 12 h 12"/>
                <a:gd name="T2" fmla="*/ 0 w 19"/>
                <a:gd name="T3" fmla="*/ 12 h 12"/>
                <a:gd name="T4" fmla="*/ 0 w 19"/>
                <a:gd name="T5" fmla="*/ 6 h 12"/>
                <a:gd name="T6" fmla="*/ 14 w 19"/>
                <a:gd name="T7" fmla="*/ 0 h 12"/>
                <a:gd name="T8" fmla="*/ 19 w 19"/>
                <a:gd name="T9" fmla="*/ 0 h 12"/>
                <a:gd name="T10" fmla="*/ 19 w 19"/>
                <a:gd name="T11" fmla="*/ 6 h 12"/>
                <a:gd name="T12" fmla="*/ 6 w 19"/>
                <a:gd name="T13" fmla="*/ 12 h 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12">
                  <a:moveTo>
                    <a:pt x="6" y="12"/>
                  </a:moveTo>
                  <a:lnTo>
                    <a:pt x="0" y="12"/>
                  </a:lnTo>
                  <a:lnTo>
                    <a:pt x="0" y="6"/>
                  </a:lnTo>
                  <a:lnTo>
                    <a:pt x="14" y="0"/>
                  </a:lnTo>
                  <a:lnTo>
                    <a:pt x="19" y="0"/>
                  </a:lnTo>
                  <a:lnTo>
                    <a:pt x="19" y="6"/>
                  </a:lnTo>
                  <a:lnTo>
                    <a:pt x="6" y="12"/>
                  </a:lnTo>
                  <a:close/>
                </a:path>
              </a:pathLst>
            </a:custGeom>
            <a:solidFill>
              <a:srgbClr val="FF070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781" name="Freeform 225"/>
            <p:cNvSpPr>
              <a:spLocks/>
            </p:cNvSpPr>
            <p:nvPr/>
          </p:nvSpPr>
          <p:spPr bwMode="auto">
            <a:xfrm>
              <a:off x="2502" y="1870"/>
              <a:ext cx="22" cy="12"/>
            </a:xfrm>
            <a:custGeom>
              <a:avLst/>
              <a:gdLst>
                <a:gd name="T0" fmla="*/ 5 w 22"/>
                <a:gd name="T1" fmla="*/ 12 h 12"/>
                <a:gd name="T2" fmla="*/ 0 w 22"/>
                <a:gd name="T3" fmla="*/ 12 h 12"/>
                <a:gd name="T4" fmla="*/ 0 w 22"/>
                <a:gd name="T5" fmla="*/ 6 h 12"/>
                <a:gd name="T6" fmla="*/ 17 w 22"/>
                <a:gd name="T7" fmla="*/ 0 h 12"/>
                <a:gd name="T8" fmla="*/ 22 w 22"/>
                <a:gd name="T9" fmla="*/ 0 h 12"/>
                <a:gd name="T10" fmla="*/ 22 w 22"/>
                <a:gd name="T11" fmla="*/ 6 h 12"/>
                <a:gd name="T12" fmla="*/ 5 w 22"/>
                <a:gd name="T13" fmla="*/ 12 h 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2">
                  <a:moveTo>
                    <a:pt x="5" y="12"/>
                  </a:moveTo>
                  <a:lnTo>
                    <a:pt x="0" y="12"/>
                  </a:lnTo>
                  <a:lnTo>
                    <a:pt x="0" y="6"/>
                  </a:lnTo>
                  <a:lnTo>
                    <a:pt x="17" y="0"/>
                  </a:lnTo>
                  <a:lnTo>
                    <a:pt x="22" y="0"/>
                  </a:lnTo>
                  <a:lnTo>
                    <a:pt x="22" y="6"/>
                  </a:lnTo>
                  <a:lnTo>
                    <a:pt x="5" y="12"/>
                  </a:lnTo>
                  <a:close/>
                </a:path>
              </a:pathLst>
            </a:custGeom>
            <a:solidFill>
              <a:srgbClr val="FF070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782" name="Freeform 226"/>
            <p:cNvSpPr>
              <a:spLocks/>
            </p:cNvSpPr>
            <p:nvPr/>
          </p:nvSpPr>
          <p:spPr bwMode="auto">
            <a:xfrm>
              <a:off x="2519" y="1865"/>
              <a:ext cx="21" cy="11"/>
            </a:xfrm>
            <a:custGeom>
              <a:avLst/>
              <a:gdLst>
                <a:gd name="T0" fmla="*/ 5 w 21"/>
                <a:gd name="T1" fmla="*/ 11 h 11"/>
                <a:gd name="T2" fmla="*/ 0 w 21"/>
                <a:gd name="T3" fmla="*/ 11 h 11"/>
                <a:gd name="T4" fmla="*/ 0 w 21"/>
                <a:gd name="T5" fmla="*/ 5 h 11"/>
                <a:gd name="T6" fmla="*/ 16 w 21"/>
                <a:gd name="T7" fmla="*/ 0 h 11"/>
                <a:gd name="T8" fmla="*/ 21 w 21"/>
                <a:gd name="T9" fmla="*/ 0 h 11"/>
                <a:gd name="T10" fmla="*/ 21 w 21"/>
                <a:gd name="T11" fmla="*/ 5 h 11"/>
                <a:gd name="T12" fmla="*/ 5 w 21"/>
                <a:gd name="T13" fmla="*/ 11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" h="11">
                  <a:moveTo>
                    <a:pt x="5" y="11"/>
                  </a:moveTo>
                  <a:lnTo>
                    <a:pt x="0" y="11"/>
                  </a:lnTo>
                  <a:lnTo>
                    <a:pt x="0" y="5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1" y="5"/>
                  </a:lnTo>
                  <a:lnTo>
                    <a:pt x="5" y="11"/>
                  </a:lnTo>
                  <a:close/>
                </a:path>
              </a:pathLst>
            </a:custGeom>
            <a:solidFill>
              <a:srgbClr val="FF070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783" name="Freeform 227"/>
            <p:cNvSpPr>
              <a:spLocks/>
            </p:cNvSpPr>
            <p:nvPr/>
          </p:nvSpPr>
          <p:spPr bwMode="auto">
            <a:xfrm>
              <a:off x="2535" y="1860"/>
              <a:ext cx="20" cy="10"/>
            </a:xfrm>
            <a:custGeom>
              <a:avLst/>
              <a:gdLst>
                <a:gd name="T0" fmla="*/ 5 w 20"/>
                <a:gd name="T1" fmla="*/ 10 h 10"/>
                <a:gd name="T2" fmla="*/ 0 w 20"/>
                <a:gd name="T3" fmla="*/ 10 h 10"/>
                <a:gd name="T4" fmla="*/ 0 w 20"/>
                <a:gd name="T5" fmla="*/ 5 h 10"/>
                <a:gd name="T6" fmla="*/ 14 w 20"/>
                <a:gd name="T7" fmla="*/ 0 h 10"/>
                <a:gd name="T8" fmla="*/ 20 w 20"/>
                <a:gd name="T9" fmla="*/ 0 h 10"/>
                <a:gd name="T10" fmla="*/ 20 w 20"/>
                <a:gd name="T11" fmla="*/ 5 h 10"/>
                <a:gd name="T12" fmla="*/ 5 w 20"/>
                <a:gd name="T13" fmla="*/ 1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" h="10">
                  <a:moveTo>
                    <a:pt x="5" y="10"/>
                  </a:moveTo>
                  <a:lnTo>
                    <a:pt x="0" y="10"/>
                  </a:lnTo>
                  <a:lnTo>
                    <a:pt x="0" y="5"/>
                  </a:lnTo>
                  <a:lnTo>
                    <a:pt x="14" y="0"/>
                  </a:lnTo>
                  <a:lnTo>
                    <a:pt x="20" y="0"/>
                  </a:lnTo>
                  <a:lnTo>
                    <a:pt x="20" y="5"/>
                  </a:lnTo>
                  <a:lnTo>
                    <a:pt x="5" y="10"/>
                  </a:lnTo>
                  <a:close/>
                </a:path>
              </a:pathLst>
            </a:custGeom>
            <a:solidFill>
              <a:srgbClr val="FF070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784" name="Freeform 228"/>
            <p:cNvSpPr>
              <a:spLocks/>
            </p:cNvSpPr>
            <p:nvPr/>
          </p:nvSpPr>
          <p:spPr bwMode="auto">
            <a:xfrm>
              <a:off x="2549" y="1854"/>
              <a:ext cx="22" cy="11"/>
            </a:xfrm>
            <a:custGeom>
              <a:avLst/>
              <a:gdLst>
                <a:gd name="T0" fmla="*/ 6 w 22"/>
                <a:gd name="T1" fmla="*/ 11 h 11"/>
                <a:gd name="T2" fmla="*/ 0 w 22"/>
                <a:gd name="T3" fmla="*/ 11 h 11"/>
                <a:gd name="T4" fmla="*/ 0 w 22"/>
                <a:gd name="T5" fmla="*/ 6 h 11"/>
                <a:gd name="T6" fmla="*/ 16 w 22"/>
                <a:gd name="T7" fmla="*/ 0 h 11"/>
                <a:gd name="T8" fmla="*/ 22 w 22"/>
                <a:gd name="T9" fmla="*/ 0 h 11"/>
                <a:gd name="T10" fmla="*/ 22 w 22"/>
                <a:gd name="T11" fmla="*/ 6 h 11"/>
                <a:gd name="T12" fmla="*/ 6 w 22"/>
                <a:gd name="T13" fmla="*/ 11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1">
                  <a:moveTo>
                    <a:pt x="6" y="11"/>
                  </a:moveTo>
                  <a:lnTo>
                    <a:pt x="0" y="11"/>
                  </a:lnTo>
                  <a:lnTo>
                    <a:pt x="0" y="6"/>
                  </a:lnTo>
                  <a:lnTo>
                    <a:pt x="16" y="0"/>
                  </a:lnTo>
                  <a:lnTo>
                    <a:pt x="22" y="0"/>
                  </a:lnTo>
                  <a:lnTo>
                    <a:pt x="22" y="6"/>
                  </a:lnTo>
                  <a:lnTo>
                    <a:pt x="6" y="11"/>
                  </a:lnTo>
                  <a:close/>
                </a:path>
              </a:pathLst>
            </a:custGeom>
            <a:solidFill>
              <a:srgbClr val="FF070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785" name="Freeform 229"/>
            <p:cNvSpPr>
              <a:spLocks/>
            </p:cNvSpPr>
            <p:nvPr/>
          </p:nvSpPr>
          <p:spPr bwMode="auto">
            <a:xfrm>
              <a:off x="2565" y="1849"/>
              <a:ext cx="23" cy="11"/>
            </a:xfrm>
            <a:custGeom>
              <a:avLst/>
              <a:gdLst>
                <a:gd name="T0" fmla="*/ 6 w 23"/>
                <a:gd name="T1" fmla="*/ 11 h 11"/>
                <a:gd name="T2" fmla="*/ 0 w 23"/>
                <a:gd name="T3" fmla="*/ 11 h 11"/>
                <a:gd name="T4" fmla="*/ 0 w 23"/>
                <a:gd name="T5" fmla="*/ 5 h 11"/>
                <a:gd name="T6" fmla="*/ 18 w 23"/>
                <a:gd name="T7" fmla="*/ 0 h 11"/>
                <a:gd name="T8" fmla="*/ 23 w 23"/>
                <a:gd name="T9" fmla="*/ 0 h 11"/>
                <a:gd name="T10" fmla="*/ 23 w 23"/>
                <a:gd name="T11" fmla="*/ 5 h 11"/>
                <a:gd name="T12" fmla="*/ 6 w 23"/>
                <a:gd name="T13" fmla="*/ 11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" h="11">
                  <a:moveTo>
                    <a:pt x="6" y="11"/>
                  </a:moveTo>
                  <a:lnTo>
                    <a:pt x="0" y="11"/>
                  </a:lnTo>
                  <a:lnTo>
                    <a:pt x="0" y="5"/>
                  </a:lnTo>
                  <a:lnTo>
                    <a:pt x="18" y="0"/>
                  </a:lnTo>
                  <a:lnTo>
                    <a:pt x="23" y="0"/>
                  </a:lnTo>
                  <a:lnTo>
                    <a:pt x="23" y="5"/>
                  </a:lnTo>
                  <a:lnTo>
                    <a:pt x="6" y="11"/>
                  </a:lnTo>
                  <a:close/>
                </a:path>
              </a:pathLst>
            </a:custGeom>
            <a:solidFill>
              <a:srgbClr val="FF070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786" name="Freeform 230"/>
            <p:cNvSpPr>
              <a:spLocks/>
            </p:cNvSpPr>
            <p:nvPr/>
          </p:nvSpPr>
          <p:spPr bwMode="auto">
            <a:xfrm>
              <a:off x="2583" y="1842"/>
              <a:ext cx="18" cy="12"/>
            </a:xfrm>
            <a:custGeom>
              <a:avLst/>
              <a:gdLst>
                <a:gd name="T0" fmla="*/ 5 w 18"/>
                <a:gd name="T1" fmla="*/ 12 h 12"/>
                <a:gd name="T2" fmla="*/ 0 w 18"/>
                <a:gd name="T3" fmla="*/ 12 h 12"/>
                <a:gd name="T4" fmla="*/ 0 w 18"/>
                <a:gd name="T5" fmla="*/ 7 h 12"/>
                <a:gd name="T6" fmla="*/ 13 w 18"/>
                <a:gd name="T7" fmla="*/ 0 h 12"/>
                <a:gd name="T8" fmla="*/ 18 w 18"/>
                <a:gd name="T9" fmla="*/ 0 h 12"/>
                <a:gd name="T10" fmla="*/ 18 w 18"/>
                <a:gd name="T11" fmla="*/ 7 h 12"/>
                <a:gd name="T12" fmla="*/ 5 w 18"/>
                <a:gd name="T13" fmla="*/ 12 h 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" h="12">
                  <a:moveTo>
                    <a:pt x="5" y="12"/>
                  </a:moveTo>
                  <a:lnTo>
                    <a:pt x="0" y="12"/>
                  </a:lnTo>
                  <a:lnTo>
                    <a:pt x="0" y="7"/>
                  </a:lnTo>
                  <a:lnTo>
                    <a:pt x="13" y="0"/>
                  </a:lnTo>
                  <a:lnTo>
                    <a:pt x="18" y="0"/>
                  </a:lnTo>
                  <a:lnTo>
                    <a:pt x="18" y="7"/>
                  </a:lnTo>
                  <a:lnTo>
                    <a:pt x="5" y="12"/>
                  </a:lnTo>
                  <a:close/>
                </a:path>
              </a:pathLst>
            </a:custGeom>
            <a:solidFill>
              <a:srgbClr val="FF070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787" name="Freeform 231"/>
            <p:cNvSpPr>
              <a:spLocks/>
            </p:cNvSpPr>
            <p:nvPr/>
          </p:nvSpPr>
          <p:spPr bwMode="auto">
            <a:xfrm>
              <a:off x="2596" y="1837"/>
              <a:ext cx="23" cy="12"/>
            </a:xfrm>
            <a:custGeom>
              <a:avLst/>
              <a:gdLst>
                <a:gd name="T0" fmla="*/ 5 w 23"/>
                <a:gd name="T1" fmla="*/ 12 h 12"/>
                <a:gd name="T2" fmla="*/ 0 w 23"/>
                <a:gd name="T3" fmla="*/ 12 h 12"/>
                <a:gd name="T4" fmla="*/ 0 w 23"/>
                <a:gd name="T5" fmla="*/ 5 h 12"/>
                <a:gd name="T6" fmla="*/ 17 w 23"/>
                <a:gd name="T7" fmla="*/ 0 h 12"/>
                <a:gd name="T8" fmla="*/ 23 w 23"/>
                <a:gd name="T9" fmla="*/ 0 h 12"/>
                <a:gd name="T10" fmla="*/ 23 w 23"/>
                <a:gd name="T11" fmla="*/ 5 h 12"/>
                <a:gd name="T12" fmla="*/ 5 w 23"/>
                <a:gd name="T13" fmla="*/ 12 h 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" h="12">
                  <a:moveTo>
                    <a:pt x="5" y="12"/>
                  </a:moveTo>
                  <a:lnTo>
                    <a:pt x="0" y="12"/>
                  </a:lnTo>
                  <a:lnTo>
                    <a:pt x="0" y="5"/>
                  </a:lnTo>
                  <a:lnTo>
                    <a:pt x="17" y="0"/>
                  </a:lnTo>
                  <a:lnTo>
                    <a:pt x="23" y="0"/>
                  </a:lnTo>
                  <a:lnTo>
                    <a:pt x="23" y="5"/>
                  </a:lnTo>
                  <a:lnTo>
                    <a:pt x="5" y="12"/>
                  </a:lnTo>
                  <a:close/>
                </a:path>
              </a:pathLst>
            </a:custGeom>
            <a:solidFill>
              <a:srgbClr val="FF070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788" name="Freeform 232"/>
            <p:cNvSpPr>
              <a:spLocks/>
            </p:cNvSpPr>
            <p:nvPr/>
          </p:nvSpPr>
          <p:spPr bwMode="auto">
            <a:xfrm>
              <a:off x="2613" y="1832"/>
              <a:ext cx="22" cy="10"/>
            </a:xfrm>
            <a:custGeom>
              <a:avLst/>
              <a:gdLst>
                <a:gd name="T0" fmla="*/ 6 w 22"/>
                <a:gd name="T1" fmla="*/ 10 h 10"/>
                <a:gd name="T2" fmla="*/ 0 w 22"/>
                <a:gd name="T3" fmla="*/ 10 h 10"/>
                <a:gd name="T4" fmla="*/ 0 w 22"/>
                <a:gd name="T5" fmla="*/ 5 h 10"/>
                <a:gd name="T6" fmla="*/ 16 w 22"/>
                <a:gd name="T7" fmla="*/ 0 h 10"/>
                <a:gd name="T8" fmla="*/ 22 w 22"/>
                <a:gd name="T9" fmla="*/ 0 h 10"/>
                <a:gd name="T10" fmla="*/ 22 w 22"/>
                <a:gd name="T11" fmla="*/ 5 h 10"/>
                <a:gd name="T12" fmla="*/ 6 w 22"/>
                <a:gd name="T13" fmla="*/ 1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0">
                  <a:moveTo>
                    <a:pt x="6" y="10"/>
                  </a:moveTo>
                  <a:lnTo>
                    <a:pt x="0" y="10"/>
                  </a:lnTo>
                  <a:lnTo>
                    <a:pt x="0" y="5"/>
                  </a:lnTo>
                  <a:lnTo>
                    <a:pt x="16" y="0"/>
                  </a:lnTo>
                  <a:lnTo>
                    <a:pt x="22" y="0"/>
                  </a:lnTo>
                  <a:lnTo>
                    <a:pt x="22" y="5"/>
                  </a:lnTo>
                  <a:lnTo>
                    <a:pt x="6" y="10"/>
                  </a:lnTo>
                  <a:close/>
                </a:path>
              </a:pathLst>
            </a:custGeom>
            <a:solidFill>
              <a:srgbClr val="FF070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789" name="Freeform 233"/>
            <p:cNvSpPr>
              <a:spLocks/>
            </p:cNvSpPr>
            <p:nvPr/>
          </p:nvSpPr>
          <p:spPr bwMode="auto">
            <a:xfrm>
              <a:off x="2629" y="1829"/>
              <a:ext cx="23" cy="8"/>
            </a:xfrm>
            <a:custGeom>
              <a:avLst/>
              <a:gdLst>
                <a:gd name="T0" fmla="*/ 6 w 23"/>
                <a:gd name="T1" fmla="*/ 8 h 8"/>
                <a:gd name="T2" fmla="*/ 0 w 23"/>
                <a:gd name="T3" fmla="*/ 8 h 8"/>
                <a:gd name="T4" fmla="*/ 0 w 23"/>
                <a:gd name="T5" fmla="*/ 3 h 8"/>
                <a:gd name="T6" fmla="*/ 16 w 23"/>
                <a:gd name="T7" fmla="*/ 0 h 8"/>
                <a:gd name="T8" fmla="*/ 23 w 23"/>
                <a:gd name="T9" fmla="*/ 0 h 8"/>
                <a:gd name="T10" fmla="*/ 23 w 23"/>
                <a:gd name="T11" fmla="*/ 5 h 8"/>
                <a:gd name="T12" fmla="*/ 6 w 23"/>
                <a:gd name="T13" fmla="*/ 8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" h="8">
                  <a:moveTo>
                    <a:pt x="6" y="8"/>
                  </a:moveTo>
                  <a:lnTo>
                    <a:pt x="0" y="8"/>
                  </a:lnTo>
                  <a:lnTo>
                    <a:pt x="0" y="3"/>
                  </a:lnTo>
                  <a:lnTo>
                    <a:pt x="16" y="0"/>
                  </a:lnTo>
                  <a:lnTo>
                    <a:pt x="23" y="0"/>
                  </a:lnTo>
                  <a:lnTo>
                    <a:pt x="23" y="5"/>
                  </a:lnTo>
                  <a:lnTo>
                    <a:pt x="6" y="8"/>
                  </a:lnTo>
                  <a:close/>
                </a:path>
              </a:pathLst>
            </a:custGeom>
            <a:solidFill>
              <a:srgbClr val="FF070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790" name="Freeform 234"/>
            <p:cNvSpPr>
              <a:spLocks/>
            </p:cNvSpPr>
            <p:nvPr/>
          </p:nvSpPr>
          <p:spPr bwMode="auto">
            <a:xfrm>
              <a:off x="2645" y="1824"/>
              <a:ext cx="23" cy="10"/>
            </a:xfrm>
            <a:custGeom>
              <a:avLst/>
              <a:gdLst>
                <a:gd name="T0" fmla="*/ 7 w 23"/>
                <a:gd name="T1" fmla="*/ 10 h 10"/>
                <a:gd name="T2" fmla="*/ 0 w 23"/>
                <a:gd name="T3" fmla="*/ 10 h 10"/>
                <a:gd name="T4" fmla="*/ 0 w 23"/>
                <a:gd name="T5" fmla="*/ 5 h 10"/>
                <a:gd name="T6" fmla="*/ 18 w 23"/>
                <a:gd name="T7" fmla="*/ 0 h 10"/>
                <a:gd name="T8" fmla="*/ 23 w 23"/>
                <a:gd name="T9" fmla="*/ 0 h 10"/>
                <a:gd name="T10" fmla="*/ 23 w 23"/>
                <a:gd name="T11" fmla="*/ 5 h 10"/>
                <a:gd name="T12" fmla="*/ 7 w 23"/>
                <a:gd name="T13" fmla="*/ 1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" h="10">
                  <a:moveTo>
                    <a:pt x="7" y="10"/>
                  </a:moveTo>
                  <a:lnTo>
                    <a:pt x="0" y="10"/>
                  </a:lnTo>
                  <a:lnTo>
                    <a:pt x="0" y="5"/>
                  </a:lnTo>
                  <a:lnTo>
                    <a:pt x="18" y="0"/>
                  </a:lnTo>
                  <a:lnTo>
                    <a:pt x="23" y="0"/>
                  </a:lnTo>
                  <a:lnTo>
                    <a:pt x="23" y="5"/>
                  </a:lnTo>
                  <a:lnTo>
                    <a:pt x="7" y="10"/>
                  </a:lnTo>
                  <a:close/>
                </a:path>
              </a:pathLst>
            </a:custGeom>
            <a:solidFill>
              <a:srgbClr val="FF070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791" name="Freeform 235"/>
            <p:cNvSpPr>
              <a:spLocks/>
            </p:cNvSpPr>
            <p:nvPr/>
          </p:nvSpPr>
          <p:spPr bwMode="auto">
            <a:xfrm>
              <a:off x="2663" y="1821"/>
              <a:ext cx="19" cy="8"/>
            </a:xfrm>
            <a:custGeom>
              <a:avLst/>
              <a:gdLst>
                <a:gd name="T0" fmla="*/ 5 w 19"/>
                <a:gd name="T1" fmla="*/ 8 h 8"/>
                <a:gd name="T2" fmla="*/ 0 w 19"/>
                <a:gd name="T3" fmla="*/ 8 h 8"/>
                <a:gd name="T4" fmla="*/ 0 w 19"/>
                <a:gd name="T5" fmla="*/ 3 h 8"/>
                <a:gd name="T6" fmla="*/ 13 w 19"/>
                <a:gd name="T7" fmla="*/ 0 h 8"/>
                <a:gd name="T8" fmla="*/ 19 w 19"/>
                <a:gd name="T9" fmla="*/ 0 h 8"/>
                <a:gd name="T10" fmla="*/ 19 w 19"/>
                <a:gd name="T11" fmla="*/ 5 h 8"/>
                <a:gd name="T12" fmla="*/ 5 w 19"/>
                <a:gd name="T13" fmla="*/ 8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8">
                  <a:moveTo>
                    <a:pt x="5" y="8"/>
                  </a:moveTo>
                  <a:lnTo>
                    <a:pt x="0" y="8"/>
                  </a:lnTo>
                  <a:lnTo>
                    <a:pt x="0" y="3"/>
                  </a:lnTo>
                  <a:lnTo>
                    <a:pt x="13" y="0"/>
                  </a:lnTo>
                  <a:lnTo>
                    <a:pt x="19" y="0"/>
                  </a:lnTo>
                  <a:lnTo>
                    <a:pt x="19" y="5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070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792" name="Freeform 236"/>
            <p:cNvSpPr>
              <a:spLocks/>
            </p:cNvSpPr>
            <p:nvPr/>
          </p:nvSpPr>
          <p:spPr bwMode="auto">
            <a:xfrm>
              <a:off x="2676" y="1818"/>
              <a:ext cx="25" cy="8"/>
            </a:xfrm>
            <a:custGeom>
              <a:avLst/>
              <a:gdLst>
                <a:gd name="T0" fmla="*/ 6 w 25"/>
                <a:gd name="T1" fmla="*/ 8 h 8"/>
                <a:gd name="T2" fmla="*/ 0 w 25"/>
                <a:gd name="T3" fmla="*/ 8 h 8"/>
                <a:gd name="T4" fmla="*/ 0 w 25"/>
                <a:gd name="T5" fmla="*/ 3 h 8"/>
                <a:gd name="T6" fmla="*/ 20 w 25"/>
                <a:gd name="T7" fmla="*/ 0 h 8"/>
                <a:gd name="T8" fmla="*/ 25 w 25"/>
                <a:gd name="T9" fmla="*/ 0 h 8"/>
                <a:gd name="T10" fmla="*/ 25 w 25"/>
                <a:gd name="T11" fmla="*/ 6 h 8"/>
                <a:gd name="T12" fmla="*/ 6 w 25"/>
                <a:gd name="T13" fmla="*/ 8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" h="8">
                  <a:moveTo>
                    <a:pt x="6" y="8"/>
                  </a:moveTo>
                  <a:lnTo>
                    <a:pt x="0" y="8"/>
                  </a:lnTo>
                  <a:lnTo>
                    <a:pt x="0" y="3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25" y="6"/>
                  </a:lnTo>
                  <a:lnTo>
                    <a:pt x="6" y="8"/>
                  </a:lnTo>
                  <a:close/>
                </a:path>
              </a:pathLst>
            </a:custGeom>
            <a:solidFill>
              <a:srgbClr val="FF070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793" name="Freeform 237"/>
            <p:cNvSpPr>
              <a:spLocks/>
            </p:cNvSpPr>
            <p:nvPr/>
          </p:nvSpPr>
          <p:spPr bwMode="auto">
            <a:xfrm>
              <a:off x="2696" y="1816"/>
              <a:ext cx="18" cy="8"/>
            </a:xfrm>
            <a:custGeom>
              <a:avLst/>
              <a:gdLst>
                <a:gd name="T0" fmla="*/ 5 w 18"/>
                <a:gd name="T1" fmla="*/ 8 h 8"/>
                <a:gd name="T2" fmla="*/ 0 w 18"/>
                <a:gd name="T3" fmla="*/ 8 h 8"/>
                <a:gd name="T4" fmla="*/ 0 w 18"/>
                <a:gd name="T5" fmla="*/ 2 h 8"/>
                <a:gd name="T6" fmla="*/ 13 w 18"/>
                <a:gd name="T7" fmla="*/ 0 h 8"/>
                <a:gd name="T8" fmla="*/ 18 w 18"/>
                <a:gd name="T9" fmla="*/ 0 h 8"/>
                <a:gd name="T10" fmla="*/ 18 w 18"/>
                <a:gd name="T11" fmla="*/ 5 h 8"/>
                <a:gd name="T12" fmla="*/ 5 w 18"/>
                <a:gd name="T13" fmla="*/ 8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" h="8">
                  <a:moveTo>
                    <a:pt x="5" y="8"/>
                  </a:moveTo>
                  <a:lnTo>
                    <a:pt x="0" y="8"/>
                  </a:lnTo>
                  <a:lnTo>
                    <a:pt x="0" y="2"/>
                  </a:lnTo>
                  <a:lnTo>
                    <a:pt x="13" y="0"/>
                  </a:lnTo>
                  <a:lnTo>
                    <a:pt x="18" y="0"/>
                  </a:lnTo>
                  <a:lnTo>
                    <a:pt x="18" y="5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070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794" name="Freeform 238"/>
            <p:cNvSpPr>
              <a:spLocks/>
            </p:cNvSpPr>
            <p:nvPr/>
          </p:nvSpPr>
          <p:spPr bwMode="auto">
            <a:xfrm>
              <a:off x="2709" y="1812"/>
              <a:ext cx="25" cy="9"/>
            </a:xfrm>
            <a:custGeom>
              <a:avLst/>
              <a:gdLst>
                <a:gd name="T0" fmla="*/ 5 w 25"/>
                <a:gd name="T1" fmla="*/ 9 h 9"/>
                <a:gd name="T2" fmla="*/ 0 w 25"/>
                <a:gd name="T3" fmla="*/ 9 h 9"/>
                <a:gd name="T4" fmla="*/ 0 w 25"/>
                <a:gd name="T5" fmla="*/ 4 h 9"/>
                <a:gd name="T6" fmla="*/ 20 w 25"/>
                <a:gd name="T7" fmla="*/ 0 h 9"/>
                <a:gd name="T8" fmla="*/ 25 w 25"/>
                <a:gd name="T9" fmla="*/ 0 h 9"/>
                <a:gd name="T10" fmla="*/ 25 w 25"/>
                <a:gd name="T11" fmla="*/ 6 h 9"/>
                <a:gd name="T12" fmla="*/ 5 w 25"/>
                <a:gd name="T13" fmla="*/ 9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" h="9">
                  <a:moveTo>
                    <a:pt x="5" y="9"/>
                  </a:moveTo>
                  <a:lnTo>
                    <a:pt x="0" y="9"/>
                  </a:lnTo>
                  <a:lnTo>
                    <a:pt x="0" y="4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25" y="6"/>
                  </a:lnTo>
                  <a:lnTo>
                    <a:pt x="5" y="9"/>
                  </a:lnTo>
                  <a:close/>
                </a:path>
              </a:pathLst>
            </a:custGeom>
            <a:solidFill>
              <a:srgbClr val="FF070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795" name="Freeform 239"/>
            <p:cNvSpPr>
              <a:spLocks/>
            </p:cNvSpPr>
            <p:nvPr/>
          </p:nvSpPr>
          <p:spPr bwMode="auto">
            <a:xfrm>
              <a:off x="2729" y="1807"/>
              <a:ext cx="19" cy="11"/>
            </a:xfrm>
            <a:custGeom>
              <a:avLst/>
              <a:gdLst>
                <a:gd name="T0" fmla="*/ 5 w 19"/>
                <a:gd name="T1" fmla="*/ 11 h 11"/>
                <a:gd name="T2" fmla="*/ 0 w 19"/>
                <a:gd name="T3" fmla="*/ 11 h 11"/>
                <a:gd name="T4" fmla="*/ 0 w 19"/>
                <a:gd name="T5" fmla="*/ 5 h 11"/>
                <a:gd name="T6" fmla="*/ 13 w 19"/>
                <a:gd name="T7" fmla="*/ 0 h 11"/>
                <a:gd name="T8" fmla="*/ 19 w 19"/>
                <a:gd name="T9" fmla="*/ 0 h 11"/>
                <a:gd name="T10" fmla="*/ 19 w 19"/>
                <a:gd name="T11" fmla="*/ 5 h 11"/>
                <a:gd name="T12" fmla="*/ 5 w 19"/>
                <a:gd name="T13" fmla="*/ 11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11">
                  <a:moveTo>
                    <a:pt x="5" y="11"/>
                  </a:moveTo>
                  <a:lnTo>
                    <a:pt x="0" y="11"/>
                  </a:lnTo>
                  <a:lnTo>
                    <a:pt x="0" y="5"/>
                  </a:lnTo>
                  <a:lnTo>
                    <a:pt x="13" y="0"/>
                  </a:lnTo>
                  <a:lnTo>
                    <a:pt x="19" y="0"/>
                  </a:lnTo>
                  <a:lnTo>
                    <a:pt x="19" y="5"/>
                  </a:lnTo>
                  <a:lnTo>
                    <a:pt x="5" y="11"/>
                  </a:lnTo>
                  <a:close/>
                </a:path>
              </a:pathLst>
            </a:custGeom>
            <a:solidFill>
              <a:srgbClr val="FF070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796" name="Freeform 240"/>
            <p:cNvSpPr>
              <a:spLocks/>
            </p:cNvSpPr>
            <p:nvPr/>
          </p:nvSpPr>
          <p:spPr bwMode="auto">
            <a:xfrm>
              <a:off x="2742" y="1804"/>
              <a:ext cx="23" cy="8"/>
            </a:xfrm>
            <a:custGeom>
              <a:avLst/>
              <a:gdLst>
                <a:gd name="T0" fmla="*/ 6 w 23"/>
                <a:gd name="T1" fmla="*/ 8 h 8"/>
                <a:gd name="T2" fmla="*/ 0 w 23"/>
                <a:gd name="T3" fmla="*/ 8 h 8"/>
                <a:gd name="T4" fmla="*/ 0 w 23"/>
                <a:gd name="T5" fmla="*/ 3 h 8"/>
                <a:gd name="T6" fmla="*/ 18 w 23"/>
                <a:gd name="T7" fmla="*/ 0 h 8"/>
                <a:gd name="T8" fmla="*/ 23 w 23"/>
                <a:gd name="T9" fmla="*/ 0 h 8"/>
                <a:gd name="T10" fmla="*/ 23 w 23"/>
                <a:gd name="T11" fmla="*/ 5 h 8"/>
                <a:gd name="T12" fmla="*/ 6 w 23"/>
                <a:gd name="T13" fmla="*/ 8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" h="8">
                  <a:moveTo>
                    <a:pt x="6" y="8"/>
                  </a:moveTo>
                  <a:lnTo>
                    <a:pt x="0" y="8"/>
                  </a:lnTo>
                  <a:lnTo>
                    <a:pt x="0" y="3"/>
                  </a:lnTo>
                  <a:lnTo>
                    <a:pt x="18" y="0"/>
                  </a:lnTo>
                  <a:lnTo>
                    <a:pt x="23" y="0"/>
                  </a:lnTo>
                  <a:lnTo>
                    <a:pt x="23" y="5"/>
                  </a:lnTo>
                  <a:lnTo>
                    <a:pt x="6" y="8"/>
                  </a:lnTo>
                  <a:close/>
                </a:path>
              </a:pathLst>
            </a:custGeom>
            <a:solidFill>
              <a:srgbClr val="FF070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797" name="Freeform 241"/>
            <p:cNvSpPr>
              <a:spLocks/>
            </p:cNvSpPr>
            <p:nvPr/>
          </p:nvSpPr>
          <p:spPr bwMode="auto">
            <a:xfrm>
              <a:off x="2760" y="1801"/>
              <a:ext cx="24" cy="8"/>
            </a:xfrm>
            <a:custGeom>
              <a:avLst/>
              <a:gdLst>
                <a:gd name="T0" fmla="*/ 5 w 24"/>
                <a:gd name="T1" fmla="*/ 8 h 8"/>
                <a:gd name="T2" fmla="*/ 0 w 24"/>
                <a:gd name="T3" fmla="*/ 8 h 8"/>
                <a:gd name="T4" fmla="*/ 0 w 24"/>
                <a:gd name="T5" fmla="*/ 3 h 8"/>
                <a:gd name="T6" fmla="*/ 18 w 24"/>
                <a:gd name="T7" fmla="*/ 0 h 8"/>
                <a:gd name="T8" fmla="*/ 24 w 24"/>
                <a:gd name="T9" fmla="*/ 0 h 8"/>
                <a:gd name="T10" fmla="*/ 24 w 24"/>
                <a:gd name="T11" fmla="*/ 6 h 8"/>
                <a:gd name="T12" fmla="*/ 5 w 24"/>
                <a:gd name="T13" fmla="*/ 8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" h="8">
                  <a:moveTo>
                    <a:pt x="5" y="8"/>
                  </a:moveTo>
                  <a:lnTo>
                    <a:pt x="0" y="8"/>
                  </a:lnTo>
                  <a:lnTo>
                    <a:pt x="0" y="3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24" y="6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070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798" name="Freeform 242"/>
            <p:cNvSpPr>
              <a:spLocks/>
            </p:cNvSpPr>
            <p:nvPr/>
          </p:nvSpPr>
          <p:spPr bwMode="auto">
            <a:xfrm>
              <a:off x="2778" y="1799"/>
              <a:ext cx="23" cy="8"/>
            </a:xfrm>
            <a:custGeom>
              <a:avLst/>
              <a:gdLst>
                <a:gd name="T0" fmla="*/ 6 w 23"/>
                <a:gd name="T1" fmla="*/ 8 h 8"/>
                <a:gd name="T2" fmla="*/ 0 w 23"/>
                <a:gd name="T3" fmla="*/ 8 h 8"/>
                <a:gd name="T4" fmla="*/ 0 w 23"/>
                <a:gd name="T5" fmla="*/ 2 h 8"/>
                <a:gd name="T6" fmla="*/ 18 w 23"/>
                <a:gd name="T7" fmla="*/ 0 h 8"/>
                <a:gd name="T8" fmla="*/ 23 w 23"/>
                <a:gd name="T9" fmla="*/ 0 h 8"/>
                <a:gd name="T10" fmla="*/ 23 w 23"/>
                <a:gd name="T11" fmla="*/ 5 h 8"/>
                <a:gd name="T12" fmla="*/ 6 w 23"/>
                <a:gd name="T13" fmla="*/ 8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" h="8">
                  <a:moveTo>
                    <a:pt x="6" y="8"/>
                  </a:moveTo>
                  <a:lnTo>
                    <a:pt x="0" y="8"/>
                  </a:lnTo>
                  <a:lnTo>
                    <a:pt x="0" y="2"/>
                  </a:lnTo>
                  <a:lnTo>
                    <a:pt x="18" y="0"/>
                  </a:lnTo>
                  <a:lnTo>
                    <a:pt x="23" y="0"/>
                  </a:lnTo>
                  <a:lnTo>
                    <a:pt x="23" y="5"/>
                  </a:lnTo>
                  <a:lnTo>
                    <a:pt x="6" y="8"/>
                  </a:lnTo>
                  <a:close/>
                </a:path>
              </a:pathLst>
            </a:custGeom>
            <a:solidFill>
              <a:srgbClr val="FF070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799" name="Freeform 243"/>
            <p:cNvSpPr>
              <a:spLocks/>
            </p:cNvSpPr>
            <p:nvPr/>
          </p:nvSpPr>
          <p:spPr bwMode="auto">
            <a:xfrm>
              <a:off x="2796" y="1793"/>
              <a:ext cx="21" cy="11"/>
            </a:xfrm>
            <a:custGeom>
              <a:avLst/>
              <a:gdLst>
                <a:gd name="T0" fmla="*/ 5 w 21"/>
                <a:gd name="T1" fmla="*/ 11 h 11"/>
                <a:gd name="T2" fmla="*/ 0 w 21"/>
                <a:gd name="T3" fmla="*/ 11 h 11"/>
                <a:gd name="T4" fmla="*/ 0 w 21"/>
                <a:gd name="T5" fmla="*/ 6 h 11"/>
                <a:gd name="T6" fmla="*/ 16 w 21"/>
                <a:gd name="T7" fmla="*/ 0 h 11"/>
                <a:gd name="T8" fmla="*/ 21 w 21"/>
                <a:gd name="T9" fmla="*/ 0 h 11"/>
                <a:gd name="T10" fmla="*/ 21 w 21"/>
                <a:gd name="T11" fmla="*/ 6 h 11"/>
                <a:gd name="T12" fmla="*/ 5 w 21"/>
                <a:gd name="T13" fmla="*/ 11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" h="11">
                  <a:moveTo>
                    <a:pt x="5" y="11"/>
                  </a:moveTo>
                  <a:lnTo>
                    <a:pt x="0" y="11"/>
                  </a:lnTo>
                  <a:lnTo>
                    <a:pt x="0" y="6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1" y="6"/>
                  </a:lnTo>
                  <a:lnTo>
                    <a:pt x="5" y="11"/>
                  </a:lnTo>
                  <a:close/>
                </a:path>
              </a:pathLst>
            </a:custGeom>
            <a:solidFill>
              <a:srgbClr val="FF070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00" name="Freeform 244"/>
            <p:cNvSpPr>
              <a:spLocks/>
            </p:cNvSpPr>
            <p:nvPr/>
          </p:nvSpPr>
          <p:spPr bwMode="auto">
            <a:xfrm>
              <a:off x="2812" y="1791"/>
              <a:ext cx="22" cy="8"/>
            </a:xfrm>
            <a:custGeom>
              <a:avLst/>
              <a:gdLst>
                <a:gd name="T0" fmla="*/ 5 w 22"/>
                <a:gd name="T1" fmla="*/ 8 h 8"/>
                <a:gd name="T2" fmla="*/ 0 w 22"/>
                <a:gd name="T3" fmla="*/ 8 h 8"/>
                <a:gd name="T4" fmla="*/ 0 w 22"/>
                <a:gd name="T5" fmla="*/ 2 h 8"/>
                <a:gd name="T6" fmla="*/ 17 w 22"/>
                <a:gd name="T7" fmla="*/ 0 h 8"/>
                <a:gd name="T8" fmla="*/ 22 w 22"/>
                <a:gd name="T9" fmla="*/ 0 h 8"/>
                <a:gd name="T10" fmla="*/ 22 w 22"/>
                <a:gd name="T11" fmla="*/ 5 h 8"/>
                <a:gd name="T12" fmla="*/ 5 w 22"/>
                <a:gd name="T13" fmla="*/ 8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8">
                  <a:moveTo>
                    <a:pt x="5" y="8"/>
                  </a:moveTo>
                  <a:lnTo>
                    <a:pt x="0" y="8"/>
                  </a:lnTo>
                  <a:lnTo>
                    <a:pt x="0" y="2"/>
                  </a:lnTo>
                  <a:lnTo>
                    <a:pt x="17" y="0"/>
                  </a:lnTo>
                  <a:lnTo>
                    <a:pt x="22" y="0"/>
                  </a:lnTo>
                  <a:lnTo>
                    <a:pt x="22" y="5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070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01" name="Freeform 245"/>
            <p:cNvSpPr>
              <a:spLocks/>
            </p:cNvSpPr>
            <p:nvPr/>
          </p:nvSpPr>
          <p:spPr bwMode="auto">
            <a:xfrm>
              <a:off x="2829" y="1788"/>
              <a:ext cx="21" cy="8"/>
            </a:xfrm>
            <a:custGeom>
              <a:avLst/>
              <a:gdLst>
                <a:gd name="T0" fmla="*/ 5 w 21"/>
                <a:gd name="T1" fmla="*/ 8 h 8"/>
                <a:gd name="T2" fmla="*/ 0 w 21"/>
                <a:gd name="T3" fmla="*/ 8 h 8"/>
                <a:gd name="T4" fmla="*/ 0 w 21"/>
                <a:gd name="T5" fmla="*/ 3 h 8"/>
                <a:gd name="T6" fmla="*/ 16 w 21"/>
                <a:gd name="T7" fmla="*/ 0 h 8"/>
                <a:gd name="T8" fmla="*/ 21 w 21"/>
                <a:gd name="T9" fmla="*/ 0 h 8"/>
                <a:gd name="T10" fmla="*/ 21 w 21"/>
                <a:gd name="T11" fmla="*/ 5 h 8"/>
                <a:gd name="T12" fmla="*/ 5 w 21"/>
                <a:gd name="T13" fmla="*/ 8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" h="8">
                  <a:moveTo>
                    <a:pt x="5" y="8"/>
                  </a:moveTo>
                  <a:lnTo>
                    <a:pt x="0" y="8"/>
                  </a:lnTo>
                  <a:lnTo>
                    <a:pt x="0" y="3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1" y="5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070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02" name="Freeform 246"/>
            <p:cNvSpPr>
              <a:spLocks/>
            </p:cNvSpPr>
            <p:nvPr/>
          </p:nvSpPr>
          <p:spPr bwMode="auto">
            <a:xfrm>
              <a:off x="2845" y="1779"/>
              <a:ext cx="25" cy="14"/>
            </a:xfrm>
            <a:custGeom>
              <a:avLst/>
              <a:gdLst>
                <a:gd name="T0" fmla="*/ 5 w 25"/>
                <a:gd name="T1" fmla="*/ 14 h 14"/>
                <a:gd name="T2" fmla="*/ 0 w 25"/>
                <a:gd name="T3" fmla="*/ 14 h 14"/>
                <a:gd name="T4" fmla="*/ 0 w 25"/>
                <a:gd name="T5" fmla="*/ 9 h 14"/>
                <a:gd name="T6" fmla="*/ 20 w 25"/>
                <a:gd name="T7" fmla="*/ 0 h 14"/>
                <a:gd name="T8" fmla="*/ 25 w 25"/>
                <a:gd name="T9" fmla="*/ 0 h 14"/>
                <a:gd name="T10" fmla="*/ 25 w 25"/>
                <a:gd name="T11" fmla="*/ 6 h 14"/>
                <a:gd name="T12" fmla="*/ 5 w 25"/>
                <a:gd name="T13" fmla="*/ 14 h 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" h="14">
                  <a:moveTo>
                    <a:pt x="5" y="14"/>
                  </a:moveTo>
                  <a:lnTo>
                    <a:pt x="0" y="14"/>
                  </a:lnTo>
                  <a:lnTo>
                    <a:pt x="0" y="9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25" y="6"/>
                  </a:lnTo>
                  <a:lnTo>
                    <a:pt x="5" y="14"/>
                  </a:lnTo>
                  <a:close/>
                </a:path>
              </a:pathLst>
            </a:custGeom>
            <a:solidFill>
              <a:srgbClr val="FF070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03" name="Freeform 247"/>
            <p:cNvSpPr>
              <a:spLocks/>
            </p:cNvSpPr>
            <p:nvPr/>
          </p:nvSpPr>
          <p:spPr bwMode="auto">
            <a:xfrm>
              <a:off x="2865" y="1779"/>
              <a:ext cx="21" cy="9"/>
            </a:xfrm>
            <a:custGeom>
              <a:avLst/>
              <a:gdLst>
                <a:gd name="T0" fmla="*/ 0 w 21"/>
                <a:gd name="T1" fmla="*/ 6 h 9"/>
                <a:gd name="T2" fmla="*/ 0 w 21"/>
                <a:gd name="T3" fmla="*/ 0 h 9"/>
                <a:gd name="T4" fmla="*/ 5 w 21"/>
                <a:gd name="T5" fmla="*/ 0 h 9"/>
                <a:gd name="T6" fmla="*/ 21 w 21"/>
                <a:gd name="T7" fmla="*/ 4 h 9"/>
                <a:gd name="T8" fmla="*/ 21 w 21"/>
                <a:gd name="T9" fmla="*/ 9 h 9"/>
                <a:gd name="T10" fmla="*/ 16 w 21"/>
                <a:gd name="T11" fmla="*/ 9 h 9"/>
                <a:gd name="T12" fmla="*/ 0 w 21"/>
                <a:gd name="T13" fmla="*/ 6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" h="9">
                  <a:moveTo>
                    <a:pt x="0" y="6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21" y="4"/>
                  </a:lnTo>
                  <a:lnTo>
                    <a:pt x="21" y="9"/>
                  </a:lnTo>
                  <a:lnTo>
                    <a:pt x="16" y="9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070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04" name="Freeform 248"/>
            <p:cNvSpPr>
              <a:spLocks/>
            </p:cNvSpPr>
            <p:nvPr/>
          </p:nvSpPr>
          <p:spPr bwMode="auto">
            <a:xfrm>
              <a:off x="2881" y="1779"/>
              <a:ext cx="22" cy="9"/>
            </a:xfrm>
            <a:custGeom>
              <a:avLst/>
              <a:gdLst>
                <a:gd name="T0" fmla="*/ 5 w 22"/>
                <a:gd name="T1" fmla="*/ 9 h 9"/>
                <a:gd name="T2" fmla="*/ 0 w 22"/>
                <a:gd name="T3" fmla="*/ 9 h 9"/>
                <a:gd name="T4" fmla="*/ 0 w 22"/>
                <a:gd name="T5" fmla="*/ 4 h 9"/>
                <a:gd name="T6" fmla="*/ 17 w 22"/>
                <a:gd name="T7" fmla="*/ 0 h 9"/>
                <a:gd name="T8" fmla="*/ 22 w 22"/>
                <a:gd name="T9" fmla="*/ 0 h 9"/>
                <a:gd name="T10" fmla="*/ 22 w 22"/>
                <a:gd name="T11" fmla="*/ 6 h 9"/>
                <a:gd name="T12" fmla="*/ 5 w 22"/>
                <a:gd name="T13" fmla="*/ 9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9">
                  <a:moveTo>
                    <a:pt x="5" y="9"/>
                  </a:moveTo>
                  <a:lnTo>
                    <a:pt x="0" y="9"/>
                  </a:lnTo>
                  <a:lnTo>
                    <a:pt x="0" y="4"/>
                  </a:lnTo>
                  <a:lnTo>
                    <a:pt x="17" y="0"/>
                  </a:lnTo>
                  <a:lnTo>
                    <a:pt x="22" y="0"/>
                  </a:lnTo>
                  <a:lnTo>
                    <a:pt x="22" y="6"/>
                  </a:lnTo>
                  <a:lnTo>
                    <a:pt x="5" y="9"/>
                  </a:lnTo>
                  <a:close/>
                </a:path>
              </a:pathLst>
            </a:custGeom>
            <a:solidFill>
              <a:srgbClr val="FF070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05" name="Freeform 249"/>
            <p:cNvSpPr>
              <a:spLocks/>
            </p:cNvSpPr>
            <p:nvPr/>
          </p:nvSpPr>
          <p:spPr bwMode="auto">
            <a:xfrm>
              <a:off x="2898" y="1776"/>
              <a:ext cx="21" cy="9"/>
            </a:xfrm>
            <a:custGeom>
              <a:avLst/>
              <a:gdLst>
                <a:gd name="T0" fmla="*/ 5 w 21"/>
                <a:gd name="T1" fmla="*/ 9 h 9"/>
                <a:gd name="T2" fmla="*/ 0 w 21"/>
                <a:gd name="T3" fmla="*/ 9 h 9"/>
                <a:gd name="T4" fmla="*/ 0 w 21"/>
                <a:gd name="T5" fmla="*/ 3 h 9"/>
                <a:gd name="T6" fmla="*/ 16 w 21"/>
                <a:gd name="T7" fmla="*/ 0 h 9"/>
                <a:gd name="T8" fmla="*/ 21 w 21"/>
                <a:gd name="T9" fmla="*/ 0 h 9"/>
                <a:gd name="T10" fmla="*/ 21 w 21"/>
                <a:gd name="T11" fmla="*/ 7 h 9"/>
                <a:gd name="T12" fmla="*/ 5 w 21"/>
                <a:gd name="T13" fmla="*/ 9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" h="9">
                  <a:moveTo>
                    <a:pt x="5" y="9"/>
                  </a:moveTo>
                  <a:lnTo>
                    <a:pt x="0" y="9"/>
                  </a:lnTo>
                  <a:lnTo>
                    <a:pt x="0" y="3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1" y="7"/>
                  </a:lnTo>
                  <a:lnTo>
                    <a:pt x="5" y="9"/>
                  </a:lnTo>
                  <a:close/>
                </a:path>
              </a:pathLst>
            </a:custGeom>
            <a:solidFill>
              <a:srgbClr val="FF070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06" name="Rectangle 250"/>
            <p:cNvSpPr>
              <a:spLocks noChangeArrowheads="1"/>
            </p:cNvSpPr>
            <p:nvPr/>
          </p:nvSpPr>
          <p:spPr bwMode="auto">
            <a:xfrm>
              <a:off x="2914" y="1776"/>
              <a:ext cx="25" cy="7"/>
            </a:xfrm>
            <a:prstGeom prst="rect">
              <a:avLst/>
            </a:prstGeom>
            <a:solidFill>
              <a:srgbClr val="FF0705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07" name="Freeform 251"/>
            <p:cNvSpPr>
              <a:spLocks/>
            </p:cNvSpPr>
            <p:nvPr/>
          </p:nvSpPr>
          <p:spPr bwMode="auto">
            <a:xfrm>
              <a:off x="2934" y="1773"/>
              <a:ext cx="21" cy="10"/>
            </a:xfrm>
            <a:custGeom>
              <a:avLst/>
              <a:gdLst>
                <a:gd name="T0" fmla="*/ 5 w 21"/>
                <a:gd name="T1" fmla="*/ 10 h 10"/>
                <a:gd name="T2" fmla="*/ 0 w 21"/>
                <a:gd name="T3" fmla="*/ 10 h 10"/>
                <a:gd name="T4" fmla="*/ 0 w 21"/>
                <a:gd name="T5" fmla="*/ 3 h 10"/>
                <a:gd name="T6" fmla="*/ 16 w 21"/>
                <a:gd name="T7" fmla="*/ 0 h 10"/>
                <a:gd name="T8" fmla="*/ 21 w 21"/>
                <a:gd name="T9" fmla="*/ 0 h 10"/>
                <a:gd name="T10" fmla="*/ 21 w 21"/>
                <a:gd name="T11" fmla="*/ 6 h 10"/>
                <a:gd name="T12" fmla="*/ 5 w 21"/>
                <a:gd name="T13" fmla="*/ 1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" h="10">
                  <a:moveTo>
                    <a:pt x="5" y="10"/>
                  </a:moveTo>
                  <a:lnTo>
                    <a:pt x="0" y="10"/>
                  </a:lnTo>
                  <a:lnTo>
                    <a:pt x="0" y="3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1" y="6"/>
                  </a:lnTo>
                  <a:lnTo>
                    <a:pt x="5" y="10"/>
                  </a:lnTo>
                  <a:close/>
                </a:path>
              </a:pathLst>
            </a:custGeom>
            <a:solidFill>
              <a:srgbClr val="FF070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08" name="Rectangle 252"/>
            <p:cNvSpPr>
              <a:spLocks noChangeArrowheads="1"/>
            </p:cNvSpPr>
            <p:nvPr/>
          </p:nvSpPr>
          <p:spPr bwMode="auto">
            <a:xfrm>
              <a:off x="2950" y="1773"/>
              <a:ext cx="23" cy="6"/>
            </a:xfrm>
            <a:prstGeom prst="rect">
              <a:avLst/>
            </a:prstGeom>
            <a:solidFill>
              <a:srgbClr val="FF0705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09" name="Freeform 253"/>
            <p:cNvSpPr>
              <a:spLocks/>
            </p:cNvSpPr>
            <p:nvPr/>
          </p:nvSpPr>
          <p:spPr bwMode="auto">
            <a:xfrm>
              <a:off x="2967" y="1771"/>
              <a:ext cx="25" cy="8"/>
            </a:xfrm>
            <a:custGeom>
              <a:avLst/>
              <a:gdLst>
                <a:gd name="T0" fmla="*/ 6 w 25"/>
                <a:gd name="T1" fmla="*/ 8 h 8"/>
                <a:gd name="T2" fmla="*/ 0 w 25"/>
                <a:gd name="T3" fmla="*/ 8 h 8"/>
                <a:gd name="T4" fmla="*/ 0 w 25"/>
                <a:gd name="T5" fmla="*/ 2 h 8"/>
                <a:gd name="T6" fmla="*/ 19 w 25"/>
                <a:gd name="T7" fmla="*/ 0 h 8"/>
                <a:gd name="T8" fmla="*/ 25 w 25"/>
                <a:gd name="T9" fmla="*/ 0 h 8"/>
                <a:gd name="T10" fmla="*/ 25 w 25"/>
                <a:gd name="T11" fmla="*/ 5 h 8"/>
                <a:gd name="T12" fmla="*/ 6 w 25"/>
                <a:gd name="T13" fmla="*/ 8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" h="8">
                  <a:moveTo>
                    <a:pt x="6" y="8"/>
                  </a:moveTo>
                  <a:lnTo>
                    <a:pt x="0" y="8"/>
                  </a:lnTo>
                  <a:lnTo>
                    <a:pt x="0" y="2"/>
                  </a:lnTo>
                  <a:lnTo>
                    <a:pt x="19" y="0"/>
                  </a:lnTo>
                  <a:lnTo>
                    <a:pt x="25" y="0"/>
                  </a:lnTo>
                  <a:lnTo>
                    <a:pt x="25" y="5"/>
                  </a:lnTo>
                  <a:lnTo>
                    <a:pt x="6" y="8"/>
                  </a:lnTo>
                  <a:close/>
                </a:path>
              </a:pathLst>
            </a:custGeom>
            <a:solidFill>
              <a:srgbClr val="FF070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10" name="Freeform 254"/>
            <p:cNvSpPr>
              <a:spLocks/>
            </p:cNvSpPr>
            <p:nvPr/>
          </p:nvSpPr>
          <p:spPr bwMode="auto">
            <a:xfrm>
              <a:off x="2986" y="1768"/>
              <a:ext cx="22" cy="8"/>
            </a:xfrm>
            <a:custGeom>
              <a:avLst/>
              <a:gdLst>
                <a:gd name="T0" fmla="*/ 6 w 22"/>
                <a:gd name="T1" fmla="*/ 8 h 8"/>
                <a:gd name="T2" fmla="*/ 0 w 22"/>
                <a:gd name="T3" fmla="*/ 8 h 8"/>
                <a:gd name="T4" fmla="*/ 0 w 22"/>
                <a:gd name="T5" fmla="*/ 3 h 8"/>
                <a:gd name="T6" fmla="*/ 17 w 22"/>
                <a:gd name="T7" fmla="*/ 0 h 8"/>
                <a:gd name="T8" fmla="*/ 22 w 22"/>
                <a:gd name="T9" fmla="*/ 0 h 8"/>
                <a:gd name="T10" fmla="*/ 22 w 22"/>
                <a:gd name="T11" fmla="*/ 5 h 8"/>
                <a:gd name="T12" fmla="*/ 6 w 22"/>
                <a:gd name="T13" fmla="*/ 8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8">
                  <a:moveTo>
                    <a:pt x="6" y="8"/>
                  </a:moveTo>
                  <a:lnTo>
                    <a:pt x="0" y="8"/>
                  </a:lnTo>
                  <a:lnTo>
                    <a:pt x="0" y="3"/>
                  </a:lnTo>
                  <a:lnTo>
                    <a:pt x="17" y="0"/>
                  </a:lnTo>
                  <a:lnTo>
                    <a:pt x="22" y="0"/>
                  </a:lnTo>
                  <a:lnTo>
                    <a:pt x="22" y="5"/>
                  </a:lnTo>
                  <a:lnTo>
                    <a:pt x="6" y="8"/>
                  </a:lnTo>
                  <a:close/>
                </a:path>
              </a:pathLst>
            </a:custGeom>
            <a:solidFill>
              <a:srgbClr val="FF070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11" name="Rectangle 255"/>
            <p:cNvSpPr>
              <a:spLocks noChangeArrowheads="1"/>
            </p:cNvSpPr>
            <p:nvPr/>
          </p:nvSpPr>
          <p:spPr bwMode="auto">
            <a:xfrm>
              <a:off x="3003" y="1768"/>
              <a:ext cx="25" cy="5"/>
            </a:xfrm>
            <a:prstGeom prst="rect">
              <a:avLst/>
            </a:prstGeom>
            <a:solidFill>
              <a:srgbClr val="FF0705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12" name="Freeform 256"/>
            <p:cNvSpPr>
              <a:spLocks/>
            </p:cNvSpPr>
            <p:nvPr/>
          </p:nvSpPr>
          <p:spPr bwMode="auto">
            <a:xfrm>
              <a:off x="3022" y="1765"/>
              <a:ext cx="22" cy="8"/>
            </a:xfrm>
            <a:custGeom>
              <a:avLst/>
              <a:gdLst>
                <a:gd name="T0" fmla="*/ 6 w 22"/>
                <a:gd name="T1" fmla="*/ 8 h 8"/>
                <a:gd name="T2" fmla="*/ 0 w 22"/>
                <a:gd name="T3" fmla="*/ 8 h 8"/>
                <a:gd name="T4" fmla="*/ 0 w 22"/>
                <a:gd name="T5" fmla="*/ 3 h 8"/>
                <a:gd name="T6" fmla="*/ 17 w 22"/>
                <a:gd name="T7" fmla="*/ 0 h 8"/>
                <a:gd name="T8" fmla="*/ 22 w 22"/>
                <a:gd name="T9" fmla="*/ 0 h 8"/>
                <a:gd name="T10" fmla="*/ 22 w 22"/>
                <a:gd name="T11" fmla="*/ 6 h 8"/>
                <a:gd name="T12" fmla="*/ 6 w 22"/>
                <a:gd name="T13" fmla="*/ 8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8">
                  <a:moveTo>
                    <a:pt x="6" y="8"/>
                  </a:moveTo>
                  <a:lnTo>
                    <a:pt x="0" y="8"/>
                  </a:lnTo>
                  <a:lnTo>
                    <a:pt x="0" y="3"/>
                  </a:lnTo>
                  <a:lnTo>
                    <a:pt x="17" y="0"/>
                  </a:lnTo>
                  <a:lnTo>
                    <a:pt x="22" y="0"/>
                  </a:lnTo>
                  <a:lnTo>
                    <a:pt x="22" y="6"/>
                  </a:lnTo>
                  <a:lnTo>
                    <a:pt x="6" y="8"/>
                  </a:lnTo>
                  <a:close/>
                </a:path>
              </a:pathLst>
            </a:custGeom>
            <a:solidFill>
              <a:srgbClr val="FF070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13" name="Rectangle 257"/>
            <p:cNvSpPr>
              <a:spLocks noChangeArrowheads="1"/>
            </p:cNvSpPr>
            <p:nvPr/>
          </p:nvSpPr>
          <p:spPr bwMode="auto">
            <a:xfrm>
              <a:off x="3039" y="1765"/>
              <a:ext cx="13" cy="6"/>
            </a:xfrm>
            <a:prstGeom prst="rect">
              <a:avLst/>
            </a:prstGeom>
            <a:solidFill>
              <a:srgbClr val="FF0705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14" name="Freeform 258"/>
            <p:cNvSpPr>
              <a:spLocks/>
            </p:cNvSpPr>
            <p:nvPr/>
          </p:nvSpPr>
          <p:spPr bwMode="auto">
            <a:xfrm>
              <a:off x="662" y="3476"/>
              <a:ext cx="43" cy="1"/>
            </a:xfrm>
            <a:custGeom>
              <a:avLst/>
              <a:gdLst>
                <a:gd name="T0" fmla="*/ 0 w 33"/>
                <a:gd name="T1" fmla="*/ 0 h 1"/>
                <a:gd name="T2" fmla="*/ 40 w 33"/>
                <a:gd name="T3" fmla="*/ 0 h 1"/>
                <a:gd name="T4" fmla="*/ 43 w 33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3" h="1">
                  <a:moveTo>
                    <a:pt x="0" y="0"/>
                  </a:moveTo>
                  <a:lnTo>
                    <a:pt x="31" y="0"/>
                  </a:lnTo>
                  <a:lnTo>
                    <a:pt x="33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15" name="Freeform 259"/>
            <p:cNvSpPr>
              <a:spLocks/>
            </p:cNvSpPr>
            <p:nvPr/>
          </p:nvSpPr>
          <p:spPr bwMode="auto">
            <a:xfrm>
              <a:off x="662" y="3133"/>
              <a:ext cx="43" cy="1"/>
            </a:xfrm>
            <a:custGeom>
              <a:avLst/>
              <a:gdLst>
                <a:gd name="T0" fmla="*/ 0 w 33"/>
                <a:gd name="T1" fmla="*/ 0 h 1"/>
                <a:gd name="T2" fmla="*/ 40 w 33"/>
                <a:gd name="T3" fmla="*/ 0 h 1"/>
                <a:gd name="T4" fmla="*/ 43 w 33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3" h="1">
                  <a:moveTo>
                    <a:pt x="0" y="0"/>
                  </a:moveTo>
                  <a:lnTo>
                    <a:pt x="31" y="0"/>
                  </a:lnTo>
                  <a:lnTo>
                    <a:pt x="33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16" name="Freeform 260"/>
            <p:cNvSpPr>
              <a:spLocks/>
            </p:cNvSpPr>
            <p:nvPr/>
          </p:nvSpPr>
          <p:spPr bwMode="auto">
            <a:xfrm>
              <a:off x="662" y="2793"/>
              <a:ext cx="43" cy="1"/>
            </a:xfrm>
            <a:custGeom>
              <a:avLst/>
              <a:gdLst>
                <a:gd name="T0" fmla="*/ 0 w 33"/>
                <a:gd name="T1" fmla="*/ 0 h 1"/>
                <a:gd name="T2" fmla="*/ 40 w 33"/>
                <a:gd name="T3" fmla="*/ 0 h 1"/>
                <a:gd name="T4" fmla="*/ 43 w 33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3" h="1">
                  <a:moveTo>
                    <a:pt x="0" y="0"/>
                  </a:moveTo>
                  <a:lnTo>
                    <a:pt x="31" y="0"/>
                  </a:lnTo>
                  <a:lnTo>
                    <a:pt x="33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17" name="Freeform 261"/>
            <p:cNvSpPr>
              <a:spLocks/>
            </p:cNvSpPr>
            <p:nvPr/>
          </p:nvSpPr>
          <p:spPr bwMode="auto">
            <a:xfrm>
              <a:off x="662" y="2449"/>
              <a:ext cx="43" cy="1"/>
            </a:xfrm>
            <a:custGeom>
              <a:avLst/>
              <a:gdLst>
                <a:gd name="T0" fmla="*/ 0 w 33"/>
                <a:gd name="T1" fmla="*/ 0 h 1"/>
                <a:gd name="T2" fmla="*/ 40 w 33"/>
                <a:gd name="T3" fmla="*/ 0 h 1"/>
                <a:gd name="T4" fmla="*/ 43 w 33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3" h="1">
                  <a:moveTo>
                    <a:pt x="0" y="0"/>
                  </a:moveTo>
                  <a:lnTo>
                    <a:pt x="31" y="0"/>
                  </a:lnTo>
                  <a:lnTo>
                    <a:pt x="33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18" name="Freeform 262"/>
            <p:cNvSpPr>
              <a:spLocks/>
            </p:cNvSpPr>
            <p:nvPr/>
          </p:nvSpPr>
          <p:spPr bwMode="auto">
            <a:xfrm>
              <a:off x="662" y="2106"/>
              <a:ext cx="43" cy="1"/>
            </a:xfrm>
            <a:custGeom>
              <a:avLst/>
              <a:gdLst>
                <a:gd name="T0" fmla="*/ 0 w 33"/>
                <a:gd name="T1" fmla="*/ 0 h 1"/>
                <a:gd name="T2" fmla="*/ 40 w 33"/>
                <a:gd name="T3" fmla="*/ 0 h 1"/>
                <a:gd name="T4" fmla="*/ 43 w 33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3" h="1">
                  <a:moveTo>
                    <a:pt x="0" y="0"/>
                  </a:moveTo>
                  <a:lnTo>
                    <a:pt x="31" y="0"/>
                  </a:lnTo>
                  <a:lnTo>
                    <a:pt x="33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19" name="Freeform 263"/>
            <p:cNvSpPr>
              <a:spLocks/>
            </p:cNvSpPr>
            <p:nvPr/>
          </p:nvSpPr>
          <p:spPr bwMode="auto">
            <a:xfrm>
              <a:off x="662" y="1765"/>
              <a:ext cx="43" cy="1"/>
            </a:xfrm>
            <a:custGeom>
              <a:avLst/>
              <a:gdLst>
                <a:gd name="T0" fmla="*/ 0 w 33"/>
                <a:gd name="T1" fmla="*/ 0 h 1"/>
                <a:gd name="T2" fmla="*/ 40 w 33"/>
                <a:gd name="T3" fmla="*/ 0 h 1"/>
                <a:gd name="T4" fmla="*/ 43 w 33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3" h="1">
                  <a:moveTo>
                    <a:pt x="0" y="0"/>
                  </a:moveTo>
                  <a:lnTo>
                    <a:pt x="31" y="0"/>
                  </a:lnTo>
                  <a:lnTo>
                    <a:pt x="33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20" name="Freeform 264"/>
            <p:cNvSpPr>
              <a:spLocks/>
            </p:cNvSpPr>
            <p:nvPr/>
          </p:nvSpPr>
          <p:spPr bwMode="auto">
            <a:xfrm>
              <a:off x="662" y="1422"/>
              <a:ext cx="43" cy="1"/>
            </a:xfrm>
            <a:custGeom>
              <a:avLst/>
              <a:gdLst>
                <a:gd name="T0" fmla="*/ 0 w 33"/>
                <a:gd name="T1" fmla="*/ 0 h 1"/>
                <a:gd name="T2" fmla="*/ 40 w 33"/>
                <a:gd name="T3" fmla="*/ 0 h 1"/>
                <a:gd name="T4" fmla="*/ 43 w 33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3" h="1">
                  <a:moveTo>
                    <a:pt x="0" y="0"/>
                  </a:moveTo>
                  <a:lnTo>
                    <a:pt x="31" y="0"/>
                  </a:lnTo>
                  <a:lnTo>
                    <a:pt x="33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21" name="Freeform 265"/>
            <p:cNvSpPr>
              <a:spLocks/>
            </p:cNvSpPr>
            <p:nvPr/>
          </p:nvSpPr>
          <p:spPr bwMode="auto">
            <a:xfrm>
              <a:off x="662" y="3561"/>
              <a:ext cx="25" cy="1"/>
            </a:xfrm>
            <a:custGeom>
              <a:avLst/>
              <a:gdLst>
                <a:gd name="T0" fmla="*/ 0 w 19"/>
                <a:gd name="T1" fmla="*/ 0 h 1"/>
                <a:gd name="T2" fmla="*/ 22 w 19"/>
                <a:gd name="T3" fmla="*/ 0 h 1"/>
                <a:gd name="T4" fmla="*/ 25 w 19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" h="1">
                  <a:moveTo>
                    <a:pt x="0" y="0"/>
                  </a:moveTo>
                  <a:lnTo>
                    <a:pt x="17" y="0"/>
                  </a:lnTo>
                  <a:lnTo>
                    <a:pt x="19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22" name="Freeform 266"/>
            <p:cNvSpPr>
              <a:spLocks/>
            </p:cNvSpPr>
            <p:nvPr/>
          </p:nvSpPr>
          <p:spPr bwMode="auto">
            <a:xfrm>
              <a:off x="662" y="3390"/>
              <a:ext cx="25" cy="1"/>
            </a:xfrm>
            <a:custGeom>
              <a:avLst/>
              <a:gdLst>
                <a:gd name="T0" fmla="*/ 0 w 19"/>
                <a:gd name="T1" fmla="*/ 0 h 1"/>
                <a:gd name="T2" fmla="*/ 22 w 19"/>
                <a:gd name="T3" fmla="*/ 0 h 1"/>
                <a:gd name="T4" fmla="*/ 25 w 19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" h="1">
                  <a:moveTo>
                    <a:pt x="0" y="0"/>
                  </a:moveTo>
                  <a:lnTo>
                    <a:pt x="17" y="0"/>
                  </a:lnTo>
                  <a:lnTo>
                    <a:pt x="19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23" name="Freeform 267"/>
            <p:cNvSpPr>
              <a:spLocks/>
            </p:cNvSpPr>
            <p:nvPr/>
          </p:nvSpPr>
          <p:spPr bwMode="auto">
            <a:xfrm>
              <a:off x="662" y="3304"/>
              <a:ext cx="25" cy="1"/>
            </a:xfrm>
            <a:custGeom>
              <a:avLst/>
              <a:gdLst>
                <a:gd name="T0" fmla="*/ 0 w 19"/>
                <a:gd name="T1" fmla="*/ 0 h 1"/>
                <a:gd name="T2" fmla="*/ 22 w 19"/>
                <a:gd name="T3" fmla="*/ 0 h 1"/>
                <a:gd name="T4" fmla="*/ 25 w 19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" h="1">
                  <a:moveTo>
                    <a:pt x="0" y="0"/>
                  </a:moveTo>
                  <a:lnTo>
                    <a:pt x="17" y="0"/>
                  </a:lnTo>
                  <a:lnTo>
                    <a:pt x="19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24" name="Freeform 268"/>
            <p:cNvSpPr>
              <a:spLocks/>
            </p:cNvSpPr>
            <p:nvPr/>
          </p:nvSpPr>
          <p:spPr bwMode="auto">
            <a:xfrm>
              <a:off x="662" y="3218"/>
              <a:ext cx="25" cy="1"/>
            </a:xfrm>
            <a:custGeom>
              <a:avLst/>
              <a:gdLst>
                <a:gd name="T0" fmla="*/ 0 w 19"/>
                <a:gd name="T1" fmla="*/ 0 h 1"/>
                <a:gd name="T2" fmla="*/ 22 w 19"/>
                <a:gd name="T3" fmla="*/ 0 h 1"/>
                <a:gd name="T4" fmla="*/ 25 w 19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" h="1">
                  <a:moveTo>
                    <a:pt x="0" y="0"/>
                  </a:moveTo>
                  <a:lnTo>
                    <a:pt x="17" y="0"/>
                  </a:lnTo>
                  <a:lnTo>
                    <a:pt x="19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25" name="Freeform 269"/>
            <p:cNvSpPr>
              <a:spLocks/>
            </p:cNvSpPr>
            <p:nvPr/>
          </p:nvSpPr>
          <p:spPr bwMode="auto">
            <a:xfrm>
              <a:off x="662" y="3049"/>
              <a:ext cx="25" cy="1"/>
            </a:xfrm>
            <a:custGeom>
              <a:avLst/>
              <a:gdLst>
                <a:gd name="T0" fmla="*/ 0 w 19"/>
                <a:gd name="T1" fmla="*/ 0 h 1"/>
                <a:gd name="T2" fmla="*/ 22 w 19"/>
                <a:gd name="T3" fmla="*/ 0 h 1"/>
                <a:gd name="T4" fmla="*/ 25 w 19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" h="1">
                  <a:moveTo>
                    <a:pt x="0" y="0"/>
                  </a:moveTo>
                  <a:lnTo>
                    <a:pt x="17" y="0"/>
                  </a:lnTo>
                  <a:lnTo>
                    <a:pt x="19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26" name="Freeform 270"/>
            <p:cNvSpPr>
              <a:spLocks/>
            </p:cNvSpPr>
            <p:nvPr/>
          </p:nvSpPr>
          <p:spPr bwMode="auto">
            <a:xfrm>
              <a:off x="662" y="2964"/>
              <a:ext cx="25" cy="1"/>
            </a:xfrm>
            <a:custGeom>
              <a:avLst/>
              <a:gdLst>
                <a:gd name="T0" fmla="*/ 0 w 19"/>
                <a:gd name="T1" fmla="*/ 0 h 1"/>
                <a:gd name="T2" fmla="*/ 22 w 19"/>
                <a:gd name="T3" fmla="*/ 0 h 1"/>
                <a:gd name="T4" fmla="*/ 25 w 19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" h="1">
                  <a:moveTo>
                    <a:pt x="0" y="0"/>
                  </a:moveTo>
                  <a:lnTo>
                    <a:pt x="17" y="0"/>
                  </a:lnTo>
                  <a:lnTo>
                    <a:pt x="19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27" name="Freeform 271"/>
            <p:cNvSpPr>
              <a:spLocks/>
            </p:cNvSpPr>
            <p:nvPr/>
          </p:nvSpPr>
          <p:spPr bwMode="auto">
            <a:xfrm>
              <a:off x="662" y="2878"/>
              <a:ext cx="25" cy="1"/>
            </a:xfrm>
            <a:custGeom>
              <a:avLst/>
              <a:gdLst>
                <a:gd name="T0" fmla="*/ 0 w 19"/>
                <a:gd name="T1" fmla="*/ 0 h 1"/>
                <a:gd name="T2" fmla="*/ 22 w 19"/>
                <a:gd name="T3" fmla="*/ 0 h 1"/>
                <a:gd name="T4" fmla="*/ 25 w 19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" h="1">
                  <a:moveTo>
                    <a:pt x="0" y="0"/>
                  </a:moveTo>
                  <a:lnTo>
                    <a:pt x="17" y="0"/>
                  </a:lnTo>
                  <a:lnTo>
                    <a:pt x="19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28" name="Freeform 272"/>
            <p:cNvSpPr>
              <a:spLocks/>
            </p:cNvSpPr>
            <p:nvPr/>
          </p:nvSpPr>
          <p:spPr bwMode="auto">
            <a:xfrm>
              <a:off x="662" y="2793"/>
              <a:ext cx="25" cy="1"/>
            </a:xfrm>
            <a:custGeom>
              <a:avLst/>
              <a:gdLst>
                <a:gd name="T0" fmla="*/ 0 w 19"/>
                <a:gd name="T1" fmla="*/ 0 h 1"/>
                <a:gd name="T2" fmla="*/ 22 w 19"/>
                <a:gd name="T3" fmla="*/ 0 h 1"/>
                <a:gd name="T4" fmla="*/ 25 w 19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" h="1">
                  <a:moveTo>
                    <a:pt x="0" y="0"/>
                  </a:moveTo>
                  <a:lnTo>
                    <a:pt x="17" y="0"/>
                  </a:lnTo>
                  <a:lnTo>
                    <a:pt x="19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29" name="Freeform 273"/>
            <p:cNvSpPr>
              <a:spLocks/>
            </p:cNvSpPr>
            <p:nvPr/>
          </p:nvSpPr>
          <p:spPr bwMode="auto">
            <a:xfrm>
              <a:off x="662" y="2706"/>
              <a:ext cx="25" cy="1"/>
            </a:xfrm>
            <a:custGeom>
              <a:avLst/>
              <a:gdLst>
                <a:gd name="T0" fmla="*/ 0 w 19"/>
                <a:gd name="T1" fmla="*/ 0 h 1"/>
                <a:gd name="T2" fmla="*/ 22 w 19"/>
                <a:gd name="T3" fmla="*/ 0 h 1"/>
                <a:gd name="T4" fmla="*/ 25 w 19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" h="1">
                  <a:moveTo>
                    <a:pt x="0" y="0"/>
                  </a:moveTo>
                  <a:lnTo>
                    <a:pt x="17" y="0"/>
                  </a:lnTo>
                  <a:lnTo>
                    <a:pt x="19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30" name="Freeform 274"/>
            <p:cNvSpPr>
              <a:spLocks/>
            </p:cNvSpPr>
            <p:nvPr/>
          </p:nvSpPr>
          <p:spPr bwMode="auto">
            <a:xfrm>
              <a:off x="662" y="2620"/>
              <a:ext cx="25" cy="1"/>
            </a:xfrm>
            <a:custGeom>
              <a:avLst/>
              <a:gdLst>
                <a:gd name="T0" fmla="*/ 0 w 19"/>
                <a:gd name="T1" fmla="*/ 0 h 1"/>
                <a:gd name="T2" fmla="*/ 22 w 19"/>
                <a:gd name="T3" fmla="*/ 0 h 1"/>
                <a:gd name="T4" fmla="*/ 25 w 19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" h="1">
                  <a:moveTo>
                    <a:pt x="0" y="0"/>
                  </a:moveTo>
                  <a:lnTo>
                    <a:pt x="17" y="0"/>
                  </a:lnTo>
                  <a:lnTo>
                    <a:pt x="19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31" name="Freeform 275"/>
            <p:cNvSpPr>
              <a:spLocks/>
            </p:cNvSpPr>
            <p:nvPr/>
          </p:nvSpPr>
          <p:spPr bwMode="auto">
            <a:xfrm>
              <a:off x="662" y="2535"/>
              <a:ext cx="25" cy="1"/>
            </a:xfrm>
            <a:custGeom>
              <a:avLst/>
              <a:gdLst>
                <a:gd name="T0" fmla="*/ 0 w 19"/>
                <a:gd name="T1" fmla="*/ 0 h 1"/>
                <a:gd name="T2" fmla="*/ 22 w 19"/>
                <a:gd name="T3" fmla="*/ 0 h 1"/>
                <a:gd name="T4" fmla="*/ 25 w 19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" h="1">
                  <a:moveTo>
                    <a:pt x="0" y="0"/>
                  </a:moveTo>
                  <a:lnTo>
                    <a:pt x="17" y="0"/>
                  </a:lnTo>
                  <a:lnTo>
                    <a:pt x="19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32" name="Freeform 276"/>
            <p:cNvSpPr>
              <a:spLocks/>
            </p:cNvSpPr>
            <p:nvPr/>
          </p:nvSpPr>
          <p:spPr bwMode="auto">
            <a:xfrm>
              <a:off x="662" y="2363"/>
              <a:ext cx="25" cy="1"/>
            </a:xfrm>
            <a:custGeom>
              <a:avLst/>
              <a:gdLst>
                <a:gd name="T0" fmla="*/ 0 w 19"/>
                <a:gd name="T1" fmla="*/ 0 h 1"/>
                <a:gd name="T2" fmla="*/ 22 w 19"/>
                <a:gd name="T3" fmla="*/ 0 h 1"/>
                <a:gd name="T4" fmla="*/ 25 w 19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" h="1">
                  <a:moveTo>
                    <a:pt x="0" y="0"/>
                  </a:moveTo>
                  <a:lnTo>
                    <a:pt x="17" y="0"/>
                  </a:lnTo>
                  <a:lnTo>
                    <a:pt x="19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33" name="Freeform 277"/>
            <p:cNvSpPr>
              <a:spLocks/>
            </p:cNvSpPr>
            <p:nvPr/>
          </p:nvSpPr>
          <p:spPr bwMode="auto">
            <a:xfrm>
              <a:off x="662" y="2277"/>
              <a:ext cx="25" cy="1"/>
            </a:xfrm>
            <a:custGeom>
              <a:avLst/>
              <a:gdLst>
                <a:gd name="T0" fmla="*/ 0 w 19"/>
                <a:gd name="T1" fmla="*/ 0 h 1"/>
                <a:gd name="T2" fmla="*/ 22 w 19"/>
                <a:gd name="T3" fmla="*/ 0 h 1"/>
                <a:gd name="T4" fmla="*/ 25 w 19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" h="1">
                  <a:moveTo>
                    <a:pt x="0" y="0"/>
                  </a:moveTo>
                  <a:lnTo>
                    <a:pt x="17" y="0"/>
                  </a:lnTo>
                  <a:lnTo>
                    <a:pt x="19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34" name="Freeform 278"/>
            <p:cNvSpPr>
              <a:spLocks/>
            </p:cNvSpPr>
            <p:nvPr/>
          </p:nvSpPr>
          <p:spPr bwMode="auto">
            <a:xfrm>
              <a:off x="662" y="2192"/>
              <a:ext cx="25" cy="1"/>
            </a:xfrm>
            <a:custGeom>
              <a:avLst/>
              <a:gdLst>
                <a:gd name="T0" fmla="*/ 0 w 19"/>
                <a:gd name="T1" fmla="*/ 0 h 1"/>
                <a:gd name="T2" fmla="*/ 22 w 19"/>
                <a:gd name="T3" fmla="*/ 0 h 1"/>
                <a:gd name="T4" fmla="*/ 25 w 19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" h="1">
                  <a:moveTo>
                    <a:pt x="0" y="0"/>
                  </a:moveTo>
                  <a:lnTo>
                    <a:pt x="17" y="0"/>
                  </a:lnTo>
                  <a:lnTo>
                    <a:pt x="19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35" name="Freeform 279"/>
            <p:cNvSpPr>
              <a:spLocks/>
            </p:cNvSpPr>
            <p:nvPr/>
          </p:nvSpPr>
          <p:spPr bwMode="auto">
            <a:xfrm>
              <a:off x="662" y="2021"/>
              <a:ext cx="25" cy="1"/>
            </a:xfrm>
            <a:custGeom>
              <a:avLst/>
              <a:gdLst>
                <a:gd name="T0" fmla="*/ 0 w 19"/>
                <a:gd name="T1" fmla="*/ 0 h 1"/>
                <a:gd name="T2" fmla="*/ 22 w 19"/>
                <a:gd name="T3" fmla="*/ 0 h 1"/>
                <a:gd name="T4" fmla="*/ 25 w 19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" h="1">
                  <a:moveTo>
                    <a:pt x="0" y="0"/>
                  </a:moveTo>
                  <a:lnTo>
                    <a:pt x="17" y="0"/>
                  </a:lnTo>
                  <a:lnTo>
                    <a:pt x="19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36" name="Freeform 280"/>
            <p:cNvSpPr>
              <a:spLocks/>
            </p:cNvSpPr>
            <p:nvPr/>
          </p:nvSpPr>
          <p:spPr bwMode="auto">
            <a:xfrm>
              <a:off x="662" y="1937"/>
              <a:ext cx="25" cy="1"/>
            </a:xfrm>
            <a:custGeom>
              <a:avLst/>
              <a:gdLst>
                <a:gd name="T0" fmla="*/ 0 w 19"/>
                <a:gd name="T1" fmla="*/ 0 h 1"/>
                <a:gd name="T2" fmla="*/ 22 w 19"/>
                <a:gd name="T3" fmla="*/ 0 h 1"/>
                <a:gd name="T4" fmla="*/ 25 w 19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" h="1">
                  <a:moveTo>
                    <a:pt x="0" y="0"/>
                  </a:moveTo>
                  <a:lnTo>
                    <a:pt x="17" y="0"/>
                  </a:lnTo>
                  <a:lnTo>
                    <a:pt x="19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37" name="Freeform 281"/>
            <p:cNvSpPr>
              <a:spLocks/>
            </p:cNvSpPr>
            <p:nvPr/>
          </p:nvSpPr>
          <p:spPr bwMode="auto">
            <a:xfrm>
              <a:off x="662" y="1852"/>
              <a:ext cx="25" cy="1"/>
            </a:xfrm>
            <a:custGeom>
              <a:avLst/>
              <a:gdLst>
                <a:gd name="T0" fmla="*/ 0 w 19"/>
                <a:gd name="T1" fmla="*/ 0 h 1"/>
                <a:gd name="T2" fmla="*/ 22 w 19"/>
                <a:gd name="T3" fmla="*/ 0 h 1"/>
                <a:gd name="T4" fmla="*/ 25 w 19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" h="1">
                  <a:moveTo>
                    <a:pt x="0" y="0"/>
                  </a:moveTo>
                  <a:lnTo>
                    <a:pt x="17" y="0"/>
                  </a:lnTo>
                  <a:lnTo>
                    <a:pt x="19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38" name="Freeform 282"/>
            <p:cNvSpPr>
              <a:spLocks/>
            </p:cNvSpPr>
            <p:nvPr/>
          </p:nvSpPr>
          <p:spPr bwMode="auto">
            <a:xfrm>
              <a:off x="662" y="1765"/>
              <a:ext cx="25" cy="1"/>
            </a:xfrm>
            <a:custGeom>
              <a:avLst/>
              <a:gdLst>
                <a:gd name="T0" fmla="*/ 0 w 19"/>
                <a:gd name="T1" fmla="*/ 0 h 1"/>
                <a:gd name="T2" fmla="*/ 22 w 19"/>
                <a:gd name="T3" fmla="*/ 0 h 1"/>
                <a:gd name="T4" fmla="*/ 25 w 19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" h="1">
                  <a:moveTo>
                    <a:pt x="0" y="0"/>
                  </a:moveTo>
                  <a:lnTo>
                    <a:pt x="17" y="0"/>
                  </a:lnTo>
                  <a:lnTo>
                    <a:pt x="19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39" name="Freeform 283"/>
            <p:cNvSpPr>
              <a:spLocks/>
            </p:cNvSpPr>
            <p:nvPr/>
          </p:nvSpPr>
          <p:spPr bwMode="auto">
            <a:xfrm>
              <a:off x="662" y="1680"/>
              <a:ext cx="25" cy="1"/>
            </a:xfrm>
            <a:custGeom>
              <a:avLst/>
              <a:gdLst>
                <a:gd name="T0" fmla="*/ 0 w 19"/>
                <a:gd name="T1" fmla="*/ 0 h 1"/>
                <a:gd name="T2" fmla="*/ 22 w 19"/>
                <a:gd name="T3" fmla="*/ 0 h 1"/>
                <a:gd name="T4" fmla="*/ 25 w 19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" h="1">
                  <a:moveTo>
                    <a:pt x="0" y="0"/>
                  </a:moveTo>
                  <a:lnTo>
                    <a:pt x="17" y="0"/>
                  </a:lnTo>
                  <a:lnTo>
                    <a:pt x="19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40" name="Freeform 284"/>
            <p:cNvSpPr>
              <a:spLocks/>
            </p:cNvSpPr>
            <p:nvPr/>
          </p:nvSpPr>
          <p:spPr bwMode="auto">
            <a:xfrm>
              <a:off x="662" y="1594"/>
              <a:ext cx="25" cy="1"/>
            </a:xfrm>
            <a:custGeom>
              <a:avLst/>
              <a:gdLst>
                <a:gd name="T0" fmla="*/ 0 w 19"/>
                <a:gd name="T1" fmla="*/ 0 h 1"/>
                <a:gd name="T2" fmla="*/ 22 w 19"/>
                <a:gd name="T3" fmla="*/ 0 h 1"/>
                <a:gd name="T4" fmla="*/ 25 w 19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" h="1">
                  <a:moveTo>
                    <a:pt x="0" y="0"/>
                  </a:moveTo>
                  <a:lnTo>
                    <a:pt x="17" y="0"/>
                  </a:lnTo>
                  <a:lnTo>
                    <a:pt x="19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41" name="Freeform 285"/>
            <p:cNvSpPr>
              <a:spLocks/>
            </p:cNvSpPr>
            <p:nvPr/>
          </p:nvSpPr>
          <p:spPr bwMode="auto">
            <a:xfrm>
              <a:off x="662" y="1507"/>
              <a:ext cx="25" cy="1"/>
            </a:xfrm>
            <a:custGeom>
              <a:avLst/>
              <a:gdLst>
                <a:gd name="T0" fmla="*/ 0 w 19"/>
                <a:gd name="T1" fmla="*/ 0 h 1"/>
                <a:gd name="T2" fmla="*/ 22 w 19"/>
                <a:gd name="T3" fmla="*/ 0 h 1"/>
                <a:gd name="T4" fmla="*/ 25 w 19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" h="1">
                  <a:moveTo>
                    <a:pt x="0" y="0"/>
                  </a:moveTo>
                  <a:lnTo>
                    <a:pt x="17" y="0"/>
                  </a:lnTo>
                  <a:lnTo>
                    <a:pt x="19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42" name="Freeform 286"/>
            <p:cNvSpPr>
              <a:spLocks/>
            </p:cNvSpPr>
            <p:nvPr/>
          </p:nvSpPr>
          <p:spPr bwMode="auto">
            <a:xfrm>
              <a:off x="662" y="1336"/>
              <a:ext cx="25" cy="1"/>
            </a:xfrm>
            <a:custGeom>
              <a:avLst/>
              <a:gdLst>
                <a:gd name="T0" fmla="*/ 0 w 19"/>
                <a:gd name="T1" fmla="*/ 0 h 1"/>
                <a:gd name="T2" fmla="*/ 22 w 19"/>
                <a:gd name="T3" fmla="*/ 0 h 1"/>
                <a:gd name="T4" fmla="*/ 25 w 19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" h="1">
                  <a:moveTo>
                    <a:pt x="0" y="0"/>
                  </a:moveTo>
                  <a:lnTo>
                    <a:pt x="17" y="0"/>
                  </a:lnTo>
                  <a:lnTo>
                    <a:pt x="19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43" name="Freeform 287"/>
            <p:cNvSpPr>
              <a:spLocks/>
            </p:cNvSpPr>
            <p:nvPr/>
          </p:nvSpPr>
          <p:spPr bwMode="auto">
            <a:xfrm>
              <a:off x="3011" y="3476"/>
              <a:ext cx="41" cy="1"/>
            </a:xfrm>
            <a:custGeom>
              <a:avLst/>
              <a:gdLst>
                <a:gd name="T0" fmla="*/ 41 w 31"/>
                <a:gd name="T1" fmla="*/ 0 h 1"/>
                <a:gd name="T2" fmla="*/ 3 w 31"/>
                <a:gd name="T3" fmla="*/ 0 h 1"/>
                <a:gd name="T4" fmla="*/ 0 w 31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1" h="1">
                  <a:moveTo>
                    <a:pt x="31" y="0"/>
                  </a:move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44" name="Freeform 288"/>
            <p:cNvSpPr>
              <a:spLocks/>
            </p:cNvSpPr>
            <p:nvPr/>
          </p:nvSpPr>
          <p:spPr bwMode="auto">
            <a:xfrm>
              <a:off x="3011" y="3133"/>
              <a:ext cx="41" cy="1"/>
            </a:xfrm>
            <a:custGeom>
              <a:avLst/>
              <a:gdLst>
                <a:gd name="T0" fmla="*/ 41 w 31"/>
                <a:gd name="T1" fmla="*/ 0 h 1"/>
                <a:gd name="T2" fmla="*/ 3 w 31"/>
                <a:gd name="T3" fmla="*/ 0 h 1"/>
                <a:gd name="T4" fmla="*/ 0 w 31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1" h="1">
                  <a:moveTo>
                    <a:pt x="31" y="0"/>
                  </a:move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45" name="Freeform 289"/>
            <p:cNvSpPr>
              <a:spLocks/>
            </p:cNvSpPr>
            <p:nvPr/>
          </p:nvSpPr>
          <p:spPr bwMode="auto">
            <a:xfrm>
              <a:off x="3011" y="2793"/>
              <a:ext cx="41" cy="1"/>
            </a:xfrm>
            <a:custGeom>
              <a:avLst/>
              <a:gdLst>
                <a:gd name="T0" fmla="*/ 41 w 31"/>
                <a:gd name="T1" fmla="*/ 0 h 1"/>
                <a:gd name="T2" fmla="*/ 3 w 31"/>
                <a:gd name="T3" fmla="*/ 0 h 1"/>
                <a:gd name="T4" fmla="*/ 0 w 31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1" h="1">
                  <a:moveTo>
                    <a:pt x="31" y="0"/>
                  </a:move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46" name="Freeform 290"/>
            <p:cNvSpPr>
              <a:spLocks/>
            </p:cNvSpPr>
            <p:nvPr/>
          </p:nvSpPr>
          <p:spPr bwMode="auto">
            <a:xfrm>
              <a:off x="3011" y="2449"/>
              <a:ext cx="41" cy="1"/>
            </a:xfrm>
            <a:custGeom>
              <a:avLst/>
              <a:gdLst>
                <a:gd name="T0" fmla="*/ 41 w 31"/>
                <a:gd name="T1" fmla="*/ 0 h 1"/>
                <a:gd name="T2" fmla="*/ 3 w 31"/>
                <a:gd name="T3" fmla="*/ 0 h 1"/>
                <a:gd name="T4" fmla="*/ 0 w 31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1" h="1">
                  <a:moveTo>
                    <a:pt x="31" y="0"/>
                  </a:move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47" name="Freeform 291"/>
            <p:cNvSpPr>
              <a:spLocks/>
            </p:cNvSpPr>
            <p:nvPr/>
          </p:nvSpPr>
          <p:spPr bwMode="auto">
            <a:xfrm>
              <a:off x="3011" y="2106"/>
              <a:ext cx="41" cy="1"/>
            </a:xfrm>
            <a:custGeom>
              <a:avLst/>
              <a:gdLst>
                <a:gd name="T0" fmla="*/ 41 w 31"/>
                <a:gd name="T1" fmla="*/ 0 h 1"/>
                <a:gd name="T2" fmla="*/ 3 w 31"/>
                <a:gd name="T3" fmla="*/ 0 h 1"/>
                <a:gd name="T4" fmla="*/ 0 w 31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1" h="1">
                  <a:moveTo>
                    <a:pt x="31" y="0"/>
                  </a:move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48" name="Freeform 292"/>
            <p:cNvSpPr>
              <a:spLocks/>
            </p:cNvSpPr>
            <p:nvPr/>
          </p:nvSpPr>
          <p:spPr bwMode="auto">
            <a:xfrm>
              <a:off x="3011" y="1765"/>
              <a:ext cx="41" cy="1"/>
            </a:xfrm>
            <a:custGeom>
              <a:avLst/>
              <a:gdLst>
                <a:gd name="T0" fmla="*/ 41 w 31"/>
                <a:gd name="T1" fmla="*/ 0 h 1"/>
                <a:gd name="T2" fmla="*/ 3 w 31"/>
                <a:gd name="T3" fmla="*/ 0 h 1"/>
                <a:gd name="T4" fmla="*/ 0 w 31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1" h="1">
                  <a:moveTo>
                    <a:pt x="31" y="0"/>
                  </a:move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49" name="Freeform 293"/>
            <p:cNvSpPr>
              <a:spLocks/>
            </p:cNvSpPr>
            <p:nvPr/>
          </p:nvSpPr>
          <p:spPr bwMode="auto">
            <a:xfrm>
              <a:off x="3011" y="1422"/>
              <a:ext cx="41" cy="1"/>
            </a:xfrm>
            <a:custGeom>
              <a:avLst/>
              <a:gdLst>
                <a:gd name="T0" fmla="*/ 41 w 31"/>
                <a:gd name="T1" fmla="*/ 0 h 1"/>
                <a:gd name="T2" fmla="*/ 3 w 31"/>
                <a:gd name="T3" fmla="*/ 0 h 1"/>
                <a:gd name="T4" fmla="*/ 0 w 31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1" h="1">
                  <a:moveTo>
                    <a:pt x="31" y="0"/>
                  </a:move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50" name="Freeform 294"/>
            <p:cNvSpPr>
              <a:spLocks/>
            </p:cNvSpPr>
            <p:nvPr/>
          </p:nvSpPr>
          <p:spPr bwMode="auto">
            <a:xfrm>
              <a:off x="3031" y="3561"/>
              <a:ext cx="21" cy="1"/>
            </a:xfrm>
            <a:custGeom>
              <a:avLst/>
              <a:gdLst>
                <a:gd name="T0" fmla="*/ 21 w 16"/>
                <a:gd name="T1" fmla="*/ 0 h 1"/>
                <a:gd name="T2" fmla="*/ 3 w 16"/>
                <a:gd name="T3" fmla="*/ 0 h 1"/>
                <a:gd name="T4" fmla="*/ 0 w 16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51" name="Freeform 295"/>
            <p:cNvSpPr>
              <a:spLocks/>
            </p:cNvSpPr>
            <p:nvPr/>
          </p:nvSpPr>
          <p:spPr bwMode="auto">
            <a:xfrm>
              <a:off x="3031" y="3390"/>
              <a:ext cx="21" cy="1"/>
            </a:xfrm>
            <a:custGeom>
              <a:avLst/>
              <a:gdLst>
                <a:gd name="T0" fmla="*/ 21 w 16"/>
                <a:gd name="T1" fmla="*/ 0 h 1"/>
                <a:gd name="T2" fmla="*/ 3 w 16"/>
                <a:gd name="T3" fmla="*/ 0 h 1"/>
                <a:gd name="T4" fmla="*/ 0 w 16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52" name="Freeform 296"/>
            <p:cNvSpPr>
              <a:spLocks/>
            </p:cNvSpPr>
            <p:nvPr/>
          </p:nvSpPr>
          <p:spPr bwMode="auto">
            <a:xfrm>
              <a:off x="3031" y="3304"/>
              <a:ext cx="21" cy="1"/>
            </a:xfrm>
            <a:custGeom>
              <a:avLst/>
              <a:gdLst>
                <a:gd name="T0" fmla="*/ 21 w 16"/>
                <a:gd name="T1" fmla="*/ 0 h 1"/>
                <a:gd name="T2" fmla="*/ 3 w 16"/>
                <a:gd name="T3" fmla="*/ 0 h 1"/>
                <a:gd name="T4" fmla="*/ 0 w 16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53" name="Freeform 297"/>
            <p:cNvSpPr>
              <a:spLocks/>
            </p:cNvSpPr>
            <p:nvPr/>
          </p:nvSpPr>
          <p:spPr bwMode="auto">
            <a:xfrm>
              <a:off x="3031" y="3218"/>
              <a:ext cx="21" cy="1"/>
            </a:xfrm>
            <a:custGeom>
              <a:avLst/>
              <a:gdLst>
                <a:gd name="T0" fmla="*/ 21 w 16"/>
                <a:gd name="T1" fmla="*/ 0 h 1"/>
                <a:gd name="T2" fmla="*/ 3 w 16"/>
                <a:gd name="T3" fmla="*/ 0 h 1"/>
                <a:gd name="T4" fmla="*/ 0 w 16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54" name="Freeform 298"/>
            <p:cNvSpPr>
              <a:spLocks/>
            </p:cNvSpPr>
            <p:nvPr/>
          </p:nvSpPr>
          <p:spPr bwMode="auto">
            <a:xfrm>
              <a:off x="3031" y="3049"/>
              <a:ext cx="21" cy="1"/>
            </a:xfrm>
            <a:custGeom>
              <a:avLst/>
              <a:gdLst>
                <a:gd name="T0" fmla="*/ 21 w 16"/>
                <a:gd name="T1" fmla="*/ 0 h 1"/>
                <a:gd name="T2" fmla="*/ 3 w 16"/>
                <a:gd name="T3" fmla="*/ 0 h 1"/>
                <a:gd name="T4" fmla="*/ 0 w 16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55" name="Freeform 299"/>
            <p:cNvSpPr>
              <a:spLocks/>
            </p:cNvSpPr>
            <p:nvPr/>
          </p:nvSpPr>
          <p:spPr bwMode="auto">
            <a:xfrm>
              <a:off x="3031" y="2964"/>
              <a:ext cx="21" cy="1"/>
            </a:xfrm>
            <a:custGeom>
              <a:avLst/>
              <a:gdLst>
                <a:gd name="T0" fmla="*/ 21 w 16"/>
                <a:gd name="T1" fmla="*/ 0 h 1"/>
                <a:gd name="T2" fmla="*/ 3 w 16"/>
                <a:gd name="T3" fmla="*/ 0 h 1"/>
                <a:gd name="T4" fmla="*/ 0 w 16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56" name="Freeform 300"/>
            <p:cNvSpPr>
              <a:spLocks/>
            </p:cNvSpPr>
            <p:nvPr/>
          </p:nvSpPr>
          <p:spPr bwMode="auto">
            <a:xfrm>
              <a:off x="3031" y="2878"/>
              <a:ext cx="21" cy="1"/>
            </a:xfrm>
            <a:custGeom>
              <a:avLst/>
              <a:gdLst>
                <a:gd name="T0" fmla="*/ 21 w 16"/>
                <a:gd name="T1" fmla="*/ 0 h 1"/>
                <a:gd name="T2" fmla="*/ 3 w 16"/>
                <a:gd name="T3" fmla="*/ 0 h 1"/>
                <a:gd name="T4" fmla="*/ 0 w 16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57" name="Freeform 301"/>
            <p:cNvSpPr>
              <a:spLocks/>
            </p:cNvSpPr>
            <p:nvPr/>
          </p:nvSpPr>
          <p:spPr bwMode="auto">
            <a:xfrm>
              <a:off x="3031" y="2793"/>
              <a:ext cx="21" cy="1"/>
            </a:xfrm>
            <a:custGeom>
              <a:avLst/>
              <a:gdLst>
                <a:gd name="T0" fmla="*/ 21 w 16"/>
                <a:gd name="T1" fmla="*/ 0 h 1"/>
                <a:gd name="T2" fmla="*/ 3 w 16"/>
                <a:gd name="T3" fmla="*/ 0 h 1"/>
                <a:gd name="T4" fmla="*/ 0 w 16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58" name="Freeform 302"/>
            <p:cNvSpPr>
              <a:spLocks/>
            </p:cNvSpPr>
            <p:nvPr/>
          </p:nvSpPr>
          <p:spPr bwMode="auto">
            <a:xfrm>
              <a:off x="3031" y="2706"/>
              <a:ext cx="21" cy="1"/>
            </a:xfrm>
            <a:custGeom>
              <a:avLst/>
              <a:gdLst>
                <a:gd name="T0" fmla="*/ 21 w 16"/>
                <a:gd name="T1" fmla="*/ 0 h 1"/>
                <a:gd name="T2" fmla="*/ 3 w 16"/>
                <a:gd name="T3" fmla="*/ 0 h 1"/>
                <a:gd name="T4" fmla="*/ 0 w 16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59" name="Freeform 303"/>
            <p:cNvSpPr>
              <a:spLocks/>
            </p:cNvSpPr>
            <p:nvPr/>
          </p:nvSpPr>
          <p:spPr bwMode="auto">
            <a:xfrm>
              <a:off x="3031" y="2620"/>
              <a:ext cx="21" cy="1"/>
            </a:xfrm>
            <a:custGeom>
              <a:avLst/>
              <a:gdLst>
                <a:gd name="T0" fmla="*/ 21 w 16"/>
                <a:gd name="T1" fmla="*/ 0 h 1"/>
                <a:gd name="T2" fmla="*/ 3 w 16"/>
                <a:gd name="T3" fmla="*/ 0 h 1"/>
                <a:gd name="T4" fmla="*/ 0 w 16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60" name="Freeform 304"/>
            <p:cNvSpPr>
              <a:spLocks/>
            </p:cNvSpPr>
            <p:nvPr/>
          </p:nvSpPr>
          <p:spPr bwMode="auto">
            <a:xfrm>
              <a:off x="3031" y="2535"/>
              <a:ext cx="21" cy="1"/>
            </a:xfrm>
            <a:custGeom>
              <a:avLst/>
              <a:gdLst>
                <a:gd name="T0" fmla="*/ 21 w 16"/>
                <a:gd name="T1" fmla="*/ 0 h 1"/>
                <a:gd name="T2" fmla="*/ 3 w 16"/>
                <a:gd name="T3" fmla="*/ 0 h 1"/>
                <a:gd name="T4" fmla="*/ 0 w 16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61" name="Freeform 305"/>
            <p:cNvSpPr>
              <a:spLocks/>
            </p:cNvSpPr>
            <p:nvPr/>
          </p:nvSpPr>
          <p:spPr bwMode="auto">
            <a:xfrm>
              <a:off x="3031" y="2363"/>
              <a:ext cx="21" cy="1"/>
            </a:xfrm>
            <a:custGeom>
              <a:avLst/>
              <a:gdLst>
                <a:gd name="T0" fmla="*/ 21 w 16"/>
                <a:gd name="T1" fmla="*/ 0 h 1"/>
                <a:gd name="T2" fmla="*/ 3 w 16"/>
                <a:gd name="T3" fmla="*/ 0 h 1"/>
                <a:gd name="T4" fmla="*/ 0 w 16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62" name="Freeform 306"/>
            <p:cNvSpPr>
              <a:spLocks/>
            </p:cNvSpPr>
            <p:nvPr/>
          </p:nvSpPr>
          <p:spPr bwMode="auto">
            <a:xfrm>
              <a:off x="3031" y="2277"/>
              <a:ext cx="21" cy="1"/>
            </a:xfrm>
            <a:custGeom>
              <a:avLst/>
              <a:gdLst>
                <a:gd name="T0" fmla="*/ 21 w 16"/>
                <a:gd name="T1" fmla="*/ 0 h 1"/>
                <a:gd name="T2" fmla="*/ 3 w 16"/>
                <a:gd name="T3" fmla="*/ 0 h 1"/>
                <a:gd name="T4" fmla="*/ 0 w 16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63" name="Freeform 307"/>
            <p:cNvSpPr>
              <a:spLocks/>
            </p:cNvSpPr>
            <p:nvPr/>
          </p:nvSpPr>
          <p:spPr bwMode="auto">
            <a:xfrm>
              <a:off x="3031" y="2192"/>
              <a:ext cx="21" cy="1"/>
            </a:xfrm>
            <a:custGeom>
              <a:avLst/>
              <a:gdLst>
                <a:gd name="T0" fmla="*/ 21 w 16"/>
                <a:gd name="T1" fmla="*/ 0 h 1"/>
                <a:gd name="T2" fmla="*/ 3 w 16"/>
                <a:gd name="T3" fmla="*/ 0 h 1"/>
                <a:gd name="T4" fmla="*/ 0 w 16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64" name="Freeform 308"/>
            <p:cNvSpPr>
              <a:spLocks/>
            </p:cNvSpPr>
            <p:nvPr/>
          </p:nvSpPr>
          <p:spPr bwMode="auto">
            <a:xfrm>
              <a:off x="3031" y="2021"/>
              <a:ext cx="21" cy="1"/>
            </a:xfrm>
            <a:custGeom>
              <a:avLst/>
              <a:gdLst>
                <a:gd name="T0" fmla="*/ 21 w 16"/>
                <a:gd name="T1" fmla="*/ 0 h 1"/>
                <a:gd name="T2" fmla="*/ 3 w 16"/>
                <a:gd name="T3" fmla="*/ 0 h 1"/>
                <a:gd name="T4" fmla="*/ 0 w 16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65" name="Freeform 309"/>
            <p:cNvSpPr>
              <a:spLocks/>
            </p:cNvSpPr>
            <p:nvPr/>
          </p:nvSpPr>
          <p:spPr bwMode="auto">
            <a:xfrm>
              <a:off x="3031" y="1937"/>
              <a:ext cx="21" cy="1"/>
            </a:xfrm>
            <a:custGeom>
              <a:avLst/>
              <a:gdLst>
                <a:gd name="T0" fmla="*/ 21 w 16"/>
                <a:gd name="T1" fmla="*/ 0 h 1"/>
                <a:gd name="T2" fmla="*/ 3 w 16"/>
                <a:gd name="T3" fmla="*/ 0 h 1"/>
                <a:gd name="T4" fmla="*/ 0 w 16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66" name="Freeform 310"/>
            <p:cNvSpPr>
              <a:spLocks/>
            </p:cNvSpPr>
            <p:nvPr/>
          </p:nvSpPr>
          <p:spPr bwMode="auto">
            <a:xfrm>
              <a:off x="3031" y="1852"/>
              <a:ext cx="21" cy="1"/>
            </a:xfrm>
            <a:custGeom>
              <a:avLst/>
              <a:gdLst>
                <a:gd name="T0" fmla="*/ 21 w 16"/>
                <a:gd name="T1" fmla="*/ 0 h 1"/>
                <a:gd name="T2" fmla="*/ 3 w 16"/>
                <a:gd name="T3" fmla="*/ 0 h 1"/>
                <a:gd name="T4" fmla="*/ 0 w 16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67" name="Freeform 311"/>
            <p:cNvSpPr>
              <a:spLocks/>
            </p:cNvSpPr>
            <p:nvPr/>
          </p:nvSpPr>
          <p:spPr bwMode="auto">
            <a:xfrm>
              <a:off x="3031" y="1765"/>
              <a:ext cx="21" cy="1"/>
            </a:xfrm>
            <a:custGeom>
              <a:avLst/>
              <a:gdLst>
                <a:gd name="T0" fmla="*/ 21 w 16"/>
                <a:gd name="T1" fmla="*/ 0 h 1"/>
                <a:gd name="T2" fmla="*/ 3 w 16"/>
                <a:gd name="T3" fmla="*/ 0 h 1"/>
                <a:gd name="T4" fmla="*/ 0 w 16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68" name="Freeform 312"/>
            <p:cNvSpPr>
              <a:spLocks/>
            </p:cNvSpPr>
            <p:nvPr/>
          </p:nvSpPr>
          <p:spPr bwMode="auto">
            <a:xfrm>
              <a:off x="3031" y="1680"/>
              <a:ext cx="21" cy="1"/>
            </a:xfrm>
            <a:custGeom>
              <a:avLst/>
              <a:gdLst>
                <a:gd name="T0" fmla="*/ 21 w 16"/>
                <a:gd name="T1" fmla="*/ 0 h 1"/>
                <a:gd name="T2" fmla="*/ 3 w 16"/>
                <a:gd name="T3" fmla="*/ 0 h 1"/>
                <a:gd name="T4" fmla="*/ 0 w 16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69" name="Freeform 313"/>
            <p:cNvSpPr>
              <a:spLocks/>
            </p:cNvSpPr>
            <p:nvPr/>
          </p:nvSpPr>
          <p:spPr bwMode="auto">
            <a:xfrm>
              <a:off x="3031" y="1594"/>
              <a:ext cx="21" cy="1"/>
            </a:xfrm>
            <a:custGeom>
              <a:avLst/>
              <a:gdLst>
                <a:gd name="T0" fmla="*/ 21 w 16"/>
                <a:gd name="T1" fmla="*/ 0 h 1"/>
                <a:gd name="T2" fmla="*/ 3 w 16"/>
                <a:gd name="T3" fmla="*/ 0 h 1"/>
                <a:gd name="T4" fmla="*/ 0 w 16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70" name="Freeform 314"/>
            <p:cNvSpPr>
              <a:spLocks/>
            </p:cNvSpPr>
            <p:nvPr/>
          </p:nvSpPr>
          <p:spPr bwMode="auto">
            <a:xfrm>
              <a:off x="3031" y="1507"/>
              <a:ext cx="21" cy="1"/>
            </a:xfrm>
            <a:custGeom>
              <a:avLst/>
              <a:gdLst>
                <a:gd name="T0" fmla="*/ 21 w 16"/>
                <a:gd name="T1" fmla="*/ 0 h 1"/>
                <a:gd name="T2" fmla="*/ 3 w 16"/>
                <a:gd name="T3" fmla="*/ 0 h 1"/>
                <a:gd name="T4" fmla="*/ 0 w 16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71" name="Freeform 315"/>
            <p:cNvSpPr>
              <a:spLocks/>
            </p:cNvSpPr>
            <p:nvPr/>
          </p:nvSpPr>
          <p:spPr bwMode="auto">
            <a:xfrm>
              <a:off x="3031" y="1336"/>
              <a:ext cx="21" cy="1"/>
            </a:xfrm>
            <a:custGeom>
              <a:avLst/>
              <a:gdLst>
                <a:gd name="T0" fmla="*/ 21 w 16"/>
                <a:gd name="T1" fmla="*/ 0 h 1"/>
                <a:gd name="T2" fmla="*/ 3 w 16"/>
                <a:gd name="T3" fmla="*/ 0 h 1"/>
                <a:gd name="T4" fmla="*/ 0 w 16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72" name="Freeform 316"/>
            <p:cNvSpPr>
              <a:spLocks/>
            </p:cNvSpPr>
            <p:nvPr/>
          </p:nvSpPr>
          <p:spPr bwMode="auto">
            <a:xfrm>
              <a:off x="662" y="3517"/>
              <a:ext cx="1" cy="44"/>
            </a:xfrm>
            <a:custGeom>
              <a:avLst/>
              <a:gdLst>
                <a:gd name="T0" fmla="*/ 0 w 1"/>
                <a:gd name="T1" fmla="*/ 44 h 33"/>
                <a:gd name="T2" fmla="*/ 0 w 1"/>
                <a:gd name="T3" fmla="*/ 3 h 33"/>
                <a:gd name="T4" fmla="*/ 0 w 1"/>
                <a:gd name="T5" fmla="*/ 0 h 3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33">
                  <a:moveTo>
                    <a:pt x="0" y="33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73" name="Freeform 317"/>
            <p:cNvSpPr>
              <a:spLocks/>
            </p:cNvSpPr>
            <p:nvPr/>
          </p:nvSpPr>
          <p:spPr bwMode="auto">
            <a:xfrm>
              <a:off x="1005" y="3517"/>
              <a:ext cx="1" cy="44"/>
            </a:xfrm>
            <a:custGeom>
              <a:avLst/>
              <a:gdLst>
                <a:gd name="T0" fmla="*/ 0 w 1"/>
                <a:gd name="T1" fmla="*/ 44 h 33"/>
                <a:gd name="T2" fmla="*/ 0 w 1"/>
                <a:gd name="T3" fmla="*/ 3 h 33"/>
                <a:gd name="T4" fmla="*/ 0 w 1"/>
                <a:gd name="T5" fmla="*/ 0 h 3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33">
                  <a:moveTo>
                    <a:pt x="0" y="33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74" name="Freeform 318"/>
            <p:cNvSpPr>
              <a:spLocks/>
            </p:cNvSpPr>
            <p:nvPr/>
          </p:nvSpPr>
          <p:spPr bwMode="auto">
            <a:xfrm>
              <a:off x="1345" y="3517"/>
              <a:ext cx="1" cy="44"/>
            </a:xfrm>
            <a:custGeom>
              <a:avLst/>
              <a:gdLst>
                <a:gd name="T0" fmla="*/ 0 w 1"/>
                <a:gd name="T1" fmla="*/ 44 h 33"/>
                <a:gd name="T2" fmla="*/ 0 w 1"/>
                <a:gd name="T3" fmla="*/ 3 h 33"/>
                <a:gd name="T4" fmla="*/ 0 w 1"/>
                <a:gd name="T5" fmla="*/ 0 h 3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33">
                  <a:moveTo>
                    <a:pt x="0" y="33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75" name="Freeform 319"/>
            <p:cNvSpPr>
              <a:spLocks/>
            </p:cNvSpPr>
            <p:nvPr/>
          </p:nvSpPr>
          <p:spPr bwMode="auto">
            <a:xfrm>
              <a:off x="1689" y="3517"/>
              <a:ext cx="1" cy="44"/>
            </a:xfrm>
            <a:custGeom>
              <a:avLst/>
              <a:gdLst>
                <a:gd name="T0" fmla="*/ 0 w 1"/>
                <a:gd name="T1" fmla="*/ 44 h 33"/>
                <a:gd name="T2" fmla="*/ 0 w 1"/>
                <a:gd name="T3" fmla="*/ 3 h 33"/>
                <a:gd name="T4" fmla="*/ 0 w 1"/>
                <a:gd name="T5" fmla="*/ 0 h 3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33">
                  <a:moveTo>
                    <a:pt x="0" y="33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76" name="Freeform 320"/>
            <p:cNvSpPr>
              <a:spLocks/>
            </p:cNvSpPr>
            <p:nvPr/>
          </p:nvSpPr>
          <p:spPr bwMode="auto">
            <a:xfrm>
              <a:off x="2029" y="3517"/>
              <a:ext cx="1" cy="44"/>
            </a:xfrm>
            <a:custGeom>
              <a:avLst/>
              <a:gdLst>
                <a:gd name="T0" fmla="*/ 0 w 1"/>
                <a:gd name="T1" fmla="*/ 44 h 33"/>
                <a:gd name="T2" fmla="*/ 0 w 1"/>
                <a:gd name="T3" fmla="*/ 3 h 33"/>
                <a:gd name="T4" fmla="*/ 0 w 1"/>
                <a:gd name="T5" fmla="*/ 0 h 3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33">
                  <a:moveTo>
                    <a:pt x="0" y="33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77" name="Freeform 321"/>
            <p:cNvSpPr>
              <a:spLocks/>
            </p:cNvSpPr>
            <p:nvPr/>
          </p:nvSpPr>
          <p:spPr bwMode="auto">
            <a:xfrm>
              <a:off x="2372" y="3517"/>
              <a:ext cx="1" cy="44"/>
            </a:xfrm>
            <a:custGeom>
              <a:avLst/>
              <a:gdLst>
                <a:gd name="T0" fmla="*/ 0 w 1"/>
                <a:gd name="T1" fmla="*/ 44 h 33"/>
                <a:gd name="T2" fmla="*/ 0 w 1"/>
                <a:gd name="T3" fmla="*/ 3 h 33"/>
                <a:gd name="T4" fmla="*/ 0 w 1"/>
                <a:gd name="T5" fmla="*/ 0 h 3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33">
                  <a:moveTo>
                    <a:pt x="0" y="33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78" name="Freeform 322"/>
            <p:cNvSpPr>
              <a:spLocks/>
            </p:cNvSpPr>
            <p:nvPr/>
          </p:nvSpPr>
          <p:spPr bwMode="auto">
            <a:xfrm>
              <a:off x="2712" y="3517"/>
              <a:ext cx="1" cy="44"/>
            </a:xfrm>
            <a:custGeom>
              <a:avLst/>
              <a:gdLst>
                <a:gd name="T0" fmla="*/ 0 w 1"/>
                <a:gd name="T1" fmla="*/ 44 h 33"/>
                <a:gd name="T2" fmla="*/ 0 w 1"/>
                <a:gd name="T3" fmla="*/ 3 h 33"/>
                <a:gd name="T4" fmla="*/ 0 w 1"/>
                <a:gd name="T5" fmla="*/ 0 h 3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33">
                  <a:moveTo>
                    <a:pt x="0" y="33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79" name="Freeform 323"/>
            <p:cNvSpPr>
              <a:spLocks/>
            </p:cNvSpPr>
            <p:nvPr/>
          </p:nvSpPr>
          <p:spPr bwMode="auto">
            <a:xfrm>
              <a:off x="3052" y="3517"/>
              <a:ext cx="1" cy="44"/>
            </a:xfrm>
            <a:custGeom>
              <a:avLst/>
              <a:gdLst>
                <a:gd name="T0" fmla="*/ 0 w 1"/>
                <a:gd name="T1" fmla="*/ 44 h 33"/>
                <a:gd name="T2" fmla="*/ 0 w 1"/>
                <a:gd name="T3" fmla="*/ 3 h 33"/>
                <a:gd name="T4" fmla="*/ 0 w 1"/>
                <a:gd name="T5" fmla="*/ 0 h 3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33">
                  <a:moveTo>
                    <a:pt x="0" y="33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80" name="Freeform 324"/>
            <p:cNvSpPr>
              <a:spLocks/>
            </p:cNvSpPr>
            <p:nvPr/>
          </p:nvSpPr>
          <p:spPr bwMode="auto">
            <a:xfrm>
              <a:off x="747" y="3540"/>
              <a:ext cx="1" cy="21"/>
            </a:xfrm>
            <a:custGeom>
              <a:avLst/>
              <a:gdLst>
                <a:gd name="T0" fmla="*/ 0 w 1"/>
                <a:gd name="T1" fmla="*/ 21 h 16"/>
                <a:gd name="T2" fmla="*/ 0 w 1"/>
                <a:gd name="T3" fmla="*/ 3 h 16"/>
                <a:gd name="T4" fmla="*/ 0 w 1"/>
                <a:gd name="T5" fmla="*/ 0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6">
                  <a:moveTo>
                    <a:pt x="0" y="16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81" name="Freeform 325"/>
            <p:cNvSpPr>
              <a:spLocks/>
            </p:cNvSpPr>
            <p:nvPr/>
          </p:nvSpPr>
          <p:spPr bwMode="auto">
            <a:xfrm>
              <a:off x="833" y="3540"/>
              <a:ext cx="1" cy="21"/>
            </a:xfrm>
            <a:custGeom>
              <a:avLst/>
              <a:gdLst>
                <a:gd name="T0" fmla="*/ 0 w 1"/>
                <a:gd name="T1" fmla="*/ 21 h 16"/>
                <a:gd name="T2" fmla="*/ 0 w 1"/>
                <a:gd name="T3" fmla="*/ 3 h 16"/>
                <a:gd name="T4" fmla="*/ 0 w 1"/>
                <a:gd name="T5" fmla="*/ 0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6">
                  <a:moveTo>
                    <a:pt x="0" y="16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82" name="Freeform 326"/>
            <p:cNvSpPr>
              <a:spLocks/>
            </p:cNvSpPr>
            <p:nvPr/>
          </p:nvSpPr>
          <p:spPr bwMode="auto">
            <a:xfrm>
              <a:off x="918" y="3540"/>
              <a:ext cx="1" cy="21"/>
            </a:xfrm>
            <a:custGeom>
              <a:avLst/>
              <a:gdLst>
                <a:gd name="T0" fmla="*/ 0 w 1"/>
                <a:gd name="T1" fmla="*/ 21 h 16"/>
                <a:gd name="T2" fmla="*/ 0 w 1"/>
                <a:gd name="T3" fmla="*/ 3 h 16"/>
                <a:gd name="T4" fmla="*/ 0 w 1"/>
                <a:gd name="T5" fmla="*/ 0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6">
                  <a:moveTo>
                    <a:pt x="0" y="16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83" name="Freeform 327"/>
            <p:cNvSpPr>
              <a:spLocks/>
            </p:cNvSpPr>
            <p:nvPr/>
          </p:nvSpPr>
          <p:spPr bwMode="auto">
            <a:xfrm>
              <a:off x="1090" y="3540"/>
              <a:ext cx="1" cy="21"/>
            </a:xfrm>
            <a:custGeom>
              <a:avLst/>
              <a:gdLst>
                <a:gd name="T0" fmla="*/ 0 w 1"/>
                <a:gd name="T1" fmla="*/ 21 h 16"/>
                <a:gd name="T2" fmla="*/ 0 w 1"/>
                <a:gd name="T3" fmla="*/ 3 h 16"/>
                <a:gd name="T4" fmla="*/ 0 w 1"/>
                <a:gd name="T5" fmla="*/ 0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6">
                  <a:moveTo>
                    <a:pt x="0" y="16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84" name="Freeform 328"/>
            <p:cNvSpPr>
              <a:spLocks/>
            </p:cNvSpPr>
            <p:nvPr/>
          </p:nvSpPr>
          <p:spPr bwMode="auto">
            <a:xfrm>
              <a:off x="1176" y="3540"/>
              <a:ext cx="1" cy="21"/>
            </a:xfrm>
            <a:custGeom>
              <a:avLst/>
              <a:gdLst>
                <a:gd name="T0" fmla="*/ 0 w 1"/>
                <a:gd name="T1" fmla="*/ 21 h 16"/>
                <a:gd name="T2" fmla="*/ 0 w 1"/>
                <a:gd name="T3" fmla="*/ 3 h 16"/>
                <a:gd name="T4" fmla="*/ 0 w 1"/>
                <a:gd name="T5" fmla="*/ 0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6">
                  <a:moveTo>
                    <a:pt x="0" y="16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85" name="Freeform 329"/>
            <p:cNvSpPr>
              <a:spLocks/>
            </p:cNvSpPr>
            <p:nvPr/>
          </p:nvSpPr>
          <p:spPr bwMode="auto">
            <a:xfrm>
              <a:off x="1259" y="3540"/>
              <a:ext cx="1" cy="21"/>
            </a:xfrm>
            <a:custGeom>
              <a:avLst/>
              <a:gdLst>
                <a:gd name="T0" fmla="*/ 0 w 1"/>
                <a:gd name="T1" fmla="*/ 21 h 16"/>
                <a:gd name="T2" fmla="*/ 0 w 1"/>
                <a:gd name="T3" fmla="*/ 3 h 16"/>
                <a:gd name="T4" fmla="*/ 0 w 1"/>
                <a:gd name="T5" fmla="*/ 0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6">
                  <a:moveTo>
                    <a:pt x="0" y="16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86" name="Freeform 330"/>
            <p:cNvSpPr>
              <a:spLocks/>
            </p:cNvSpPr>
            <p:nvPr/>
          </p:nvSpPr>
          <p:spPr bwMode="auto">
            <a:xfrm>
              <a:off x="1431" y="3540"/>
              <a:ext cx="1" cy="21"/>
            </a:xfrm>
            <a:custGeom>
              <a:avLst/>
              <a:gdLst>
                <a:gd name="T0" fmla="*/ 0 w 1"/>
                <a:gd name="T1" fmla="*/ 21 h 16"/>
                <a:gd name="T2" fmla="*/ 0 w 1"/>
                <a:gd name="T3" fmla="*/ 3 h 16"/>
                <a:gd name="T4" fmla="*/ 0 w 1"/>
                <a:gd name="T5" fmla="*/ 0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6">
                  <a:moveTo>
                    <a:pt x="0" y="16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87" name="Freeform 331"/>
            <p:cNvSpPr>
              <a:spLocks/>
            </p:cNvSpPr>
            <p:nvPr/>
          </p:nvSpPr>
          <p:spPr bwMode="auto">
            <a:xfrm>
              <a:off x="1517" y="3540"/>
              <a:ext cx="1" cy="21"/>
            </a:xfrm>
            <a:custGeom>
              <a:avLst/>
              <a:gdLst>
                <a:gd name="T0" fmla="*/ 0 w 1"/>
                <a:gd name="T1" fmla="*/ 21 h 16"/>
                <a:gd name="T2" fmla="*/ 0 w 1"/>
                <a:gd name="T3" fmla="*/ 3 h 16"/>
                <a:gd name="T4" fmla="*/ 0 w 1"/>
                <a:gd name="T5" fmla="*/ 0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6">
                  <a:moveTo>
                    <a:pt x="0" y="16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88" name="Freeform 332"/>
            <p:cNvSpPr>
              <a:spLocks/>
            </p:cNvSpPr>
            <p:nvPr/>
          </p:nvSpPr>
          <p:spPr bwMode="auto">
            <a:xfrm>
              <a:off x="1602" y="3540"/>
              <a:ext cx="1" cy="21"/>
            </a:xfrm>
            <a:custGeom>
              <a:avLst/>
              <a:gdLst>
                <a:gd name="T0" fmla="*/ 0 w 1"/>
                <a:gd name="T1" fmla="*/ 21 h 16"/>
                <a:gd name="T2" fmla="*/ 0 w 1"/>
                <a:gd name="T3" fmla="*/ 3 h 16"/>
                <a:gd name="T4" fmla="*/ 0 w 1"/>
                <a:gd name="T5" fmla="*/ 0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6">
                  <a:moveTo>
                    <a:pt x="0" y="16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89" name="Freeform 333"/>
            <p:cNvSpPr>
              <a:spLocks/>
            </p:cNvSpPr>
            <p:nvPr/>
          </p:nvSpPr>
          <p:spPr bwMode="auto">
            <a:xfrm>
              <a:off x="1774" y="3540"/>
              <a:ext cx="1" cy="21"/>
            </a:xfrm>
            <a:custGeom>
              <a:avLst/>
              <a:gdLst>
                <a:gd name="T0" fmla="*/ 0 w 1"/>
                <a:gd name="T1" fmla="*/ 21 h 16"/>
                <a:gd name="T2" fmla="*/ 0 w 1"/>
                <a:gd name="T3" fmla="*/ 3 h 16"/>
                <a:gd name="T4" fmla="*/ 0 w 1"/>
                <a:gd name="T5" fmla="*/ 0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6">
                  <a:moveTo>
                    <a:pt x="0" y="16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90" name="Freeform 334"/>
            <p:cNvSpPr>
              <a:spLocks/>
            </p:cNvSpPr>
            <p:nvPr/>
          </p:nvSpPr>
          <p:spPr bwMode="auto">
            <a:xfrm>
              <a:off x="1858" y="3540"/>
              <a:ext cx="1" cy="21"/>
            </a:xfrm>
            <a:custGeom>
              <a:avLst/>
              <a:gdLst>
                <a:gd name="T0" fmla="*/ 0 w 1"/>
                <a:gd name="T1" fmla="*/ 21 h 16"/>
                <a:gd name="T2" fmla="*/ 0 w 1"/>
                <a:gd name="T3" fmla="*/ 3 h 16"/>
                <a:gd name="T4" fmla="*/ 0 w 1"/>
                <a:gd name="T5" fmla="*/ 0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6">
                  <a:moveTo>
                    <a:pt x="0" y="16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91" name="Freeform 335"/>
            <p:cNvSpPr>
              <a:spLocks/>
            </p:cNvSpPr>
            <p:nvPr/>
          </p:nvSpPr>
          <p:spPr bwMode="auto">
            <a:xfrm>
              <a:off x="1943" y="3540"/>
              <a:ext cx="1" cy="21"/>
            </a:xfrm>
            <a:custGeom>
              <a:avLst/>
              <a:gdLst>
                <a:gd name="T0" fmla="*/ 0 w 1"/>
                <a:gd name="T1" fmla="*/ 21 h 16"/>
                <a:gd name="T2" fmla="*/ 0 w 1"/>
                <a:gd name="T3" fmla="*/ 3 h 16"/>
                <a:gd name="T4" fmla="*/ 0 w 1"/>
                <a:gd name="T5" fmla="*/ 0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6">
                  <a:moveTo>
                    <a:pt x="0" y="16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92" name="Freeform 336"/>
            <p:cNvSpPr>
              <a:spLocks/>
            </p:cNvSpPr>
            <p:nvPr/>
          </p:nvSpPr>
          <p:spPr bwMode="auto">
            <a:xfrm>
              <a:off x="2114" y="3540"/>
              <a:ext cx="1" cy="21"/>
            </a:xfrm>
            <a:custGeom>
              <a:avLst/>
              <a:gdLst>
                <a:gd name="T0" fmla="*/ 0 w 1"/>
                <a:gd name="T1" fmla="*/ 21 h 16"/>
                <a:gd name="T2" fmla="*/ 0 w 1"/>
                <a:gd name="T3" fmla="*/ 3 h 16"/>
                <a:gd name="T4" fmla="*/ 0 w 1"/>
                <a:gd name="T5" fmla="*/ 0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6">
                  <a:moveTo>
                    <a:pt x="0" y="16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93" name="Freeform 337"/>
            <p:cNvSpPr>
              <a:spLocks/>
            </p:cNvSpPr>
            <p:nvPr/>
          </p:nvSpPr>
          <p:spPr bwMode="auto">
            <a:xfrm>
              <a:off x="2201" y="3540"/>
              <a:ext cx="1" cy="21"/>
            </a:xfrm>
            <a:custGeom>
              <a:avLst/>
              <a:gdLst>
                <a:gd name="T0" fmla="*/ 0 w 1"/>
                <a:gd name="T1" fmla="*/ 21 h 16"/>
                <a:gd name="T2" fmla="*/ 0 w 1"/>
                <a:gd name="T3" fmla="*/ 3 h 16"/>
                <a:gd name="T4" fmla="*/ 0 w 1"/>
                <a:gd name="T5" fmla="*/ 0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6">
                  <a:moveTo>
                    <a:pt x="0" y="16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94" name="Freeform 338"/>
            <p:cNvSpPr>
              <a:spLocks/>
            </p:cNvSpPr>
            <p:nvPr/>
          </p:nvSpPr>
          <p:spPr bwMode="auto">
            <a:xfrm>
              <a:off x="2286" y="3540"/>
              <a:ext cx="1" cy="21"/>
            </a:xfrm>
            <a:custGeom>
              <a:avLst/>
              <a:gdLst>
                <a:gd name="T0" fmla="*/ 0 w 1"/>
                <a:gd name="T1" fmla="*/ 21 h 16"/>
                <a:gd name="T2" fmla="*/ 0 w 1"/>
                <a:gd name="T3" fmla="*/ 3 h 16"/>
                <a:gd name="T4" fmla="*/ 0 w 1"/>
                <a:gd name="T5" fmla="*/ 0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6">
                  <a:moveTo>
                    <a:pt x="0" y="16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95" name="Freeform 339"/>
            <p:cNvSpPr>
              <a:spLocks/>
            </p:cNvSpPr>
            <p:nvPr/>
          </p:nvSpPr>
          <p:spPr bwMode="auto">
            <a:xfrm>
              <a:off x="2455" y="3540"/>
              <a:ext cx="1" cy="21"/>
            </a:xfrm>
            <a:custGeom>
              <a:avLst/>
              <a:gdLst>
                <a:gd name="T0" fmla="*/ 0 w 1"/>
                <a:gd name="T1" fmla="*/ 21 h 16"/>
                <a:gd name="T2" fmla="*/ 0 w 1"/>
                <a:gd name="T3" fmla="*/ 3 h 16"/>
                <a:gd name="T4" fmla="*/ 0 w 1"/>
                <a:gd name="T5" fmla="*/ 0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6">
                  <a:moveTo>
                    <a:pt x="0" y="16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96" name="Freeform 340"/>
            <p:cNvSpPr>
              <a:spLocks/>
            </p:cNvSpPr>
            <p:nvPr/>
          </p:nvSpPr>
          <p:spPr bwMode="auto">
            <a:xfrm>
              <a:off x="2540" y="3540"/>
              <a:ext cx="1" cy="21"/>
            </a:xfrm>
            <a:custGeom>
              <a:avLst/>
              <a:gdLst>
                <a:gd name="T0" fmla="*/ 0 w 1"/>
                <a:gd name="T1" fmla="*/ 21 h 16"/>
                <a:gd name="T2" fmla="*/ 0 w 1"/>
                <a:gd name="T3" fmla="*/ 3 h 16"/>
                <a:gd name="T4" fmla="*/ 0 w 1"/>
                <a:gd name="T5" fmla="*/ 0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6">
                  <a:moveTo>
                    <a:pt x="0" y="16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97" name="Freeform 341"/>
            <p:cNvSpPr>
              <a:spLocks/>
            </p:cNvSpPr>
            <p:nvPr/>
          </p:nvSpPr>
          <p:spPr bwMode="auto">
            <a:xfrm>
              <a:off x="2627" y="3540"/>
              <a:ext cx="1" cy="21"/>
            </a:xfrm>
            <a:custGeom>
              <a:avLst/>
              <a:gdLst>
                <a:gd name="T0" fmla="*/ 0 w 1"/>
                <a:gd name="T1" fmla="*/ 21 h 16"/>
                <a:gd name="T2" fmla="*/ 0 w 1"/>
                <a:gd name="T3" fmla="*/ 3 h 16"/>
                <a:gd name="T4" fmla="*/ 0 w 1"/>
                <a:gd name="T5" fmla="*/ 0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6">
                  <a:moveTo>
                    <a:pt x="0" y="16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98" name="Freeform 342"/>
            <p:cNvSpPr>
              <a:spLocks/>
            </p:cNvSpPr>
            <p:nvPr/>
          </p:nvSpPr>
          <p:spPr bwMode="auto">
            <a:xfrm>
              <a:off x="2798" y="3540"/>
              <a:ext cx="1" cy="21"/>
            </a:xfrm>
            <a:custGeom>
              <a:avLst/>
              <a:gdLst>
                <a:gd name="T0" fmla="*/ 0 w 1"/>
                <a:gd name="T1" fmla="*/ 21 h 16"/>
                <a:gd name="T2" fmla="*/ 0 w 1"/>
                <a:gd name="T3" fmla="*/ 3 h 16"/>
                <a:gd name="T4" fmla="*/ 0 w 1"/>
                <a:gd name="T5" fmla="*/ 0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6">
                  <a:moveTo>
                    <a:pt x="0" y="16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99" name="Freeform 343"/>
            <p:cNvSpPr>
              <a:spLocks/>
            </p:cNvSpPr>
            <p:nvPr/>
          </p:nvSpPr>
          <p:spPr bwMode="auto">
            <a:xfrm>
              <a:off x="2883" y="3540"/>
              <a:ext cx="1" cy="21"/>
            </a:xfrm>
            <a:custGeom>
              <a:avLst/>
              <a:gdLst>
                <a:gd name="T0" fmla="*/ 0 w 1"/>
                <a:gd name="T1" fmla="*/ 21 h 16"/>
                <a:gd name="T2" fmla="*/ 0 w 1"/>
                <a:gd name="T3" fmla="*/ 3 h 16"/>
                <a:gd name="T4" fmla="*/ 0 w 1"/>
                <a:gd name="T5" fmla="*/ 0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6">
                  <a:moveTo>
                    <a:pt x="0" y="16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00" name="Freeform 344"/>
            <p:cNvSpPr>
              <a:spLocks/>
            </p:cNvSpPr>
            <p:nvPr/>
          </p:nvSpPr>
          <p:spPr bwMode="auto">
            <a:xfrm>
              <a:off x="2970" y="3540"/>
              <a:ext cx="1" cy="21"/>
            </a:xfrm>
            <a:custGeom>
              <a:avLst/>
              <a:gdLst>
                <a:gd name="T0" fmla="*/ 0 w 1"/>
                <a:gd name="T1" fmla="*/ 21 h 16"/>
                <a:gd name="T2" fmla="*/ 0 w 1"/>
                <a:gd name="T3" fmla="*/ 3 h 16"/>
                <a:gd name="T4" fmla="*/ 0 w 1"/>
                <a:gd name="T5" fmla="*/ 0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6">
                  <a:moveTo>
                    <a:pt x="0" y="16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01" name="Freeform 345"/>
            <p:cNvSpPr>
              <a:spLocks/>
            </p:cNvSpPr>
            <p:nvPr/>
          </p:nvSpPr>
          <p:spPr bwMode="auto">
            <a:xfrm>
              <a:off x="662" y="1336"/>
              <a:ext cx="1" cy="45"/>
            </a:xfrm>
            <a:custGeom>
              <a:avLst/>
              <a:gdLst>
                <a:gd name="T0" fmla="*/ 0 w 1"/>
                <a:gd name="T1" fmla="*/ 0 h 34"/>
                <a:gd name="T2" fmla="*/ 0 w 1"/>
                <a:gd name="T3" fmla="*/ 42 h 34"/>
                <a:gd name="T4" fmla="*/ 0 w 1"/>
                <a:gd name="T5" fmla="*/ 45 h 3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34">
                  <a:moveTo>
                    <a:pt x="0" y="0"/>
                  </a:moveTo>
                  <a:lnTo>
                    <a:pt x="0" y="32"/>
                  </a:lnTo>
                  <a:lnTo>
                    <a:pt x="0" y="34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02" name="Freeform 346"/>
            <p:cNvSpPr>
              <a:spLocks/>
            </p:cNvSpPr>
            <p:nvPr/>
          </p:nvSpPr>
          <p:spPr bwMode="auto">
            <a:xfrm>
              <a:off x="1005" y="1336"/>
              <a:ext cx="1" cy="45"/>
            </a:xfrm>
            <a:custGeom>
              <a:avLst/>
              <a:gdLst>
                <a:gd name="T0" fmla="*/ 0 w 1"/>
                <a:gd name="T1" fmla="*/ 0 h 34"/>
                <a:gd name="T2" fmla="*/ 0 w 1"/>
                <a:gd name="T3" fmla="*/ 42 h 34"/>
                <a:gd name="T4" fmla="*/ 0 w 1"/>
                <a:gd name="T5" fmla="*/ 45 h 3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34">
                  <a:moveTo>
                    <a:pt x="0" y="0"/>
                  </a:moveTo>
                  <a:lnTo>
                    <a:pt x="0" y="32"/>
                  </a:lnTo>
                  <a:lnTo>
                    <a:pt x="0" y="34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03" name="Freeform 347"/>
            <p:cNvSpPr>
              <a:spLocks/>
            </p:cNvSpPr>
            <p:nvPr/>
          </p:nvSpPr>
          <p:spPr bwMode="auto">
            <a:xfrm>
              <a:off x="1345" y="1336"/>
              <a:ext cx="1" cy="45"/>
            </a:xfrm>
            <a:custGeom>
              <a:avLst/>
              <a:gdLst>
                <a:gd name="T0" fmla="*/ 0 w 1"/>
                <a:gd name="T1" fmla="*/ 0 h 34"/>
                <a:gd name="T2" fmla="*/ 0 w 1"/>
                <a:gd name="T3" fmla="*/ 42 h 34"/>
                <a:gd name="T4" fmla="*/ 0 w 1"/>
                <a:gd name="T5" fmla="*/ 45 h 3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34">
                  <a:moveTo>
                    <a:pt x="0" y="0"/>
                  </a:moveTo>
                  <a:lnTo>
                    <a:pt x="0" y="32"/>
                  </a:lnTo>
                  <a:lnTo>
                    <a:pt x="0" y="34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04" name="Freeform 348"/>
            <p:cNvSpPr>
              <a:spLocks/>
            </p:cNvSpPr>
            <p:nvPr/>
          </p:nvSpPr>
          <p:spPr bwMode="auto">
            <a:xfrm>
              <a:off x="1689" y="1336"/>
              <a:ext cx="1" cy="45"/>
            </a:xfrm>
            <a:custGeom>
              <a:avLst/>
              <a:gdLst>
                <a:gd name="T0" fmla="*/ 0 w 1"/>
                <a:gd name="T1" fmla="*/ 0 h 34"/>
                <a:gd name="T2" fmla="*/ 0 w 1"/>
                <a:gd name="T3" fmla="*/ 42 h 34"/>
                <a:gd name="T4" fmla="*/ 0 w 1"/>
                <a:gd name="T5" fmla="*/ 45 h 3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34">
                  <a:moveTo>
                    <a:pt x="0" y="0"/>
                  </a:moveTo>
                  <a:lnTo>
                    <a:pt x="0" y="32"/>
                  </a:lnTo>
                  <a:lnTo>
                    <a:pt x="0" y="34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05" name="Freeform 349"/>
            <p:cNvSpPr>
              <a:spLocks/>
            </p:cNvSpPr>
            <p:nvPr/>
          </p:nvSpPr>
          <p:spPr bwMode="auto">
            <a:xfrm>
              <a:off x="2029" y="1336"/>
              <a:ext cx="1" cy="45"/>
            </a:xfrm>
            <a:custGeom>
              <a:avLst/>
              <a:gdLst>
                <a:gd name="T0" fmla="*/ 0 w 1"/>
                <a:gd name="T1" fmla="*/ 0 h 34"/>
                <a:gd name="T2" fmla="*/ 0 w 1"/>
                <a:gd name="T3" fmla="*/ 42 h 34"/>
                <a:gd name="T4" fmla="*/ 0 w 1"/>
                <a:gd name="T5" fmla="*/ 45 h 3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34">
                  <a:moveTo>
                    <a:pt x="0" y="0"/>
                  </a:moveTo>
                  <a:lnTo>
                    <a:pt x="0" y="32"/>
                  </a:lnTo>
                  <a:lnTo>
                    <a:pt x="0" y="34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06" name="Freeform 350"/>
            <p:cNvSpPr>
              <a:spLocks/>
            </p:cNvSpPr>
            <p:nvPr/>
          </p:nvSpPr>
          <p:spPr bwMode="auto">
            <a:xfrm>
              <a:off x="2372" y="1336"/>
              <a:ext cx="1" cy="45"/>
            </a:xfrm>
            <a:custGeom>
              <a:avLst/>
              <a:gdLst>
                <a:gd name="T0" fmla="*/ 0 w 1"/>
                <a:gd name="T1" fmla="*/ 0 h 34"/>
                <a:gd name="T2" fmla="*/ 0 w 1"/>
                <a:gd name="T3" fmla="*/ 42 h 34"/>
                <a:gd name="T4" fmla="*/ 0 w 1"/>
                <a:gd name="T5" fmla="*/ 45 h 3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34">
                  <a:moveTo>
                    <a:pt x="0" y="0"/>
                  </a:moveTo>
                  <a:lnTo>
                    <a:pt x="0" y="32"/>
                  </a:lnTo>
                  <a:lnTo>
                    <a:pt x="0" y="34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07" name="Freeform 351"/>
            <p:cNvSpPr>
              <a:spLocks/>
            </p:cNvSpPr>
            <p:nvPr/>
          </p:nvSpPr>
          <p:spPr bwMode="auto">
            <a:xfrm>
              <a:off x="2712" y="1336"/>
              <a:ext cx="1" cy="45"/>
            </a:xfrm>
            <a:custGeom>
              <a:avLst/>
              <a:gdLst>
                <a:gd name="T0" fmla="*/ 0 w 1"/>
                <a:gd name="T1" fmla="*/ 0 h 34"/>
                <a:gd name="T2" fmla="*/ 0 w 1"/>
                <a:gd name="T3" fmla="*/ 42 h 34"/>
                <a:gd name="T4" fmla="*/ 0 w 1"/>
                <a:gd name="T5" fmla="*/ 45 h 3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34">
                  <a:moveTo>
                    <a:pt x="0" y="0"/>
                  </a:moveTo>
                  <a:lnTo>
                    <a:pt x="0" y="32"/>
                  </a:lnTo>
                  <a:lnTo>
                    <a:pt x="0" y="34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08" name="Freeform 352"/>
            <p:cNvSpPr>
              <a:spLocks/>
            </p:cNvSpPr>
            <p:nvPr/>
          </p:nvSpPr>
          <p:spPr bwMode="auto">
            <a:xfrm>
              <a:off x="3052" y="1336"/>
              <a:ext cx="1" cy="45"/>
            </a:xfrm>
            <a:custGeom>
              <a:avLst/>
              <a:gdLst>
                <a:gd name="T0" fmla="*/ 0 w 1"/>
                <a:gd name="T1" fmla="*/ 0 h 34"/>
                <a:gd name="T2" fmla="*/ 0 w 1"/>
                <a:gd name="T3" fmla="*/ 42 h 34"/>
                <a:gd name="T4" fmla="*/ 0 w 1"/>
                <a:gd name="T5" fmla="*/ 45 h 3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34">
                  <a:moveTo>
                    <a:pt x="0" y="0"/>
                  </a:moveTo>
                  <a:lnTo>
                    <a:pt x="0" y="32"/>
                  </a:lnTo>
                  <a:lnTo>
                    <a:pt x="0" y="34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09" name="Freeform 353"/>
            <p:cNvSpPr>
              <a:spLocks/>
            </p:cNvSpPr>
            <p:nvPr/>
          </p:nvSpPr>
          <p:spPr bwMode="auto">
            <a:xfrm>
              <a:off x="747" y="1336"/>
              <a:ext cx="1" cy="23"/>
            </a:xfrm>
            <a:custGeom>
              <a:avLst/>
              <a:gdLst>
                <a:gd name="T0" fmla="*/ 0 w 1"/>
                <a:gd name="T1" fmla="*/ 0 h 17"/>
                <a:gd name="T2" fmla="*/ 0 w 1"/>
                <a:gd name="T3" fmla="*/ 20 h 17"/>
                <a:gd name="T4" fmla="*/ 0 w 1"/>
                <a:gd name="T5" fmla="*/ 23 h 1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7">
                  <a:moveTo>
                    <a:pt x="0" y="0"/>
                  </a:moveTo>
                  <a:lnTo>
                    <a:pt x="0" y="15"/>
                  </a:lnTo>
                  <a:lnTo>
                    <a:pt x="0" y="17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10" name="Freeform 354"/>
            <p:cNvSpPr>
              <a:spLocks/>
            </p:cNvSpPr>
            <p:nvPr/>
          </p:nvSpPr>
          <p:spPr bwMode="auto">
            <a:xfrm>
              <a:off x="833" y="1336"/>
              <a:ext cx="1" cy="23"/>
            </a:xfrm>
            <a:custGeom>
              <a:avLst/>
              <a:gdLst>
                <a:gd name="T0" fmla="*/ 0 w 1"/>
                <a:gd name="T1" fmla="*/ 0 h 17"/>
                <a:gd name="T2" fmla="*/ 0 w 1"/>
                <a:gd name="T3" fmla="*/ 20 h 17"/>
                <a:gd name="T4" fmla="*/ 0 w 1"/>
                <a:gd name="T5" fmla="*/ 23 h 1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7">
                  <a:moveTo>
                    <a:pt x="0" y="0"/>
                  </a:moveTo>
                  <a:lnTo>
                    <a:pt x="0" y="15"/>
                  </a:lnTo>
                  <a:lnTo>
                    <a:pt x="0" y="17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11" name="Freeform 355"/>
            <p:cNvSpPr>
              <a:spLocks/>
            </p:cNvSpPr>
            <p:nvPr/>
          </p:nvSpPr>
          <p:spPr bwMode="auto">
            <a:xfrm>
              <a:off x="918" y="1336"/>
              <a:ext cx="1" cy="23"/>
            </a:xfrm>
            <a:custGeom>
              <a:avLst/>
              <a:gdLst>
                <a:gd name="T0" fmla="*/ 0 w 1"/>
                <a:gd name="T1" fmla="*/ 0 h 17"/>
                <a:gd name="T2" fmla="*/ 0 w 1"/>
                <a:gd name="T3" fmla="*/ 20 h 17"/>
                <a:gd name="T4" fmla="*/ 0 w 1"/>
                <a:gd name="T5" fmla="*/ 23 h 1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7">
                  <a:moveTo>
                    <a:pt x="0" y="0"/>
                  </a:moveTo>
                  <a:lnTo>
                    <a:pt x="0" y="15"/>
                  </a:lnTo>
                  <a:lnTo>
                    <a:pt x="0" y="17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12" name="Freeform 356"/>
            <p:cNvSpPr>
              <a:spLocks/>
            </p:cNvSpPr>
            <p:nvPr/>
          </p:nvSpPr>
          <p:spPr bwMode="auto">
            <a:xfrm>
              <a:off x="1090" y="1336"/>
              <a:ext cx="1" cy="23"/>
            </a:xfrm>
            <a:custGeom>
              <a:avLst/>
              <a:gdLst>
                <a:gd name="T0" fmla="*/ 0 w 1"/>
                <a:gd name="T1" fmla="*/ 0 h 17"/>
                <a:gd name="T2" fmla="*/ 0 w 1"/>
                <a:gd name="T3" fmla="*/ 20 h 17"/>
                <a:gd name="T4" fmla="*/ 0 w 1"/>
                <a:gd name="T5" fmla="*/ 23 h 1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7">
                  <a:moveTo>
                    <a:pt x="0" y="0"/>
                  </a:moveTo>
                  <a:lnTo>
                    <a:pt x="0" y="15"/>
                  </a:lnTo>
                  <a:lnTo>
                    <a:pt x="0" y="17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13" name="Freeform 357"/>
            <p:cNvSpPr>
              <a:spLocks/>
            </p:cNvSpPr>
            <p:nvPr/>
          </p:nvSpPr>
          <p:spPr bwMode="auto">
            <a:xfrm>
              <a:off x="1176" y="1336"/>
              <a:ext cx="1" cy="23"/>
            </a:xfrm>
            <a:custGeom>
              <a:avLst/>
              <a:gdLst>
                <a:gd name="T0" fmla="*/ 0 w 1"/>
                <a:gd name="T1" fmla="*/ 0 h 17"/>
                <a:gd name="T2" fmla="*/ 0 w 1"/>
                <a:gd name="T3" fmla="*/ 20 h 17"/>
                <a:gd name="T4" fmla="*/ 0 w 1"/>
                <a:gd name="T5" fmla="*/ 23 h 1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7">
                  <a:moveTo>
                    <a:pt x="0" y="0"/>
                  </a:moveTo>
                  <a:lnTo>
                    <a:pt x="0" y="15"/>
                  </a:lnTo>
                  <a:lnTo>
                    <a:pt x="0" y="17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14" name="Freeform 358"/>
            <p:cNvSpPr>
              <a:spLocks/>
            </p:cNvSpPr>
            <p:nvPr/>
          </p:nvSpPr>
          <p:spPr bwMode="auto">
            <a:xfrm>
              <a:off x="1259" y="1336"/>
              <a:ext cx="1" cy="23"/>
            </a:xfrm>
            <a:custGeom>
              <a:avLst/>
              <a:gdLst>
                <a:gd name="T0" fmla="*/ 0 w 1"/>
                <a:gd name="T1" fmla="*/ 0 h 17"/>
                <a:gd name="T2" fmla="*/ 0 w 1"/>
                <a:gd name="T3" fmla="*/ 20 h 17"/>
                <a:gd name="T4" fmla="*/ 0 w 1"/>
                <a:gd name="T5" fmla="*/ 23 h 1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7">
                  <a:moveTo>
                    <a:pt x="0" y="0"/>
                  </a:moveTo>
                  <a:lnTo>
                    <a:pt x="0" y="15"/>
                  </a:lnTo>
                  <a:lnTo>
                    <a:pt x="0" y="17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15" name="Freeform 359"/>
            <p:cNvSpPr>
              <a:spLocks/>
            </p:cNvSpPr>
            <p:nvPr/>
          </p:nvSpPr>
          <p:spPr bwMode="auto">
            <a:xfrm>
              <a:off x="1431" y="1336"/>
              <a:ext cx="1" cy="23"/>
            </a:xfrm>
            <a:custGeom>
              <a:avLst/>
              <a:gdLst>
                <a:gd name="T0" fmla="*/ 0 w 1"/>
                <a:gd name="T1" fmla="*/ 0 h 17"/>
                <a:gd name="T2" fmla="*/ 0 w 1"/>
                <a:gd name="T3" fmla="*/ 20 h 17"/>
                <a:gd name="T4" fmla="*/ 0 w 1"/>
                <a:gd name="T5" fmla="*/ 23 h 1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7">
                  <a:moveTo>
                    <a:pt x="0" y="0"/>
                  </a:moveTo>
                  <a:lnTo>
                    <a:pt x="0" y="15"/>
                  </a:lnTo>
                  <a:lnTo>
                    <a:pt x="0" y="17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16" name="Freeform 360"/>
            <p:cNvSpPr>
              <a:spLocks/>
            </p:cNvSpPr>
            <p:nvPr/>
          </p:nvSpPr>
          <p:spPr bwMode="auto">
            <a:xfrm>
              <a:off x="1517" y="1336"/>
              <a:ext cx="1" cy="23"/>
            </a:xfrm>
            <a:custGeom>
              <a:avLst/>
              <a:gdLst>
                <a:gd name="T0" fmla="*/ 0 w 1"/>
                <a:gd name="T1" fmla="*/ 0 h 17"/>
                <a:gd name="T2" fmla="*/ 0 w 1"/>
                <a:gd name="T3" fmla="*/ 20 h 17"/>
                <a:gd name="T4" fmla="*/ 0 w 1"/>
                <a:gd name="T5" fmla="*/ 23 h 1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7">
                  <a:moveTo>
                    <a:pt x="0" y="0"/>
                  </a:moveTo>
                  <a:lnTo>
                    <a:pt x="0" y="15"/>
                  </a:lnTo>
                  <a:lnTo>
                    <a:pt x="0" y="17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17" name="Freeform 361"/>
            <p:cNvSpPr>
              <a:spLocks/>
            </p:cNvSpPr>
            <p:nvPr/>
          </p:nvSpPr>
          <p:spPr bwMode="auto">
            <a:xfrm>
              <a:off x="1602" y="1336"/>
              <a:ext cx="1" cy="23"/>
            </a:xfrm>
            <a:custGeom>
              <a:avLst/>
              <a:gdLst>
                <a:gd name="T0" fmla="*/ 0 w 1"/>
                <a:gd name="T1" fmla="*/ 0 h 17"/>
                <a:gd name="T2" fmla="*/ 0 w 1"/>
                <a:gd name="T3" fmla="*/ 20 h 17"/>
                <a:gd name="T4" fmla="*/ 0 w 1"/>
                <a:gd name="T5" fmla="*/ 23 h 1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7">
                  <a:moveTo>
                    <a:pt x="0" y="0"/>
                  </a:moveTo>
                  <a:lnTo>
                    <a:pt x="0" y="15"/>
                  </a:lnTo>
                  <a:lnTo>
                    <a:pt x="0" y="17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18" name="Freeform 362"/>
            <p:cNvSpPr>
              <a:spLocks/>
            </p:cNvSpPr>
            <p:nvPr/>
          </p:nvSpPr>
          <p:spPr bwMode="auto">
            <a:xfrm>
              <a:off x="1774" y="1336"/>
              <a:ext cx="1" cy="23"/>
            </a:xfrm>
            <a:custGeom>
              <a:avLst/>
              <a:gdLst>
                <a:gd name="T0" fmla="*/ 0 w 1"/>
                <a:gd name="T1" fmla="*/ 0 h 17"/>
                <a:gd name="T2" fmla="*/ 0 w 1"/>
                <a:gd name="T3" fmla="*/ 20 h 17"/>
                <a:gd name="T4" fmla="*/ 0 w 1"/>
                <a:gd name="T5" fmla="*/ 23 h 1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7">
                  <a:moveTo>
                    <a:pt x="0" y="0"/>
                  </a:moveTo>
                  <a:lnTo>
                    <a:pt x="0" y="15"/>
                  </a:lnTo>
                  <a:lnTo>
                    <a:pt x="0" y="17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19" name="Freeform 363"/>
            <p:cNvSpPr>
              <a:spLocks/>
            </p:cNvSpPr>
            <p:nvPr/>
          </p:nvSpPr>
          <p:spPr bwMode="auto">
            <a:xfrm>
              <a:off x="1858" y="1336"/>
              <a:ext cx="1" cy="23"/>
            </a:xfrm>
            <a:custGeom>
              <a:avLst/>
              <a:gdLst>
                <a:gd name="T0" fmla="*/ 0 w 1"/>
                <a:gd name="T1" fmla="*/ 0 h 17"/>
                <a:gd name="T2" fmla="*/ 0 w 1"/>
                <a:gd name="T3" fmla="*/ 20 h 17"/>
                <a:gd name="T4" fmla="*/ 0 w 1"/>
                <a:gd name="T5" fmla="*/ 23 h 1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7">
                  <a:moveTo>
                    <a:pt x="0" y="0"/>
                  </a:moveTo>
                  <a:lnTo>
                    <a:pt x="0" y="15"/>
                  </a:lnTo>
                  <a:lnTo>
                    <a:pt x="0" y="17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20" name="Freeform 364"/>
            <p:cNvSpPr>
              <a:spLocks/>
            </p:cNvSpPr>
            <p:nvPr/>
          </p:nvSpPr>
          <p:spPr bwMode="auto">
            <a:xfrm>
              <a:off x="1943" y="1336"/>
              <a:ext cx="1" cy="23"/>
            </a:xfrm>
            <a:custGeom>
              <a:avLst/>
              <a:gdLst>
                <a:gd name="T0" fmla="*/ 0 w 1"/>
                <a:gd name="T1" fmla="*/ 0 h 17"/>
                <a:gd name="T2" fmla="*/ 0 w 1"/>
                <a:gd name="T3" fmla="*/ 20 h 17"/>
                <a:gd name="T4" fmla="*/ 0 w 1"/>
                <a:gd name="T5" fmla="*/ 23 h 1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7">
                  <a:moveTo>
                    <a:pt x="0" y="0"/>
                  </a:moveTo>
                  <a:lnTo>
                    <a:pt x="0" y="15"/>
                  </a:lnTo>
                  <a:lnTo>
                    <a:pt x="0" y="17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21" name="Freeform 365"/>
            <p:cNvSpPr>
              <a:spLocks/>
            </p:cNvSpPr>
            <p:nvPr/>
          </p:nvSpPr>
          <p:spPr bwMode="auto">
            <a:xfrm>
              <a:off x="2114" y="1336"/>
              <a:ext cx="1" cy="23"/>
            </a:xfrm>
            <a:custGeom>
              <a:avLst/>
              <a:gdLst>
                <a:gd name="T0" fmla="*/ 0 w 1"/>
                <a:gd name="T1" fmla="*/ 0 h 17"/>
                <a:gd name="T2" fmla="*/ 0 w 1"/>
                <a:gd name="T3" fmla="*/ 20 h 17"/>
                <a:gd name="T4" fmla="*/ 0 w 1"/>
                <a:gd name="T5" fmla="*/ 23 h 1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7">
                  <a:moveTo>
                    <a:pt x="0" y="0"/>
                  </a:moveTo>
                  <a:lnTo>
                    <a:pt x="0" y="15"/>
                  </a:lnTo>
                  <a:lnTo>
                    <a:pt x="0" y="17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22" name="Freeform 366"/>
            <p:cNvSpPr>
              <a:spLocks/>
            </p:cNvSpPr>
            <p:nvPr/>
          </p:nvSpPr>
          <p:spPr bwMode="auto">
            <a:xfrm>
              <a:off x="2201" y="1336"/>
              <a:ext cx="1" cy="23"/>
            </a:xfrm>
            <a:custGeom>
              <a:avLst/>
              <a:gdLst>
                <a:gd name="T0" fmla="*/ 0 w 1"/>
                <a:gd name="T1" fmla="*/ 0 h 17"/>
                <a:gd name="T2" fmla="*/ 0 w 1"/>
                <a:gd name="T3" fmla="*/ 20 h 17"/>
                <a:gd name="T4" fmla="*/ 0 w 1"/>
                <a:gd name="T5" fmla="*/ 23 h 1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7">
                  <a:moveTo>
                    <a:pt x="0" y="0"/>
                  </a:moveTo>
                  <a:lnTo>
                    <a:pt x="0" y="15"/>
                  </a:lnTo>
                  <a:lnTo>
                    <a:pt x="0" y="17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23" name="Freeform 367"/>
            <p:cNvSpPr>
              <a:spLocks/>
            </p:cNvSpPr>
            <p:nvPr/>
          </p:nvSpPr>
          <p:spPr bwMode="auto">
            <a:xfrm>
              <a:off x="2286" y="1336"/>
              <a:ext cx="1" cy="23"/>
            </a:xfrm>
            <a:custGeom>
              <a:avLst/>
              <a:gdLst>
                <a:gd name="T0" fmla="*/ 0 w 1"/>
                <a:gd name="T1" fmla="*/ 0 h 17"/>
                <a:gd name="T2" fmla="*/ 0 w 1"/>
                <a:gd name="T3" fmla="*/ 20 h 17"/>
                <a:gd name="T4" fmla="*/ 0 w 1"/>
                <a:gd name="T5" fmla="*/ 23 h 1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7">
                  <a:moveTo>
                    <a:pt x="0" y="0"/>
                  </a:moveTo>
                  <a:lnTo>
                    <a:pt x="0" y="15"/>
                  </a:lnTo>
                  <a:lnTo>
                    <a:pt x="0" y="17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24" name="Freeform 368"/>
            <p:cNvSpPr>
              <a:spLocks/>
            </p:cNvSpPr>
            <p:nvPr/>
          </p:nvSpPr>
          <p:spPr bwMode="auto">
            <a:xfrm>
              <a:off x="2455" y="1336"/>
              <a:ext cx="1" cy="23"/>
            </a:xfrm>
            <a:custGeom>
              <a:avLst/>
              <a:gdLst>
                <a:gd name="T0" fmla="*/ 0 w 1"/>
                <a:gd name="T1" fmla="*/ 0 h 17"/>
                <a:gd name="T2" fmla="*/ 0 w 1"/>
                <a:gd name="T3" fmla="*/ 20 h 17"/>
                <a:gd name="T4" fmla="*/ 0 w 1"/>
                <a:gd name="T5" fmla="*/ 23 h 1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7">
                  <a:moveTo>
                    <a:pt x="0" y="0"/>
                  </a:moveTo>
                  <a:lnTo>
                    <a:pt x="0" y="15"/>
                  </a:lnTo>
                  <a:lnTo>
                    <a:pt x="0" y="17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25" name="Freeform 369"/>
            <p:cNvSpPr>
              <a:spLocks/>
            </p:cNvSpPr>
            <p:nvPr/>
          </p:nvSpPr>
          <p:spPr bwMode="auto">
            <a:xfrm>
              <a:off x="2540" y="1336"/>
              <a:ext cx="1" cy="23"/>
            </a:xfrm>
            <a:custGeom>
              <a:avLst/>
              <a:gdLst>
                <a:gd name="T0" fmla="*/ 0 w 1"/>
                <a:gd name="T1" fmla="*/ 0 h 17"/>
                <a:gd name="T2" fmla="*/ 0 w 1"/>
                <a:gd name="T3" fmla="*/ 20 h 17"/>
                <a:gd name="T4" fmla="*/ 0 w 1"/>
                <a:gd name="T5" fmla="*/ 23 h 1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7">
                  <a:moveTo>
                    <a:pt x="0" y="0"/>
                  </a:moveTo>
                  <a:lnTo>
                    <a:pt x="0" y="15"/>
                  </a:lnTo>
                  <a:lnTo>
                    <a:pt x="0" y="17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26" name="Freeform 370"/>
            <p:cNvSpPr>
              <a:spLocks/>
            </p:cNvSpPr>
            <p:nvPr/>
          </p:nvSpPr>
          <p:spPr bwMode="auto">
            <a:xfrm>
              <a:off x="2627" y="1336"/>
              <a:ext cx="1" cy="23"/>
            </a:xfrm>
            <a:custGeom>
              <a:avLst/>
              <a:gdLst>
                <a:gd name="T0" fmla="*/ 0 w 1"/>
                <a:gd name="T1" fmla="*/ 0 h 17"/>
                <a:gd name="T2" fmla="*/ 0 w 1"/>
                <a:gd name="T3" fmla="*/ 20 h 17"/>
                <a:gd name="T4" fmla="*/ 0 w 1"/>
                <a:gd name="T5" fmla="*/ 23 h 1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7">
                  <a:moveTo>
                    <a:pt x="0" y="0"/>
                  </a:moveTo>
                  <a:lnTo>
                    <a:pt x="0" y="15"/>
                  </a:lnTo>
                  <a:lnTo>
                    <a:pt x="0" y="17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27" name="Freeform 371"/>
            <p:cNvSpPr>
              <a:spLocks/>
            </p:cNvSpPr>
            <p:nvPr/>
          </p:nvSpPr>
          <p:spPr bwMode="auto">
            <a:xfrm>
              <a:off x="2798" y="1336"/>
              <a:ext cx="1" cy="23"/>
            </a:xfrm>
            <a:custGeom>
              <a:avLst/>
              <a:gdLst>
                <a:gd name="T0" fmla="*/ 0 w 1"/>
                <a:gd name="T1" fmla="*/ 0 h 17"/>
                <a:gd name="T2" fmla="*/ 0 w 1"/>
                <a:gd name="T3" fmla="*/ 20 h 17"/>
                <a:gd name="T4" fmla="*/ 0 w 1"/>
                <a:gd name="T5" fmla="*/ 23 h 1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7">
                  <a:moveTo>
                    <a:pt x="0" y="0"/>
                  </a:moveTo>
                  <a:lnTo>
                    <a:pt x="0" y="15"/>
                  </a:lnTo>
                  <a:lnTo>
                    <a:pt x="0" y="17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28" name="Freeform 372"/>
            <p:cNvSpPr>
              <a:spLocks/>
            </p:cNvSpPr>
            <p:nvPr/>
          </p:nvSpPr>
          <p:spPr bwMode="auto">
            <a:xfrm>
              <a:off x="2883" y="1336"/>
              <a:ext cx="1" cy="23"/>
            </a:xfrm>
            <a:custGeom>
              <a:avLst/>
              <a:gdLst>
                <a:gd name="T0" fmla="*/ 0 w 1"/>
                <a:gd name="T1" fmla="*/ 0 h 17"/>
                <a:gd name="T2" fmla="*/ 0 w 1"/>
                <a:gd name="T3" fmla="*/ 20 h 17"/>
                <a:gd name="T4" fmla="*/ 0 w 1"/>
                <a:gd name="T5" fmla="*/ 23 h 1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7">
                  <a:moveTo>
                    <a:pt x="0" y="0"/>
                  </a:moveTo>
                  <a:lnTo>
                    <a:pt x="0" y="15"/>
                  </a:lnTo>
                  <a:lnTo>
                    <a:pt x="0" y="17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29" name="Freeform 373"/>
            <p:cNvSpPr>
              <a:spLocks/>
            </p:cNvSpPr>
            <p:nvPr/>
          </p:nvSpPr>
          <p:spPr bwMode="auto">
            <a:xfrm>
              <a:off x="2970" y="1336"/>
              <a:ext cx="1" cy="23"/>
            </a:xfrm>
            <a:custGeom>
              <a:avLst/>
              <a:gdLst>
                <a:gd name="T0" fmla="*/ 0 w 1"/>
                <a:gd name="T1" fmla="*/ 0 h 17"/>
                <a:gd name="T2" fmla="*/ 0 w 1"/>
                <a:gd name="T3" fmla="*/ 20 h 17"/>
                <a:gd name="T4" fmla="*/ 0 w 1"/>
                <a:gd name="T5" fmla="*/ 23 h 1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7">
                  <a:moveTo>
                    <a:pt x="0" y="0"/>
                  </a:moveTo>
                  <a:lnTo>
                    <a:pt x="0" y="15"/>
                  </a:lnTo>
                  <a:lnTo>
                    <a:pt x="0" y="17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30" name="Freeform 374"/>
            <p:cNvSpPr>
              <a:spLocks/>
            </p:cNvSpPr>
            <p:nvPr/>
          </p:nvSpPr>
          <p:spPr bwMode="auto">
            <a:xfrm>
              <a:off x="662" y="1333"/>
              <a:ext cx="1" cy="2228"/>
            </a:xfrm>
            <a:custGeom>
              <a:avLst/>
              <a:gdLst>
                <a:gd name="T0" fmla="*/ 0 w 1"/>
                <a:gd name="T1" fmla="*/ 2228 h 1676"/>
                <a:gd name="T2" fmla="*/ 0 w 1"/>
                <a:gd name="T3" fmla="*/ 3 h 1676"/>
                <a:gd name="T4" fmla="*/ 0 w 1"/>
                <a:gd name="T5" fmla="*/ 0 h 167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676">
                  <a:moveTo>
                    <a:pt x="0" y="1676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31" name="Freeform 375"/>
            <p:cNvSpPr>
              <a:spLocks/>
            </p:cNvSpPr>
            <p:nvPr/>
          </p:nvSpPr>
          <p:spPr bwMode="auto">
            <a:xfrm>
              <a:off x="3052" y="1333"/>
              <a:ext cx="1" cy="2228"/>
            </a:xfrm>
            <a:custGeom>
              <a:avLst/>
              <a:gdLst>
                <a:gd name="T0" fmla="*/ 0 w 1"/>
                <a:gd name="T1" fmla="*/ 2228 h 1676"/>
                <a:gd name="T2" fmla="*/ 0 w 1"/>
                <a:gd name="T3" fmla="*/ 3 h 1676"/>
                <a:gd name="T4" fmla="*/ 0 w 1"/>
                <a:gd name="T5" fmla="*/ 0 h 167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676">
                  <a:moveTo>
                    <a:pt x="0" y="1676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32" name="Freeform 376"/>
            <p:cNvSpPr>
              <a:spLocks/>
            </p:cNvSpPr>
            <p:nvPr/>
          </p:nvSpPr>
          <p:spPr bwMode="auto">
            <a:xfrm>
              <a:off x="662" y="3561"/>
              <a:ext cx="2393" cy="1"/>
            </a:xfrm>
            <a:custGeom>
              <a:avLst/>
              <a:gdLst>
                <a:gd name="T0" fmla="*/ 0 w 1799"/>
                <a:gd name="T1" fmla="*/ 0 h 1"/>
                <a:gd name="T2" fmla="*/ 2390 w 1799"/>
                <a:gd name="T3" fmla="*/ 0 h 1"/>
                <a:gd name="T4" fmla="*/ 2393 w 1799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99" h="1">
                  <a:moveTo>
                    <a:pt x="0" y="0"/>
                  </a:moveTo>
                  <a:lnTo>
                    <a:pt x="1797" y="0"/>
                  </a:lnTo>
                  <a:lnTo>
                    <a:pt x="1799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33" name="Freeform 377"/>
            <p:cNvSpPr>
              <a:spLocks/>
            </p:cNvSpPr>
            <p:nvPr/>
          </p:nvSpPr>
          <p:spPr bwMode="auto">
            <a:xfrm>
              <a:off x="662" y="1336"/>
              <a:ext cx="2393" cy="1"/>
            </a:xfrm>
            <a:custGeom>
              <a:avLst/>
              <a:gdLst>
                <a:gd name="T0" fmla="*/ 0 w 1799"/>
                <a:gd name="T1" fmla="*/ 0 h 1"/>
                <a:gd name="T2" fmla="*/ 2390 w 1799"/>
                <a:gd name="T3" fmla="*/ 0 h 1"/>
                <a:gd name="T4" fmla="*/ 2393 w 1799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99" h="1">
                  <a:moveTo>
                    <a:pt x="0" y="0"/>
                  </a:moveTo>
                  <a:lnTo>
                    <a:pt x="1797" y="0"/>
                  </a:lnTo>
                  <a:lnTo>
                    <a:pt x="1799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34" name="Freeform 378"/>
            <p:cNvSpPr>
              <a:spLocks/>
            </p:cNvSpPr>
            <p:nvPr/>
          </p:nvSpPr>
          <p:spPr bwMode="auto">
            <a:xfrm>
              <a:off x="715" y="3461"/>
              <a:ext cx="13" cy="15"/>
            </a:xfrm>
            <a:custGeom>
              <a:avLst/>
              <a:gdLst>
                <a:gd name="T0" fmla="*/ 8 w 13"/>
                <a:gd name="T1" fmla="*/ 0 h 15"/>
                <a:gd name="T2" fmla="*/ 8 w 13"/>
                <a:gd name="T3" fmla="*/ 0 h 15"/>
                <a:gd name="T4" fmla="*/ 8 w 13"/>
                <a:gd name="T5" fmla="*/ 0 h 15"/>
                <a:gd name="T6" fmla="*/ 10 w 13"/>
                <a:gd name="T7" fmla="*/ 0 h 15"/>
                <a:gd name="T8" fmla="*/ 10 w 13"/>
                <a:gd name="T9" fmla="*/ 0 h 15"/>
                <a:gd name="T10" fmla="*/ 10 w 13"/>
                <a:gd name="T11" fmla="*/ 3 h 15"/>
                <a:gd name="T12" fmla="*/ 10 w 13"/>
                <a:gd name="T13" fmla="*/ 3 h 15"/>
                <a:gd name="T14" fmla="*/ 13 w 13"/>
                <a:gd name="T15" fmla="*/ 3 h 15"/>
                <a:gd name="T16" fmla="*/ 13 w 13"/>
                <a:gd name="T17" fmla="*/ 7 h 15"/>
                <a:gd name="T18" fmla="*/ 13 w 13"/>
                <a:gd name="T19" fmla="*/ 7 h 15"/>
                <a:gd name="T20" fmla="*/ 13 w 13"/>
                <a:gd name="T21" fmla="*/ 7 h 15"/>
                <a:gd name="T22" fmla="*/ 13 w 13"/>
                <a:gd name="T23" fmla="*/ 10 h 15"/>
                <a:gd name="T24" fmla="*/ 13 w 13"/>
                <a:gd name="T25" fmla="*/ 10 h 15"/>
                <a:gd name="T26" fmla="*/ 13 w 13"/>
                <a:gd name="T27" fmla="*/ 10 h 15"/>
                <a:gd name="T28" fmla="*/ 13 w 13"/>
                <a:gd name="T29" fmla="*/ 12 h 15"/>
                <a:gd name="T30" fmla="*/ 13 w 13"/>
                <a:gd name="T31" fmla="*/ 12 h 15"/>
                <a:gd name="T32" fmla="*/ 10 w 13"/>
                <a:gd name="T33" fmla="*/ 12 h 15"/>
                <a:gd name="T34" fmla="*/ 10 w 13"/>
                <a:gd name="T35" fmla="*/ 12 h 15"/>
                <a:gd name="T36" fmla="*/ 10 w 13"/>
                <a:gd name="T37" fmla="*/ 15 h 15"/>
                <a:gd name="T38" fmla="*/ 10 w 13"/>
                <a:gd name="T39" fmla="*/ 15 h 15"/>
                <a:gd name="T40" fmla="*/ 8 w 13"/>
                <a:gd name="T41" fmla="*/ 15 h 15"/>
                <a:gd name="T42" fmla="*/ 8 w 13"/>
                <a:gd name="T43" fmla="*/ 15 h 15"/>
                <a:gd name="T44" fmla="*/ 8 w 13"/>
                <a:gd name="T45" fmla="*/ 15 h 15"/>
                <a:gd name="T46" fmla="*/ 5 w 13"/>
                <a:gd name="T47" fmla="*/ 15 h 15"/>
                <a:gd name="T48" fmla="*/ 5 w 13"/>
                <a:gd name="T49" fmla="*/ 15 h 15"/>
                <a:gd name="T50" fmla="*/ 2 w 13"/>
                <a:gd name="T51" fmla="*/ 15 h 15"/>
                <a:gd name="T52" fmla="*/ 2 w 13"/>
                <a:gd name="T53" fmla="*/ 15 h 15"/>
                <a:gd name="T54" fmla="*/ 2 w 13"/>
                <a:gd name="T55" fmla="*/ 12 h 15"/>
                <a:gd name="T56" fmla="*/ 2 w 13"/>
                <a:gd name="T57" fmla="*/ 12 h 15"/>
                <a:gd name="T58" fmla="*/ 0 w 13"/>
                <a:gd name="T59" fmla="*/ 12 h 15"/>
                <a:gd name="T60" fmla="*/ 0 w 13"/>
                <a:gd name="T61" fmla="*/ 12 h 15"/>
                <a:gd name="T62" fmla="*/ 0 w 13"/>
                <a:gd name="T63" fmla="*/ 10 h 15"/>
                <a:gd name="T64" fmla="*/ 0 w 13"/>
                <a:gd name="T65" fmla="*/ 10 h 15"/>
                <a:gd name="T66" fmla="*/ 0 w 13"/>
                <a:gd name="T67" fmla="*/ 10 h 15"/>
                <a:gd name="T68" fmla="*/ 0 w 13"/>
                <a:gd name="T69" fmla="*/ 7 h 15"/>
                <a:gd name="T70" fmla="*/ 0 w 13"/>
                <a:gd name="T71" fmla="*/ 7 h 15"/>
                <a:gd name="T72" fmla="*/ 0 w 13"/>
                <a:gd name="T73" fmla="*/ 7 h 15"/>
                <a:gd name="T74" fmla="*/ 0 w 13"/>
                <a:gd name="T75" fmla="*/ 3 h 15"/>
                <a:gd name="T76" fmla="*/ 2 w 13"/>
                <a:gd name="T77" fmla="*/ 3 h 15"/>
                <a:gd name="T78" fmla="*/ 2 w 13"/>
                <a:gd name="T79" fmla="*/ 3 h 15"/>
                <a:gd name="T80" fmla="*/ 2 w 13"/>
                <a:gd name="T81" fmla="*/ 0 h 15"/>
                <a:gd name="T82" fmla="*/ 2 w 13"/>
                <a:gd name="T83" fmla="*/ 0 h 15"/>
                <a:gd name="T84" fmla="*/ 5 w 13"/>
                <a:gd name="T85" fmla="*/ 0 h 15"/>
                <a:gd name="T86" fmla="*/ 5 w 13"/>
                <a:gd name="T87" fmla="*/ 0 h 15"/>
                <a:gd name="T88" fmla="*/ 5 w 13"/>
                <a:gd name="T89" fmla="*/ 0 h 15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3" h="15">
                  <a:moveTo>
                    <a:pt x="8" y="0"/>
                  </a:moveTo>
                  <a:lnTo>
                    <a:pt x="8" y="0"/>
                  </a:lnTo>
                  <a:lnTo>
                    <a:pt x="10" y="0"/>
                  </a:lnTo>
                  <a:lnTo>
                    <a:pt x="10" y="3"/>
                  </a:lnTo>
                  <a:lnTo>
                    <a:pt x="13" y="3"/>
                  </a:lnTo>
                  <a:lnTo>
                    <a:pt x="13" y="7"/>
                  </a:lnTo>
                  <a:lnTo>
                    <a:pt x="13" y="10"/>
                  </a:lnTo>
                  <a:lnTo>
                    <a:pt x="13" y="12"/>
                  </a:lnTo>
                  <a:lnTo>
                    <a:pt x="10" y="12"/>
                  </a:lnTo>
                  <a:lnTo>
                    <a:pt x="10" y="15"/>
                  </a:lnTo>
                  <a:lnTo>
                    <a:pt x="8" y="15"/>
                  </a:lnTo>
                  <a:lnTo>
                    <a:pt x="5" y="15"/>
                  </a:lnTo>
                  <a:lnTo>
                    <a:pt x="2" y="15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0" y="7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5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070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35" name="Freeform 379"/>
            <p:cNvSpPr>
              <a:spLocks/>
            </p:cNvSpPr>
            <p:nvPr/>
          </p:nvSpPr>
          <p:spPr bwMode="auto">
            <a:xfrm>
              <a:off x="715" y="3461"/>
              <a:ext cx="10" cy="12"/>
            </a:xfrm>
            <a:custGeom>
              <a:avLst/>
              <a:gdLst>
                <a:gd name="T0" fmla="*/ 5 w 10"/>
                <a:gd name="T1" fmla="*/ 0 h 12"/>
                <a:gd name="T2" fmla="*/ 5 w 10"/>
                <a:gd name="T3" fmla="*/ 0 h 12"/>
                <a:gd name="T4" fmla="*/ 8 w 10"/>
                <a:gd name="T5" fmla="*/ 0 h 12"/>
                <a:gd name="T6" fmla="*/ 8 w 10"/>
                <a:gd name="T7" fmla="*/ 0 h 12"/>
                <a:gd name="T8" fmla="*/ 8 w 10"/>
                <a:gd name="T9" fmla="*/ 0 h 12"/>
                <a:gd name="T10" fmla="*/ 8 w 10"/>
                <a:gd name="T11" fmla="*/ 3 h 12"/>
                <a:gd name="T12" fmla="*/ 10 w 10"/>
                <a:gd name="T13" fmla="*/ 3 h 12"/>
                <a:gd name="T14" fmla="*/ 10 w 10"/>
                <a:gd name="T15" fmla="*/ 3 h 12"/>
                <a:gd name="T16" fmla="*/ 10 w 10"/>
                <a:gd name="T17" fmla="*/ 3 h 12"/>
                <a:gd name="T18" fmla="*/ 10 w 10"/>
                <a:gd name="T19" fmla="*/ 7 h 12"/>
                <a:gd name="T20" fmla="*/ 10 w 10"/>
                <a:gd name="T21" fmla="*/ 7 h 12"/>
                <a:gd name="T22" fmla="*/ 10 w 10"/>
                <a:gd name="T23" fmla="*/ 7 h 12"/>
                <a:gd name="T24" fmla="*/ 10 w 10"/>
                <a:gd name="T25" fmla="*/ 7 h 12"/>
                <a:gd name="T26" fmla="*/ 10 w 10"/>
                <a:gd name="T27" fmla="*/ 10 h 12"/>
                <a:gd name="T28" fmla="*/ 10 w 10"/>
                <a:gd name="T29" fmla="*/ 10 h 12"/>
                <a:gd name="T30" fmla="*/ 10 w 10"/>
                <a:gd name="T31" fmla="*/ 10 h 12"/>
                <a:gd name="T32" fmla="*/ 8 w 10"/>
                <a:gd name="T33" fmla="*/ 10 h 12"/>
                <a:gd name="T34" fmla="*/ 8 w 10"/>
                <a:gd name="T35" fmla="*/ 12 h 12"/>
                <a:gd name="T36" fmla="*/ 8 w 10"/>
                <a:gd name="T37" fmla="*/ 12 h 12"/>
                <a:gd name="T38" fmla="*/ 8 w 10"/>
                <a:gd name="T39" fmla="*/ 12 h 12"/>
                <a:gd name="T40" fmla="*/ 8 w 10"/>
                <a:gd name="T41" fmla="*/ 12 h 12"/>
                <a:gd name="T42" fmla="*/ 5 w 10"/>
                <a:gd name="T43" fmla="*/ 12 h 12"/>
                <a:gd name="T44" fmla="*/ 5 w 10"/>
                <a:gd name="T45" fmla="*/ 12 h 12"/>
                <a:gd name="T46" fmla="*/ 5 w 10"/>
                <a:gd name="T47" fmla="*/ 12 h 12"/>
                <a:gd name="T48" fmla="*/ 2 w 10"/>
                <a:gd name="T49" fmla="*/ 12 h 12"/>
                <a:gd name="T50" fmla="*/ 2 w 10"/>
                <a:gd name="T51" fmla="*/ 12 h 12"/>
                <a:gd name="T52" fmla="*/ 2 w 10"/>
                <a:gd name="T53" fmla="*/ 12 h 12"/>
                <a:gd name="T54" fmla="*/ 2 w 10"/>
                <a:gd name="T55" fmla="*/ 12 h 12"/>
                <a:gd name="T56" fmla="*/ 2 w 10"/>
                <a:gd name="T57" fmla="*/ 10 h 12"/>
                <a:gd name="T58" fmla="*/ 0 w 10"/>
                <a:gd name="T59" fmla="*/ 10 h 12"/>
                <a:gd name="T60" fmla="*/ 0 w 10"/>
                <a:gd name="T61" fmla="*/ 10 h 12"/>
                <a:gd name="T62" fmla="*/ 0 w 10"/>
                <a:gd name="T63" fmla="*/ 10 h 12"/>
                <a:gd name="T64" fmla="*/ 0 w 10"/>
                <a:gd name="T65" fmla="*/ 7 h 12"/>
                <a:gd name="T66" fmla="*/ 0 w 10"/>
                <a:gd name="T67" fmla="*/ 7 h 12"/>
                <a:gd name="T68" fmla="*/ 0 w 10"/>
                <a:gd name="T69" fmla="*/ 7 h 12"/>
                <a:gd name="T70" fmla="*/ 0 w 10"/>
                <a:gd name="T71" fmla="*/ 7 h 12"/>
                <a:gd name="T72" fmla="*/ 0 w 10"/>
                <a:gd name="T73" fmla="*/ 3 h 12"/>
                <a:gd name="T74" fmla="*/ 0 w 10"/>
                <a:gd name="T75" fmla="*/ 3 h 12"/>
                <a:gd name="T76" fmla="*/ 0 w 10"/>
                <a:gd name="T77" fmla="*/ 3 h 12"/>
                <a:gd name="T78" fmla="*/ 2 w 10"/>
                <a:gd name="T79" fmla="*/ 3 h 12"/>
                <a:gd name="T80" fmla="*/ 2 w 10"/>
                <a:gd name="T81" fmla="*/ 0 h 12"/>
                <a:gd name="T82" fmla="*/ 2 w 10"/>
                <a:gd name="T83" fmla="*/ 0 h 12"/>
                <a:gd name="T84" fmla="*/ 2 w 10"/>
                <a:gd name="T85" fmla="*/ 0 h 12"/>
                <a:gd name="T86" fmla="*/ 5 w 10"/>
                <a:gd name="T87" fmla="*/ 0 h 12"/>
                <a:gd name="T88" fmla="*/ 5 w 10"/>
                <a:gd name="T89" fmla="*/ 0 h 1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0" h="12">
                  <a:moveTo>
                    <a:pt x="5" y="0"/>
                  </a:moveTo>
                  <a:lnTo>
                    <a:pt x="5" y="0"/>
                  </a:lnTo>
                  <a:lnTo>
                    <a:pt x="8" y="0"/>
                  </a:lnTo>
                  <a:lnTo>
                    <a:pt x="8" y="3"/>
                  </a:lnTo>
                  <a:lnTo>
                    <a:pt x="10" y="3"/>
                  </a:lnTo>
                  <a:lnTo>
                    <a:pt x="10" y="7"/>
                  </a:lnTo>
                  <a:lnTo>
                    <a:pt x="10" y="10"/>
                  </a:lnTo>
                  <a:lnTo>
                    <a:pt x="8" y="10"/>
                  </a:lnTo>
                  <a:lnTo>
                    <a:pt x="8" y="12"/>
                  </a:lnTo>
                  <a:lnTo>
                    <a:pt x="5" y="12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0" y="10"/>
                  </a:lnTo>
                  <a:lnTo>
                    <a:pt x="0" y="7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5" y="0"/>
                  </a:lnTo>
                </a:path>
              </a:pathLst>
            </a:custGeom>
            <a:noFill/>
            <a:ln w="4763">
              <a:solidFill>
                <a:srgbClr val="FF070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36" name="Freeform 380"/>
            <p:cNvSpPr>
              <a:spLocks/>
            </p:cNvSpPr>
            <p:nvPr/>
          </p:nvSpPr>
          <p:spPr bwMode="auto">
            <a:xfrm>
              <a:off x="784" y="3459"/>
              <a:ext cx="13" cy="14"/>
            </a:xfrm>
            <a:custGeom>
              <a:avLst/>
              <a:gdLst>
                <a:gd name="T0" fmla="*/ 8 w 13"/>
                <a:gd name="T1" fmla="*/ 0 h 14"/>
                <a:gd name="T2" fmla="*/ 8 w 13"/>
                <a:gd name="T3" fmla="*/ 0 h 14"/>
                <a:gd name="T4" fmla="*/ 8 w 13"/>
                <a:gd name="T5" fmla="*/ 0 h 14"/>
                <a:gd name="T6" fmla="*/ 11 w 13"/>
                <a:gd name="T7" fmla="*/ 0 h 14"/>
                <a:gd name="T8" fmla="*/ 11 w 13"/>
                <a:gd name="T9" fmla="*/ 0 h 14"/>
                <a:gd name="T10" fmla="*/ 11 w 13"/>
                <a:gd name="T11" fmla="*/ 2 h 14"/>
                <a:gd name="T12" fmla="*/ 11 w 13"/>
                <a:gd name="T13" fmla="*/ 2 h 14"/>
                <a:gd name="T14" fmla="*/ 13 w 13"/>
                <a:gd name="T15" fmla="*/ 2 h 14"/>
                <a:gd name="T16" fmla="*/ 13 w 13"/>
                <a:gd name="T17" fmla="*/ 5 h 14"/>
                <a:gd name="T18" fmla="*/ 13 w 13"/>
                <a:gd name="T19" fmla="*/ 5 h 14"/>
                <a:gd name="T20" fmla="*/ 13 w 13"/>
                <a:gd name="T21" fmla="*/ 5 h 14"/>
                <a:gd name="T22" fmla="*/ 13 w 13"/>
                <a:gd name="T23" fmla="*/ 9 h 14"/>
                <a:gd name="T24" fmla="*/ 13 w 13"/>
                <a:gd name="T25" fmla="*/ 9 h 14"/>
                <a:gd name="T26" fmla="*/ 13 w 13"/>
                <a:gd name="T27" fmla="*/ 9 h 14"/>
                <a:gd name="T28" fmla="*/ 13 w 13"/>
                <a:gd name="T29" fmla="*/ 12 h 14"/>
                <a:gd name="T30" fmla="*/ 13 w 13"/>
                <a:gd name="T31" fmla="*/ 12 h 14"/>
                <a:gd name="T32" fmla="*/ 11 w 13"/>
                <a:gd name="T33" fmla="*/ 12 h 14"/>
                <a:gd name="T34" fmla="*/ 11 w 13"/>
                <a:gd name="T35" fmla="*/ 12 h 14"/>
                <a:gd name="T36" fmla="*/ 11 w 13"/>
                <a:gd name="T37" fmla="*/ 14 h 14"/>
                <a:gd name="T38" fmla="*/ 11 w 13"/>
                <a:gd name="T39" fmla="*/ 14 h 14"/>
                <a:gd name="T40" fmla="*/ 8 w 13"/>
                <a:gd name="T41" fmla="*/ 14 h 14"/>
                <a:gd name="T42" fmla="*/ 8 w 13"/>
                <a:gd name="T43" fmla="*/ 14 h 14"/>
                <a:gd name="T44" fmla="*/ 8 w 13"/>
                <a:gd name="T45" fmla="*/ 14 h 14"/>
                <a:gd name="T46" fmla="*/ 5 w 13"/>
                <a:gd name="T47" fmla="*/ 14 h 14"/>
                <a:gd name="T48" fmla="*/ 5 w 13"/>
                <a:gd name="T49" fmla="*/ 14 h 14"/>
                <a:gd name="T50" fmla="*/ 3 w 13"/>
                <a:gd name="T51" fmla="*/ 14 h 14"/>
                <a:gd name="T52" fmla="*/ 3 w 13"/>
                <a:gd name="T53" fmla="*/ 14 h 14"/>
                <a:gd name="T54" fmla="*/ 3 w 13"/>
                <a:gd name="T55" fmla="*/ 12 h 14"/>
                <a:gd name="T56" fmla="*/ 3 w 13"/>
                <a:gd name="T57" fmla="*/ 12 h 14"/>
                <a:gd name="T58" fmla="*/ 0 w 13"/>
                <a:gd name="T59" fmla="*/ 12 h 14"/>
                <a:gd name="T60" fmla="*/ 0 w 13"/>
                <a:gd name="T61" fmla="*/ 12 h 14"/>
                <a:gd name="T62" fmla="*/ 0 w 13"/>
                <a:gd name="T63" fmla="*/ 9 h 14"/>
                <a:gd name="T64" fmla="*/ 0 w 13"/>
                <a:gd name="T65" fmla="*/ 9 h 14"/>
                <a:gd name="T66" fmla="*/ 0 w 13"/>
                <a:gd name="T67" fmla="*/ 9 h 14"/>
                <a:gd name="T68" fmla="*/ 0 w 13"/>
                <a:gd name="T69" fmla="*/ 5 h 14"/>
                <a:gd name="T70" fmla="*/ 0 w 13"/>
                <a:gd name="T71" fmla="*/ 5 h 14"/>
                <a:gd name="T72" fmla="*/ 0 w 13"/>
                <a:gd name="T73" fmla="*/ 5 h 14"/>
                <a:gd name="T74" fmla="*/ 0 w 13"/>
                <a:gd name="T75" fmla="*/ 2 h 14"/>
                <a:gd name="T76" fmla="*/ 3 w 13"/>
                <a:gd name="T77" fmla="*/ 2 h 14"/>
                <a:gd name="T78" fmla="*/ 3 w 13"/>
                <a:gd name="T79" fmla="*/ 2 h 14"/>
                <a:gd name="T80" fmla="*/ 3 w 13"/>
                <a:gd name="T81" fmla="*/ 0 h 14"/>
                <a:gd name="T82" fmla="*/ 3 w 13"/>
                <a:gd name="T83" fmla="*/ 0 h 14"/>
                <a:gd name="T84" fmla="*/ 5 w 13"/>
                <a:gd name="T85" fmla="*/ 0 h 14"/>
                <a:gd name="T86" fmla="*/ 5 w 13"/>
                <a:gd name="T87" fmla="*/ 0 h 14"/>
                <a:gd name="T88" fmla="*/ 5 w 13"/>
                <a:gd name="T89" fmla="*/ 0 h 14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8" y="0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13" y="2"/>
                  </a:lnTo>
                  <a:lnTo>
                    <a:pt x="13" y="5"/>
                  </a:lnTo>
                  <a:lnTo>
                    <a:pt x="13" y="9"/>
                  </a:lnTo>
                  <a:lnTo>
                    <a:pt x="13" y="12"/>
                  </a:lnTo>
                  <a:lnTo>
                    <a:pt x="11" y="12"/>
                  </a:lnTo>
                  <a:lnTo>
                    <a:pt x="11" y="14"/>
                  </a:lnTo>
                  <a:lnTo>
                    <a:pt x="8" y="14"/>
                  </a:lnTo>
                  <a:lnTo>
                    <a:pt x="5" y="14"/>
                  </a:lnTo>
                  <a:lnTo>
                    <a:pt x="3" y="14"/>
                  </a:lnTo>
                  <a:lnTo>
                    <a:pt x="3" y="12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5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070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37" name="Freeform 381"/>
            <p:cNvSpPr>
              <a:spLocks/>
            </p:cNvSpPr>
            <p:nvPr/>
          </p:nvSpPr>
          <p:spPr bwMode="auto">
            <a:xfrm>
              <a:off x="784" y="3459"/>
              <a:ext cx="11" cy="12"/>
            </a:xfrm>
            <a:custGeom>
              <a:avLst/>
              <a:gdLst>
                <a:gd name="T0" fmla="*/ 5 w 11"/>
                <a:gd name="T1" fmla="*/ 0 h 12"/>
                <a:gd name="T2" fmla="*/ 5 w 11"/>
                <a:gd name="T3" fmla="*/ 0 h 12"/>
                <a:gd name="T4" fmla="*/ 8 w 11"/>
                <a:gd name="T5" fmla="*/ 0 h 12"/>
                <a:gd name="T6" fmla="*/ 8 w 11"/>
                <a:gd name="T7" fmla="*/ 0 h 12"/>
                <a:gd name="T8" fmla="*/ 8 w 11"/>
                <a:gd name="T9" fmla="*/ 0 h 12"/>
                <a:gd name="T10" fmla="*/ 8 w 11"/>
                <a:gd name="T11" fmla="*/ 2 h 12"/>
                <a:gd name="T12" fmla="*/ 11 w 11"/>
                <a:gd name="T13" fmla="*/ 2 h 12"/>
                <a:gd name="T14" fmla="*/ 11 w 11"/>
                <a:gd name="T15" fmla="*/ 2 h 12"/>
                <a:gd name="T16" fmla="*/ 11 w 11"/>
                <a:gd name="T17" fmla="*/ 2 h 12"/>
                <a:gd name="T18" fmla="*/ 11 w 11"/>
                <a:gd name="T19" fmla="*/ 5 h 12"/>
                <a:gd name="T20" fmla="*/ 11 w 11"/>
                <a:gd name="T21" fmla="*/ 5 h 12"/>
                <a:gd name="T22" fmla="*/ 11 w 11"/>
                <a:gd name="T23" fmla="*/ 5 h 12"/>
                <a:gd name="T24" fmla="*/ 11 w 11"/>
                <a:gd name="T25" fmla="*/ 5 h 12"/>
                <a:gd name="T26" fmla="*/ 11 w 11"/>
                <a:gd name="T27" fmla="*/ 9 h 12"/>
                <a:gd name="T28" fmla="*/ 11 w 11"/>
                <a:gd name="T29" fmla="*/ 9 h 12"/>
                <a:gd name="T30" fmla="*/ 11 w 11"/>
                <a:gd name="T31" fmla="*/ 9 h 12"/>
                <a:gd name="T32" fmla="*/ 8 w 11"/>
                <a:gd name="T33" fmla="*/ 9 h 12"/>
                <a:gd name="T34" fmla="*/ 8 w 11"/>
                <a:gd name="T35" fmla="*/ 12 h 12"/>
                <a:gd name="T36" fmla="*/ 8 w 11"/>
                <a:gd name="T37" fmla="*/ 12 h 12"/>
                <a:gd name="T38" fmla="*/ 8 w 11"/>
                <a:gd name="T39" fmla="*/ 12 h 12"/>
                <a:gd name="T40" fmla="*/ 8 w 11"/>
                <a:gd name="T41" fmla="*/ 12 h 12"/>
                <a:gd name="T42" fmla="*/ 5 w 11"/>
                <a:gd name="T43" fmla="*/ 12 h 12"/>
                <a:gd name="T44" fmla="*/ 5 w 11"/>
                <a:gd name="T45" fmla="*/ 12 h 12"/>
                <a:gd name="T46" fmla="*/ 5 w 11"/>
                <a:gd name="T47" fmla="*/ 12 h 12"/>
                <a:gd name="T48" fmla="*/ 3 w 11"/>
                <a:gd name="T49" fmla="*/ 12 h 12"/>
                <a:gd name="T50" fmla="*/ 3 w 11"/>
                <a:gd name="T51" fmla="*/ 12 h 12"/>
                <a:gd name="T52" fmla="*/ 3 w 11"/>
                <a:gd name="T53" fmla="*/ 12 h 12"/>
                <a:gd name="T54" fmla="*/ 3 w 11"/>
                <a:gd name="T55" fmla="*/ 12 h 12"/>
                <a:gd name="T56" fmla="*/ 3 w 11"/>
                <a:gd name="T57" fmla="*/ 9 h 12"/>
                <a:gd name="T58" fmla="*/ 0 w 11"/>
                <a:gd name="T59" fmla="*/ 9 h 12"/>
                <a:gd name="T60" fmla="*/ 0 w 11"/>
                <a:gd name="T61" fmla="*/ 9 h 12"/>
                <a:gd name="T62" fmla="*/ 0 w 11"/>
                <a:gd name="T63" fmla="*/ 9 h 12"/>
                <a:gd name="T64" fmla="*/ 0 w 11"/>
                <a:gd name="T65" fmla="*/ 5 h 12"/>
                <a:gd name="T66" fmla="*/ 0 w 11"/>
                <a:gd name="T67" fmla="*/ 5 h 12"/>
                <a:gd name="T68" fmla="*/ 0 w 11"/>
                <a:gd name="T69" fmla="*/ 5 h 12"/>
                <a:gd name="T70" fmla="*/ 0 w 11"/>
                <a:gd name="T71" fmla="*/ 5 h 12"/>
                <a:gd name="T72" fmla="*/ 0 w 11"/>
                <a:gd name="T73" fmla="*/ 2 h 12"/>
                <a:gd name="T74" fmla="*/ 0 w 11"/>
                <a:gd name="T75" fmla="*/ 2 h 12"/>
                <a:gd name="T76" fmla="*/ 0 w 11"/>
                <a:gd name="T77" fmla="*/ 2 h 12"/>
                <a:gd name="T78" fmla="*/ 3 w 11"/>
                <a:gd name="T79" fmla="*/ 2 h 12"/>
                <a:gd name="T80" fmla="*/ 3 w 11"/>
                <a:gd name="T81" fmla="*/ 0 h 12"/>
                <a:gd name="T82" fmla="*/ 3 w 11"/>
                <a:gd name="T83" fmla="*/ 0 h 12"/>
                <a:gd name="T84" fmla="*/ 3 w 11"/>
                <a:gd name="T85" fmla="*/ 0 h 12"/>
                <a:gd name="T86" fmla="*/ 5 w 11"/>
                <a:gd name="T87" fmla="*/ 0 h 12"/>
                <a:gd name="T88" fmla="*/ 5 w 11"/>
                <a:gd name="T89" fmla="*/ 0 h 1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1" h="12">
                  <a:moveTo>
                    <a:pt x="5" y="0"/>
                  </a:moveTo>
                  <a:lnTo>
                    <a:pt x="5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11" y="2"/>
                  </a:lnTo>
                  <a:lnTo>
                    <a:pt x="11" y="5"/>
                  </a:lnTo>
                  <a:lnTo>
                    <a:pt x="11" y="9"/>
                  </a:lnTo>
                  <a:lnTo>
                    <a:pt x="8" y="9"/>
                  </a:lnTo>
                  <a:lnTo>
                    <a:pt x="8" y="12"/>
                  </a:lnTo>
                  <a:lnTo>
                    <a:pt x="5" y="12"/>
                  </a:lnTo>
                  <a:lnTo>
                    <a:pt x="3" y="12"/>
                  </a:lnTo>
                  <a:lnTo>
                    <a:pt x="3" y="9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5" y="0"/>
                  </a:lnTo>
                </a:path>
              </a:pathLst>
            </a:custGeom>
            <a:noFill/>
            <a:ln w="4763">
              <a:solidFill>
                <a:srgbClr val="FF070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38" name="Freeform 382"/>
            <p:cNvSpPr>
              <a:spLocks/>
            </p:cNvSpPr>
            <p:nvPr/>
          </p:nvSpPr>
          <p:spPr bwMode="auto">
            <a:xfrm>
              <a:off x="825" y="3453"/>
              <a:ext cx="13" cy="15"/>
            </a:xfrm>
            <a:custGeom>
              <a:avLst/>
              <a:gdLst>
                <a:gd name="T0" fmla="*/ 8 w 13"/>
                <a:gd name="T1" fmla="*/ 0 h 15"/>
                <a:gd name="T2" fmla="*/ 8 w 13"/>
                <a:gd name="T3" fmla="*/ 0 h 15"/>
                <a:gd name="T4" fmla="*/ 8 w 13"/>
                <a:gd name="T5" fmla="*/ 0 h 15"/>
                <a:gd name="T6" fmla="*/ 11 w 13"/>
                <a:gd name="T7" fmla="*/ 0 h 15"/>
                <a:gd name="T8" fmla="*/ 11 w 13"/>
                <a:gd name="T9" fmla="*/ 0 h 15"/>
                <a:gd name="T10" fmla="*/ 11 w 13"/>
                <a:gd name="T11" fmla="*/ 3 h 15"/>
                <a:gd name="T12" fmla="*/ 11 w 13"/>
                <a:gd name="T13" fmla="*/ 3 h 15"/>
                <a:gd name="T14" fmla="*/ 13 w 13"/>
                <a:gd name="T15" fmla="*/ 3 h 15"/>
                <a:gd name="T16" fmla="*/ 13 w 13"/>
                <a:gd name="T17" fmla="*/ 6 h 15"/>
                <a:gd name="T18" fmla="*/ 13 w 13"/>
                <a:gd name="T19" fmla="*/ 6 h 15"/>
                <a:gd name="T20" fmla="*/ 13 w 13"/>
                <a:gd name="T21" fmla="*/ 6 h 15"/>
                <a:gd name="T22" fmla="*/ 13 w 13"/>
                <a:gd name="T23" fmla="*/ 8 h 15"/>
                <a:gd name="T24" fmla="*/ 13 w 13"/>
                <a:gd name="T25" fmla="*/ 8 h 15"/>
                <a:gd name="T26" fmla="*/ 13 w 13"/>
                <a:gd name="T27" fmla="*/ 8 h 15"/>
                <a:gd name="T28" fmla="*/ 13 w 13"/>
                <a:gd name="T29" fmla="*/ 11 h 15"/>
                <a:gd name="T30" fmla="*/ 13 w 13"/>
                <a:gd name="T31" fmla="*/ 11 h 15"/>
                <a:gd name="T32" fmla="*/ 11 w 13"/>
                <a:gd name="T33" fmla="*/ 11 h 15"/>
                <a:gd name="T34" fmla="*/ 11 w 13"/>
                <a:gd name="T35" fmla="*/ 11 h 15"/>
                <a:gd name="T36" fmla="*/ 11 w 13"/>
                <a:gd name="T37" fmla="*/ 15 h 15"/>
                <a:gd name="T38" fmla="*/ 11 w 13"/>
                <a:gd name="T39" fmla="*/ 15 h 15"/>
                <a:gd name="T40" fmla="*/ 8 w 13"/>
                <a:gd name="T41" fmla="*/ 15 h 15"/>
                <a:gd name="T42" fmla="*/ 8 w 13"/>
                <a:gd name="T43" fmla="*/ 15 h 15"/>
                <a:gd name="T44" fmla="*/ 8 w 13"/>
                <a:gd name="T45" fmla="*/ 15 h 15"/>
                <a:gd name="T46" fmla="*/ 6 w 13"/>
                <a:gd name="T47" fmla="*/ 15 h 15"/>
                <a:gd name="T48" fmla="*/ 6 w 13"/>
                <a:gd name="T49" fmla="*/ 15 h 15"/>
                <a:gd name="T50" fmla="*/ 3 w 13"/>
                <a:gd name="T51" fmla="*/ 15 h 15"/>
                <a:gd name="T52" fmla="*/ 3 w 13"/>
                <a:gd name="T53" fmla="*/ 15 h 15"/>
                <a:gd name="T54" fmla="*/ 3 w 13"/>
                <a:gd name="T55" fmla="*/ 11 h 15"/>
                <a:gd name="T56" fmla="*/ 3 w 13"/>
                <a:gd name="T57" fmla="*/ 11 h 15"/>
                <a:gd name="T58" fmla="*/ 0 w 13"/>
                <a:gd name="T59" fmla="*/ 11 h 15"/>
                <a:gd name="T60" fmla="*/ 0 w 13"/>
                <a:gd name="T61" fmla="*/ 11 h 15"/>
                <a:gd name="T62" fmla="*/ 0 w 13"/>
                <a:gd name="T63" fmla="*/ 8 h 15"/>
                <a:gd name="T64" fmla="*/ 0 w 13"/>
                <a:gd name="T65" fmla="*/ 8 h 15"/>
                <a:gd name="T66" fmla="*/ 0 w 13"/>
                <a:gd name="T67" fmla="*/ 8 h 15"/>
                <a:gd name="T68" fmla="*/ 0 w 13"/>
                <a:gd name="T69" fmla="*/ 6 h 15"/>
                <a:gd name="T70" fmla="*/ 0 w 13"/>
                <a:gd name="T71" fmla="*/ 6 h 15"/>
                <a:gd name="T72" fmla="*/ 0 w 13"/>
                <a:gd name="T73" fmla="*/ 6 h 15"/>
                <a:gd name="T74" fmla="*/ 0 w 13"/>
                <a:gd name="T75" fmla="*/ 3 h 15"/>
                <a:gd name="T76" fmla="*/ 3 w 13"/>
                <a:gd name="T77" fmla="*/ 3 h 15"/>
                <a:gd name="T78" fmla="*/ 3 w 13"/>
                <a:gd name="T79" fmla="*/ 3 h 15"/>
                <a:gd name="T80" fmla="*/ 3 w 13"/>
                <a:gd name="T81" fmla="*/ 0 h 15"/>
                <a:gd name="T82" fmla="*/ 3 w 13"/>
                <a:gd name="T83" fmla="*/ 0 h 15"/>
                <a:gd name="T84" fmla="*/ 6 w 13"/>
                <a:gd name="T85" fmla="*/ 0 h 15"/>
                <a:gd name="T86" fmla="*/ 6 w 13"/>
                <a:gd name="T87" fmla="*/ 0 h 15"/>
                <a:gd name="T88" fmla="*/ 6 w 13"/>
                <a:gd name="T89" fmla="*/ 0 h 15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3" h="15">
                  <a:moveTo>
                    <a:pt x="8" y="0"/>
                  </a:moveTo>
                  <a:lnTo>
                    <a:pt x="8" y="0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13" y="3"/>
                  </a:lnTo>
                  <a:lnTo>
                    <a:pt x="13" y="6"/>
                  </a:lnTo>
                  <a:lnTo>
                    <a:pt x="13" y="8"/>
                  </a:lnTo>
                  <a:lnTo>
                    <a:pt x="13" y="11"/>
                  </a:lnTo>
                  <a:lnTo>
                    <a:pt x="11" y="11"/>
                  </a:lnTo>
                  <a:lnTo>
                    <a:pt x="11" y="15"/>
                  </a:lnTo>
                  <a:lnTo>
                    <a:pt x="8" y="15"/>
                  </a:lnTo>
                  <a:lnTo>
                    <a:pt x="6" y="15"/>
                  </a:lnTo>
                  <a:lnTo>
                    <a:pt x="3" y="15"/>
                  </a:lnTo>
                  <a:lnTo>
                    <a:pt x="3" y="11"/>
                  </a:lnTo>
                  <a:lnTo>
                    <a:pt x="0" y="11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6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070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39" name="Freeform 383"/>
            <p:cNvSpPr>
              <a:spLocks/>
            </p:cNvSpPr>
            <p:nvPr/>
          </p:nvSpPr>
          <p:spPr bwMode="auto">
            <a:xfrm>
              <a:off x="825" y="3453"/>
              <a:ext cx="11" cy="11"/>
            </a:xfrm>
            <a:custGeom>
              <a:avLst/>
              <a:gdLst>
                <a:gd name="T0" fmla="*/ 6 w 11"/>
                <a:gd name="T1" fmla="*/ 0 h 11"/>
                <a:gd name="T2" fmla="*/ 6 w 11"/>
                <a:gd name="T3" fmla="*/ 0 h 11"/>
                <a:gd name="T4" fmla="*/ 8 w 11"/>
                <a:gd name="T5" fmla="*/ 0 h 11"/>
                <a:gd name="T6" fmla="*/ 8 w 11"/>
                <a:gd name="T7" fmla="*/ 0 h 11"/>
                <a:gd name="T8" fmla="*/ 8 w 11"/>
                <a:gd name="T9" fmla="*/ 0 h 11"/>
                <a:gd name="T10" fmla="*/ 8 w 11"/>
                <a:gd name="T11" fmla="*/ 3 h 11"/>
                <a:gd name="T12" fmla="*/ 11 w 11"/>
                <a:gd name="T13" fmla="*/ 3 h 11"/>
                <a:gd name="T14" fmla="*/ 11 w 11"/>
                <a:gd name="T15" fmla="*/ 3 h 11"/>
                <a:gd name="T16" fmla="*/ 11 w 11"/>
                <a:gd name="T17" fmla="*/ 3 h 11"/>
                <a:gd name="T18" fmla="*/ 11 w 11"/>
                <a:gd name="T19" fmla="*/ 6 h 11"/>
                <a:gd name="T20" fmla="*/ 11 w 11"/>
                <a:gd name="T21" fmla="*/ 6 h 11"/>
                <a:gd name="T22" fmla="*/ 11 w 11"/>
                <a:gd name="T23" fmla="*/ 6 h 11"/>
                <a:gd name="T24" fmla="*/ 11 w 11"/>
                <a:gd name="T25" fmla="*/ 6 h 11"/>
                <a:gd name="T26" fmla="*/ 11 w 11"/>
                <a:gd name="T27" fmla="*/ 8 h 11"/>
                <a:gd name="T28" fmla="*/ 11 w 11"/>
                <a:gd name="T29" fmla="*/ 8 h 11"/>
                <a:gd name="T30" fmla="*/ 11 w 11"/>
                <a:gd name="T31" fmla="*/ 8 h 11"/>
                <a:gd name="T32" fmla="*/ 8 w 11"/>
                <a:gd name="T33" fmla="*/ 8 h 11"/>
                <a:gd name="T34" fmla="*/ 8 w 11"/>
                <a:gd name="T35" fmla="*/ 11 h 11"/>
                <a:gd name="T36" fmla="*/ 8 w 11"/>
                <a:gd name="T37" fmla="*/ 11 h 11"/>
                <a:gd name="T38" fmla="*/ 8 w 11"/>
                <a:gd name="T39" fmla="*/ 11 h 11"/>
                <a:gd name="T40" fmla="*/ 8 w 11"/>
                <a:gd name="T41" fmla="*/ 11 h 11"/>
                <a:gd name="T42" fmla="*/ 6 w 11"/>
                <a:gd name="T43" fmla="*/ 11 h 11"/>
                <a:gd name="T44" fmla="*/ 6 w 11"/>
                <a:gd name="T45" fmla="*/ 11 h 11"/>
                <a:gd name="T46" fmla="*/ 6 w 11"/>
                <a:gd name="T47" fmla="*/ 11 h 11"/>
                <a:gd name="T48" fmla="*/ 3 w 11"/>
                <a:gd name="T49" fmla="*/ 11 h 11"/>
                <a:gd name="T50" fmla="*/ 3 w 11"/>
                <a:gd name="T51" fmla="*/ 11 h 11"/>
                <a:gd name="T52" fmla="*/ 3 w 11"/>
                <a:gd name="T53" fmla="*/ 11 h 11"/>
                <a:gd name="T54" fmla="*/ 3 w 11"/>
                <a:gd name="T55" fmla="*/ 11 h 11"/>
                <a:gd name="T56" fmla="*/ 3 w 11"/>
                <a:gd name="T57" fmla="*/ 8 h 11"/>
                <a:gd name="T58" fmla="*/ 0 w 11"/>
                <a:gd name="T59" fmla="*/ 8 h 11"/>
                <a:gd name="T60" fmla="*/ 0 w 11"/>
                <a:gd name="T61" fmla="*/ 8 h 11"/>
                <a:gd name="T62" fmla="*/ 0 w 11"/>
                <a:gd name="T63" fmla="*/ 8 h 11"/>
                <a:gd name="T64" fmla="*/ 0 w 11"/>
                <a:gd name="T65" fmla="*/ 6 h 11"/>
                <a:gd name="T66" fmla="*/ 0 w 11"/>
                <a:gd name="T67" fmla="*/ 6 h 11"/>
                <a:gd name="T68" fmla="*/ 0 w 11"/>
                <a:gd name="T69" fmla="*/ 6 h 11"/>
                <a:gd name="T70" fmla="*/ 0 w 11"/>
                <a:gd name="T71" fmla="*/ 6 h 11"/>
                <a:gd name="T72" fmla="*/ 0 w 11"/>
                <a:gd name="T73" fmla="*/ 3 h 11"/>
                <a:gd name="T74" fmla="*/ 0 w 11"/>
                <a:gd name="T75" fmla="*/ 3 h 11"/>
                <a:gd name="T76" fmla="*/ 0 w 11"/>
                <a:gd name="T77" fmla="*/ 3 h 11"/>
                <a:gd name="T78" fmla="*/ 3 w 11"/>
                <a:gd name="T79" fmla="*/ 3 h 11"/>
                <a:gd name="T80" fmla="*/ 3 w 11"/>
                <a:gd name="T81" fmla="*/ 0 h 11"/>
                <a:gd name="T82" fmla="*/ 3 w 11"/>
                <a:gd name="T83" fmla="*/ 0 h 11"/>
                <a:gd name="T84" fmla="*/ 3 w 11"/>
                <a:gd name="T85" fmla="*/ 0 h 11"/>
                <a:gd name="T86" fmla="*/ 6 w 11"/>
                <a:gd name="T87" fmla="*/ 0 h 11"/>
                <a:gd name="T88" fmla="*/ 6 w 11"/>
                <a:gd name="T89" fmla="*/ 0 h 1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1" h="11">
                  <a:moveTo>
                    <a:pt x="6" y="0"/>
                  </a:moveTo>
                  <a:lnTo>
                    <a:pt x="6" y="0"/>
                  </a:lnTo>
                  <a:lnTo>
                    <a:pt x="8" y="0"/>
                  </a:lnTo>
                  <a:lnTo>
                    <a:pt x="8" y="3"/>
                  </a:lnTo>
                  <a:lnTo>
                    <a:pt x="11" y="3"/>
                  </a:lnTo>
                  <a:lnTo>
                    <a:pt x="11" y="6"/>
                  </a:lnTo>
                  <a:lnTo>
                    <a:pt x="11" y="8"/>
                  </a:lnTo>
                  <a:lnTo>
                    <a:pt x="8" y="8"/>
                  </a:lnTo>
                  <a:lnTo>
                    <a:pt x="8" y="11"/>
                  </a:lnTo>
                  <a:lnTo>
                    <a:pt x="6" y="11"/>
                  </a:lnTo>
                  <a:lnTo>
                    <a:pt x="3" y="11"/>
                  </a:lnTo>
                  <a:lnTo>
                    <a:pt x="3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6" y="0"/>
                  </a:lnTo>
                </a:path>
              </a:pathLst>
            </a:custGeom>
            <a:noFill/>
            <a:ln w="4763">
              <a:solidFill>
                <a:srgbClr val="FF070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40" name="Freeform 384"/>
            <p:cNvSpPr>
              <a:spLocks/>
            </p:cNvSpPr>
            <p:nvPr/>
          </p:nvSpPr>
          <p:spPr bwMode="auto">
            <a:xfrm>
              <a:off x="841" y="3453"/>
              <a:ext cx="15" cy="15"/>
            </a:xfrm>
            <a:custGeom>
              <a:avLst/>
              <a:gdLst>
                <a:gd name="T0" fmla="*/ 8 w 15"/>
                <a:gd name="T1" fmla="*/ 0 h 15"/>
                <a:gd name="T2" fmla="*/ 8 w 15"/>
                <a:gd name="T3" fmla="*/ 0 h 15"/>
                <a:gd name="T4" fmla="*/ 8 w 15"/>
                <a:gd name="T5" fmla="*/ 0 h 15"/>
                <a:gd name="T6" fmla="*/ 12 w 15"/>
                <a:gd name="T7" fmla="*/ 0 h 15"/>
                <a:gd name="T8" fmla="*/ 12 w 15"/>
                <a:gd name="T9" fmla="*/ 0 h 15"/>
                <a:gd name="T10" fmla="*/ 12 w 15"/>
                <a:gd name="T11" fmla="*/ 3 h 15"/>
                <a:gd name="T12" fmla="*/ 12 w 15"/>
                <a:gd name="T13" fmla="*/ 3 h 15"/>
                <a:gd name="T14" fmla="*/ 15 w 15"/>
                <a:gd name="T15" fmla="*/ 3 h 15"/>
                <a:gd name="T16" fmla="*/ 15 w 15"/>
                <a:gd name="T17" fmla="*/ 6 h 15"/>
                <a:gd name="T18" fmla="*/ 15 w 15"/>
                <a:gd name="T19" fmla="*/ 6 h 15"/>
                <a:gd name="T20" fmla="*/ 15 w 15"/>
                <a:gd name="T21" fmla="*/ 6 h 15"/>
                <a:gd name="T22" fmla="*/ 15 w 15"/>
                <a:gd name="T23" fmla="*/ 8 h 15"/>
                <a:gd name="T24" fmla="*/ 15 w 15"/>
                <a:gd name="T25" fmla="*/ 8 h 15"/>
                <a:gd name="T26" fmla="*/ 15 w 15"/>
                <a:gd name="T27" fmla="*/ 8 h 15"/>
                <a:gd name="T28" fmla="*/ 15 w 15"/>
                <a:gd name="T29" fmla="*/ 11 h 15"/>
                <a:gd name="T30" fmla="*/ 15 w 15"/>
                <a:gd name="T31" fmla="*/ 11 h 15"/>
                <a:gd name="T32" fmla="*/ 12 w 15"/>
                <a:gd name="T33" fmla="*/ 11 h 15"/>
                <a:gd name="T34" fmla="*/ 12 w 15"/>
                <a:gd name="T35" fmla="*/ 11 h 15"/>
                <a:gd name="T36" fmla="*/ 12 w 15"/>
                <a:gd name="T37" fmla="*/ 15 h 15"/>
                <a:gd name="T38" fmla="*/ 12 w 15"/>
                <a:gd name="T39" fmla="*/ 15 h 15"/>
                <a:gd name="T40" fmla="*/ 8 w 15"/>
                <a:gd name="T41" fmla="*/ 15 h 15"/>
                <a:gd name="T42" fmla="*/ 8 w 15"/>
                <a:gd name="T43" fmla="*/ 15 h 15"/>
                <a:gd name="T44" fmla="*/ 8 w 15"/>
                <a:gd name="T45" fmla="*/ 15 h 15"/>
                <a:gd name="T46" fmla="*/ 5 w 15"/>
                <a:gd name="T47" fmla="*/ 15 h 15"/>
                <a:gd name="T48" fmla="*/ 5 w 15"/>
                <a:gd name="T49" fmla="*/ 15 h 15"/>
                <a:gd name="T50" fmla="*/ 3 w 15"/>
                <a:gd name="T51" fmla="*/ 15 h 15"/>
                <a:gd name="T52" fmla="*/ 3 w 15"/>
                <a:gd name="T53" fmla="*/ 15 h 15"/>
                <a:gd name="T54" fmla="*/ 3 w 15"/>
                <a:gd name="T55" fmla="*/ 11 h 15"/>
                <a:gd name="T56" fmla="*/ 3 w 15"/>
                <a:gd name="T57" fmla="*/ 11 h 15"/>
                <a:gd name="T58" fmla="*/ 0 w 15"/>
                <a:gd name="T59" fmla="*/ 11 h 15"/>
                <a:gd name="T60" fmla="*/ 0 w 15"/>
                <a:gd name="T61" fmla="*/ 11 h 15"/>
                <a:gd name="T62" fmla="*/ 0 w 15"/>
                <a:gd name="T63" fmla="*/ 8 h 15"/>
                <a:gd name="T64" fmla="*/ 0 w 15"/>
                <a:gd name="T65" fmla="*/ 8 h 15"/>
                <a:gd name="T66" fmla="*/ 0 w 15"/>
                <a:gd name="T67" fmla="*/ 8 h 15"/>
                <a:gd name="T68" fmla="*/ 0 w 15"/>
                <a:gd name="T69" fmla="*/ 6 h 15"/>
                <a:gd name="T70" fmla="*/ 0 w 15"/>
                <a:gd name="T71" fmla="*/ 6 h 15"/>
                <a:gd name="T72" fmla="*/ 0 w 15"/>
                <a:gd name="T73" fmla="*/ 6 h 15"/>
                <a:gd name="T74" fmla="*/ 0 w 15"/>
                <a:gd name="T75" fmla="*/ 3 h 15"/>
                <a:gd name="T76" fmla="*/ 3 w 15"/>
                <a:gd name="T77" fmla="*/ 3 h 15"/>
                <a:gd name="T78" fmla="*/ 3 w 15"/>
                <a:gd name="T79" fmla="*/ 3 h 15"/>
                <a:gd name="T80" fmla="*/ 3 w 15"/>
                <a:gd name="T81" fmla="*/ 0 h 15"/>
                <a:gd name="T82" fmla="*/ 3 w 15"/>
                <a:gd name="T83" fmla="*/ 0 h 15"/>
                <a:gd name="T84" fmla="*/ 5 w 15"/>
                <a:gd name="T85" fmla="*/ 0 h 15"/>
                <a:gd name="T86" fmla="*/ 5 w 15"/>
                <a:gd name="T87" fmla="*/ 0 h 15"/>
                <a:gd name="T88" fmla="*/ 5 w 15"/>
                <a:gd name="T89" fmla="*/ 0 h 15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5" h="15">
                  <a:moveTo>
                    <a:pt x="8" y="0"/>
                  </a:moveTo>
                  <a:lnTo>
                    <a:pt x="8" y="0"/>
                  </a:lnTo>
                  <a:lnTo>
                    <a:pt x="12" y="0"/>
                  </a:lnTo>
                  <a:lnTo>
                    <a:pt x="12" y="3"/>
                  </a:lnTo>
                  <a:lnTo>
                    <a:pt x="15" y="3"/>
                  </a:lnTo>
                  <a:lnTo>
                    <a:pt x="15" y="6"/>
                  </a:lnTo>
                  <a:lnTo>
                    <a:pt x="15" y="8"/>
                  </a:lnTo>
                  <a:lnTo>
                    <a:pt x="15" y="11"/>
                  </a:lnTo>
                  <a:lnTo>
                    <a:pt x="12" y="11"/>
                  </a:lnTo>
                  <a:lnTo>
                    <a:pt x="12" y="15"/>
                  </a:lnTo>
                  <a:lnTo>
                    <a:pt x="8" y="15"/>
                  </a:lnTo>
                  <a:lnTo>
                    <a:pt x="5" y="15"/>
                  </a:lnTo>
                  <a:lnTo>
                    <a:pt x="3" y="15"/>
                  </a:lnTo>
                  <a:lnTo>
                    <a:pt x="3" y="11"/>
                  </a:lnTo>
                  <a:lnTo>
                    <a:pt x="0" y="11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5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070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41" name="Freeform 385"/>
            <p:cNvSpPr>
              <a:spLocks/>
            </p:cNvSpPr>
            <p:nvPr/>
          </p:nvSpPr>
          <p:spPr bwMode="auto">
            <a:xfrm>
              <a:off x="841" y="3453"/>
              <a:ext cx="12" cy="11"/>
            </a:xfrm>
            <a:custGeom>
              <a:avLst/>
              <a:gdLst>
                <a:gd name="T0" fmla="*/ 5 w 12"/>
                <a:gd name="T1" fmla="*/ 0 h 11"/>
                <a:gd name="T2" fmla="*/ 5 w 12"/>
                <a:gd name="T3" fmla="*/ 0 h 11"/>
                <a:gd name="T4" fmla="*/ 8 w 12"/>
                <a:gd name="T5" fmla="*/ 0 h 11"/>
                <a:gd name="T6" fmla="*/ 8 w 12"/>
                <a:gd name="T7" fmla="*/ 0 h 11"/>
                <a:gd name="T8" fmla="*/ 8 w 12"/>
                <a:gd name="T9" fmla="*/ 0 h 11"/>
                <a:gd name="T10" fmla="*/ 8 w 12"/>
                <a:gd name="T11" fmla="*/ 3 h 11"/>
                <a:gd name="T12" fmla="*/ 12 w 12"/>
                <a:gd name="T13" fmla="*/ 3 h 11"/>
                <a:gd name="T14" fmla="*/ 12 w 12"/>
                <a:gd name="T15" fmla="*/ 3 h 11"/>
                <a:gd name="T16" fmla="*/ 12 w 12"/>
                <a:gd name="T17" fmla="*/ 3 h 11"/>
                <a:gd name="T18" fmla="*/ 12 w 12"/>
                <a:gd name="T19" fmla="*/ 6 h 11"/>
                <a:gd name="T20" fmla="*/ 12 w 12"/>
                <a:gd name="T21" fmla="*/ 6 h 11"/>
                <a:gd name="T22" fmla="*/ 12 w 12"/>
                <a:gd name="T23" fmla="*/ 6 h 11"/>
                <a:gd name="T24" fmla="*/ 12 w 12"/>
                <a:gd name="T25" fmla="*/ 6 h 11"/>
                <a:gd name="T26" fmla="*/ 12 w 12"/>
                <a:gd name="T27" fmla="*/ 8 h 11"/>
                <a:gd name="T28" fmla="*/ 12 w 12"/>
                <a:gd name="T29" fmla="*/ 8 h 11"/>
                <a:gd name="T30" fmla="*/ 12 w 12"/>
                <a:gd name="T31" fmla="*/ 8 h 11"/>
                <a:gd name="T32" fmla="*/ 8 w 12"/>
                <a:gd name="T33" fmla="*/ 8 h 11"/>
                <a:gd name="T34" fmla="*/ 8 w 12"/>
                <a:gd name="T35" fmla="*/ 11 h 11"/>
                <a:gd name="T36" fmla="*/ 8 w 12"/>
                <a:gd name="T37" fmla="*/ 11 h 11"/>
                <a:gd name="T38" fmla="*/ 8 w 12"/>
                <a:gd name="T39" fmla="*/ 11 h 11"/>
                <a:gd name="T40" fmla="*/ 8 w 12"/>
                <a:gd name="T41" fmla="*/ 11 h 11"/>
                <a:gd name="T42" fmla="*/ 5 w 12"/>
                <a:gd name="T43" fmla="*/ 11 h 11"/>
                <a:gd name="T44" fmla="*/ 5 w 12"/>
                <a:gd name="T45" fmla="*/ 11 h 11"/>
                <a:gd name="T46" fmla="*/ 5 w 12"/>
                <a:gd name="T47" fmla="*/ 11 h 11"/>
                <a:gd name="T48" fmla="*/ 3 w 12"/>
                <a:gd name="T49" fmla="*/ 11 h 11"/>
                <a:gd name="T50" fmla="*/ 3 w 12"/>
                <a:gd name="T51" fmla="*/ 11 h 11"/>
                <a:gd name="T52" fmla="*/ 3 w 12"/>
                <a:gd name="T53" fmla="*/ 11 h 11"/>
                <a:gd name="T54" fmla="*/ 3 w 12"/>
                <a:gd name="T55" fmla="*/ 11 h 11"/>
                <a:gd name="T56" fmla="*/ 3 w 12"/>
                <a:gd name="T57" fmla="*/ 8 h 11"/>
                <a:gd name="T58" fmla="*/ 0 w 12"/>
                <a:gd name="T59" fmla="*/ 8 h 11"/>
                <a:gd name="T60" fmla="*/ 0 w 12"/>
                <a:gd name="T61" fmla="*/ 8 h 11"/>
                <a:gd name="T62" fmla="*/ 0 w 12"/>
                <a:gd name="T63" fmla="*/ 8 h 11"/>
                <a:gd name="T64" fmla="*/ 0 w 12"/>
                <a:gd name="T65" fmla="*/ 6 h 11"/>
                <a:gd name="T66" fmla="*/ 0 w 12"/>
                <a:gd name="T67" fmla="*/ 6 h 11"/>
                <a:gd name="T68" fmla="*/ 0 w 12"/>
                <a:gd name="T69" fmla="*/ 6 h 11"/>
                <a:gd name="T70" fmla="*/ 0 w 12"/>
                <a:gd name="T71" fmla="*/ 6 h 11"/>
                <a:gd name="T72" fmla="*/ 0 w 12"/>
                <a:gd name="T73" fmla="*/ 3 h 11"/>
                <a:gd name="T74" fmla="*/ 0 w 12"/>
                <a:gd name="T75" fmla="*/ 3 h 11"/>
                <a:gd name="T76" fmla="*/ 0 w 12"/>
                <a:gd name="T77" fmla="*/ 3 h 11"/>
                <a:gd name="T78" fmla="*/ 3 w 12"/>
                <a:gd name="T79" fmla="*/ 3 h 11"/>
                <a:gd name="T80" fmla="*/ 3 w 12"/>
                <a:gd name="T81" fmla="*/ 0 h 11"/>
                <a:gd name="T82" fmla="*/ 3 w 12"/>
                <a:gd name="T83" fmla="*/ 0 h 11"/>
                <a:gd name="T84" fmla="*/ 3 w 12"/>
                <a:gd name="T85" fmla="*/ 0 h 11"/>
                <a:gd name="T86" fmla="*/ 5 w 12"/>
                <a:gd name="T87" fmla="*/ 0 h 11"/>
                <a:gd name="T88" fmla="*/ 5 w 12"/>
                <a:gd name="T89" fmla="*/ 0 h 1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" h="11">
                  <a:moveTo>
                    <a:pt x="5" y="0"/>
                  </a:moveTo>
                  <a:lnTo>
                    <a:pt x="5" y="0"/>
                  </a:lnTo>
                  <a:lnTo>
                    <a:pt x="8" y="0"/>
                  </a:lnTo>
                  <a:lnTo>
                    <a:pt x="8" y="3"/>
                  </a:lnTo>
                  <a:lnTo>
                    <a:pt x="12" y="3"/>
                  </a:lnTo>
                  <a:lnTo>
                    <a:pt x="12" y="6"/>
                  </a:lnTo>
                  <a:lnTo>
                    <a:pt x="12" y="8"/>
                  </a:lnTo>
                  <a:lnTo>
                    <a:pt x="8" y="8"/>
                  </a:lnTo>
                  <a:lnTo>
                    <a:pt x="8" y="11"/>
                  </a:lnTo>
                  <a:lnTo>
                    <a:pt x="5" y="11"/>
                  </a:lnTo>
                  <a:lnTo>
                    <a:pt x="3" y="11"/>
                  </a:lnTo>
                  <a:lnTo>
                    <a:pt x="3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5" y="0"/>
                  </a:lnTo>
                </a:path>
              </a:pathLst>
            </a:custGeom>
            <a:noFill/>
            <a:ln w="4763">
              <a:solidFill>
                <a:srgbClr val="FF070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42" name="Freeform 386"/>
            <p:cNvSpPr>
              <a:spLocks/>
            </p:cNvSpPr>
            <p:nvPr/>
          </p:nvSpPr>
          <p:spPr bwMode="auto">
            <a:xfrm>
              <a:off x="856" y="3451"/>
              <a:ext cx="13" cy="13"/>
            </a:xfrm>
            <a:custGeom>
              <a:avLst/>
              <a:gdLst>
                <a:gd name="T0" fmla="*/ 8 w 13"/>
                <a:gd name="T1" fmla="*/ 0 h 13"/>
                <a:gd name="T2" fmla="*/ 8 w 13"/>
                <a:gd name="T3" fmla="*/ 0 h 13"/>
                <a:gd name="T4" fmla="*/ 8 w 13"/>
                <a:gd name="T5" fmla="*/ 0 h 13"/>
                <a:gd name="T6" fmla="*/ 10 w 13"/>
                <a:gd name="T7" fmla="*/ 0 h 13"/>
                <a:gd name="T8" fmla="*/ 10 w 13"/>
                <a:gd name="T9" fmla="*/ 0 h 13"/>
                <a:gd name="T10" fmla="*/ 10 w 13"/>
                <a:gd name="T11" fmla="*/ 2 h 13"/>
                <a:gd name="T12" fmla="*/ 10 w 13"/>
                <a:gd name="T13" fmla="*/ 2 h 13"/>
                <a:gd name="T14" fmla="*/ 13 w 13"/>
                <a:gd name="T15" fmla="*/ 2 h 13"/>
                <a:gd name="T16" fmla="*/ 13 w 13"/>
                <a:gd name="T17" fmla="*/ 5 h 13"/>
                <a:gd name="T18" fmla="*/ 13 w 13"/>
                <a:gd name="T19" fmla="*/ 5 h 13"/>
                <a:gd name="T20" fmla="*/ 13 w 13"/>
                <a:gd name="T21" fmla="*/ 5 h 13"/>
                <a:gd name="T22" fmla="*/ 13 w 13"/>
                <a:gd name="T23" fmla="*/ 8 h 13"/>
                <a:gd name="T24" fmla="*/ 13 w 13"/>
                <a:gd name="T25" fmla="*/ 8 h 13"/>
                <a:gd name="T26" fmla="*/ 13 w 13"/>
                <a:gd name="T27" fmla="*/ 8 h 13"/>
                <a:gd name="T28" fmla="*/ 13 w 13"/>
                <a:gd name="T29" fmla="*/ 10 h 13"/>
                <a:gd name="T30" fmla="*/ 13 w 13"/>
                <a:gd name="T31" fmla="*/ 10 h 13"/>
                <a:gd name="T32" fmla="*/ 10 w 13"/>
                <a:gd name="T33" fmla="*/ 10 h 13"/>
                <a:gd name="T34" fmla="*/ 10 w 13"/>
                <a:gd name="T35" fmla="*/ 10 h 13"/>
                <a:gd name="T36" fmla="*/ 10 w 13"/>
                <a:gd name="T37" fmla="*/ 13 h 13"/>
                <a:gd name="T38" fmla="*/ 10 w 13"/>
                <a:gd name="T39" fmla="*/ 13 h 13"/>
                <a:gd name="T40" fmla="*/ 8 w 13"/>
                <a:gd name="T41" fmla="*/ 13 h 13"/>
                <a:gd name="T42" fmla="*/ 8 w 13"/>
                <a:gd name="T43" fmla="*/ 13 h 13"/>
                <a:gd name="T44" fmla="*/ 8 w 13"/>
                <a:gd name="T45" fmla="*/ 13 h 13"/>
                <a:gd name="T46" fmla="*/ 5 w 13"/>
                <a:gd name="T47" fmla="*/ 13 h 13"/>
                <a:gd name="T48" fmla="*/ 5 w 13"/>
                <a:gd name="T49" fmla="*/ 13 h 13"/>
                <a:gd name="T50" fmla="*/ 2 w 13"/>
                <a:gd name="T51" fmla="*/ 13 h 13"/>
                <a:gd name="T52" fmla="*/ 2 w 13"/>
                <a:gd name="T53" fmla="*/ 13 h 13"/>
                <a:gd name="T54" fmla="*/ 2 w 13"/>
                <a:gd name="T55" fmla="*/ 10 h 13"/>
                <a:gd name="T56" fmla="*/ 2 w 13"/>
                <a:gd name="T57" fmla="*/ 10 h 13"/>
                <a:gd name="T58" fmla="*/ 0 w 13"/>
                <a:gd name="T59" fmla="*/ 10 h 13"/>
                <a:gd name="T60" fmla="*/ 0 w 13"/>
                <a:gd name="T61" fmla="*/ 10 h 13"/>
                <a:gd name="T62" fmla="*/ 0 w 13"/>
                <a:gd name="T63" fmla="*/ 8 h 13"/>
                <a:gd name="T64" fmla="*/ 0 w 13"/>
                <a:gd name="T65" fmla="*/ 8 h 13"/>
                <a:gd name="T66" fmla="*/ 0 w 13"/>
                <a:gd name="T67" fmla="*/ 8 h 13"/>
                <a:gd name="T68" fmla="*/ 0 w 13"/>
                <a:gd name="T69" fmla="*/ 5 h 13"/>
                <a:gd name="T70" fmla="*/ 0 w 13"/>
                <a:gd name="T71" fmla="*/ 5 h 13"/>
                <a:gd name="T72" fmla="*/ 0 w 13"/>
                <a:gd name="T73" fmla="*/ 5 h 13"/>
                <a:gd name="T74" fmla="*/ 0 w 13"/>
                <a:gd name="T75" fmla="*/ 2 h 13"/>
                <a:gd name="T76" fmla="*/ 2 w 13"/>
                <a:gd name="T77" fmla="*/ 2 h 13"/>
                <a:gd name="T78" fmla="*/ 2 w 13"/>
                <a:gd name="T79" fmla="*/ 2 h 13"/>
                <a:gd name="T80" fmla="*/ 2 w 13"/>
                <a:gd name="T81" fmla="*/ 0 h 13"/>
                <a:gd name="T82" fmla="*/ 2 w 13"/>
                <a:gd name="T83" fmla="*/ 0 h 13"/>
                <a:gd name="T84" fmla="*/ 5 w 13"/>
                <a:gd name="T85" fmla="*/ 0 h 13"/>
                <a:gd name="T86" fmla="*/ 5 w 13"/>
                <a:gd name="T87" fmla="*/ 0 h 13"/>
                <a:gd name="T88" fmla="*/ 5 w 13"/>
                <a:gd name="T89" fmla="*/ 0 h 1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8" y="0"/>
                  </a:lnTo>
                  <a:lnTo>
                    <a:pt x="10" y="0"/>
                  </a:lnTo>
                  <a:lnTo>
                    <a:pt x="10" y="2"/>
                  </a:lnTo>
                  <a:lnTo>
                    <a:pt x="13" y="2"/>
                  </a:lnTo>
                  <a:lnTo>
                    <a:pt x="13" y="5"/>
                  </a:lnTo>
                  <a:lnTo>
                    <a:pt x="13" y="8"/>
                  </a:lnTo>
                  <a:lnTo>
                    <a:pt x="13" y="10"/>
                  </a:lnTo>
                  <a:lnTo>
                    <a:pt x="10" y="10"/>
                  </a:lnTo>
                  <a:lnTo>
                    <a:pt x="10" y="13"/>
                  </a:lnTo>
                  <a:lnTo>
                    <a:pt x="8" y="13"/>
                  </a:lnTo>
                  <a:lnTo>
                    <a:pt x="5" y="13"/>
                  </a:lnTo>
                  <a:lnTo>
                    <a:pt x="2" y="13"/>
                  </a:lnTo>
                  <a:lnTo>
                    <a:pt x="2" y="10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5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070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43" name="Freeform 387"/>
            <p:cNvSpPr>
              <a:spLocks/>
            </p:cNvSpPr>
            <p:nvPr/>
          </p:nvSpPr>
          <p:spPr bwMode="auto">
            <a:xfrm>
              <a:off x="856" y="3451"/>
              <a:ext cx="10" cy="10"/>
            </a:xfrm>
            <a:custGeom>
              <a:avLst/>
              <a:gdLst>
                <a:gd name="T0" fmla="*/ 5 w 10"/>
                <a:gd name="T1" fmla="*/ 0 h 10"/>
                <a:gd name="T2" fmla="*/ 5 w 10"/>
                <a:gd name="T3" fmla="*/ 0 h 10"/>
                <a:gd name="T4" fmla="*/ 8 w 10"/>
                <a:gd name="T5" fmla="*/ 0 h 10"/>
                <a:gd name="T6" fmla="*/ 8 w 10"/>
                <a:gd name="T7" fmla="*/ 0 h 10"/>
                <a:gd name="T8" fmla="*/ 8 w 10"/>
                <a:gd name="T9" fmla="*/ 0 h 10"/>
                <a:gd name="T10" fmla="*/ 8 w 10"/>
                <a:gd name="T11" fmla="*/ 2 h 10"/>
                <a:gd name="T12" fmla="*/ 10 w 10"/>
                <a:gd name="T13" fmla="*/ 2 h 10"/>
                <a:gd name="T14" fmla="*/ 10 w 10"/>
                <a:gd name="T15" fmla="*/ 2 h 10"/>
                <a:gd name="T16" fmla="*/ 10 w 10"/>
                <a:gd name="T17" fmla="*/ 2 h 10"/>
                <a:gd name="T18" fmla="*/ 10 w 10"/>
                <a:gd name="T19" fmla="*/ 5 h 10"/>
                <a:gd name="T20" fmla="*/ 10 w 10"/>
                <a:gd name="T21" fmla="*/ 5 h 10"/>
                <a:gd name="T22" fmla="*/ 10 w 10"/>
                <a:gd name="T23" fmla="*/ 5 h 10"/>
                <a:gd name="T24" fmla="*/ 10 w 10"/>
                <a:gd name="T25" fmla="*/ 5 h 10"/>
                <a:gd name="T26" fmla="*/ 10 w 10"/>
                <a:gd name="T27" fmla="*/ 8 h 10"/>
                <a:gd name="T28" fmla="*/ 10 w 10"/>
                <a:gd name="T29" fmla="*/ 8 h 10"/>
                <a:gd name="T30" fmla="*/ 10 w 10"/>
                <a:gd name="T31" fmla="*/ 8 h 10"/>
                <a:gd name="T32" fmla="*/ 8 w 10"/>
                <a:gd name="T33" fmla="*/ 8 h 10"/>
                <a:gd name="T34" fmla="*/ 8 w 10"/>
                <a:gd name="T35" fmla="*/ 10 h 10"/>
                <a:gd name="T36" fmla="*/ 8 w 10"/>
                <a:gd name="T37" fmla="*/ 10 h 10"/>
                <a:gd name="T38" fmla="*/ 8 w 10"/>
                <a:gd name="T39" fmla="*/ 10 h 10"/>
                <a:gd name="T40" fmla="*/ 8 w 10"/>
                <a:gd name="T41" fmla="*/ 10 h 10"/>
                <a:gd name="T42" fmla="*/ 5 w 10"/>
                <a:gd name="T43" fmla="*/ 10 h 10"/>
                <a:gd name="T44" fmla="*/ 5 w 10"/>
                <a:gd name="T45" fmla="*/ 10 h 10"/>
                <a:gd name="T46" fmla="*/ 5 w 10"/>
                <a:gd name="T47" fmla="*/ 10 h 10"/>
                <a:gd name="T48" fmla="*/ 2 w 10"/>
                <a:gd name="T49" fmla="*/ 10 h 10"/>
                <a:gd name="T50" fmla="*/ 2 w 10"/>
                <a:gd name="T51" fmla="*/ 10 h 10"/>
                <a:gd name="T52" fmla="*/ 2 w 10"/>
                <a:gd name="T53" fmla="*/ 10 h 10"/>
                <a:gd name="T54" fmla="*/ 2 w 10"/>
                <a:gd name="T55" fmla="*/ 10 h 10"/>
                <a:gd name="T56" fmla="*/ 2 w 10"/>
                <a:gd name="T57" fmla="*/ 8 h 10"/>
                <a:gd name="T58" fmla="*/ 0 w 10"/>
                <a:gd name="T59" fmla="*/ 8 h 10"/>
                <a:gd name="T60" fmla="*/ 0 w 10"/>
                <a:gd name="T61" fmla="*/ 8 h 10"/>
                <a:gd name="T62" fmla="*/ 0 w 10"/>
                <a:gd name="T63" fmla="*/ 8 h 10"/>
                <a:gd name="T64" fmla="*/ 0 w 10"/>
                <a:gd name="T65" fmla="*/ 5 h 10"/>
                <a:gd name="T66" fmla="*/ 0 w 10"/>
                <a:gd name="T67" fmla="*/ 5 h 10"/>
                <a:gd name="T68" fmla="*/ 0 w 10"/>
                <a:gd name="T69" fmla="*/ 5 h 10"/>
                <a:gd name="T70" fmla="*/ 0 w 10"/>
                <a:gd name="T71" fmla="*/ 5 h 10"/>
                <a:gd name="T72" fmla="*/ 0 w 10"/>
                <a:gd name="T73" fmla="*/ 2 h 10"/>
                <a:gd name="T74" fmla="*/ 0 w 10"/>
                <a:gd name="T75" fmla="*/ 2 h 10"/>
                <a:gd name="T76" fmla="*/ 0 w 10"/>
                <a:gd name="T77" fmla="*/ 2 h 10"/>
                <a:gd name="T78" fmla="*/ 2 w 10"/>
                <a:gd name="T79" fmla="*/ 2 h 10"/>
                <a:gd name="T80" fmla="*/ 2 w 10"/>
                <a:gd name="T81" fmla="*/ 0 h 10"/>
                <a:gd name="T82" fmla="*/ 2 w 10"/>
                <a:gd name="T83" fmla="*/ 0 h 10"/>
                <a:gd name="T84" fmla="*/ 2 w 10"/>
                <a:gd name="T85" fmla="*/ 0 h 10"/>
                <a:gd name="T86" fmla="*/ 5 w 10"/>
                <a:gd name="T87" fmla="*/ 0 h 10"/>
                <a:gd name="T88" fmla="*/ 5 w 10"/>
                <a:gd name="T89" fmla="*/ 0 h 1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0" h="10">
                  <a:moveTo>
                    <a:pt x="5" y="0"/>
                  </a:moveTo>
                  <a:lnTo>
                    <a:pt x="5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5"/>
                  </a:lnTo>
                  <a:lnTo>
                    <a:pt x="10" y="8"/>
                  </a:lnTo>
                  <a:lnTo>
                    <a:pt x="8" y="8"/>
                  </a:lnTo>
                  <a:lnTo>
                    <a:pt x="8" y="10"/>
                  </a:lnTo>
                  <a:lnTo>
                    <a:pt x="5" y="10"/>
                  </a:lnTo>
                  <a:lnTo>
                    <a:pt x="2" y="10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5" y="0"/>
                  </a:lnTo>
                </a:path>
              </a:pathLst>
            </a:custGeom>
            <a:noFill/>
            <a:ln w="4763">
              <a:solidFill>
                <a:srgbClr val="FF070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44" name="Freeform 388"/>
            <p:cNvSpPr>
              <a:spLocks/>
            </p:cNvSpPr>
            <p:nvPr/>
          </p:nvSpPr>
          <p:spPr bwMode="auto">
            <a:xfrm>
              <a:off x="872" y="3448"/>
              <a:ext cx="13" cy="13"/>
            </a:xfrm>
            <a:custGeom>
              <a:avLst/>
              <a:gdLst>
                <a:gd name="T0" fmla="*/ 8 w 13"/>
                <a:gd name="T1" fmla="*/ 0 h 13"/>
                <a:gd name="T2" fmla="*/ 8 w 13"/>
                <a:gd name="T3" fmla="*/ 0 h 13"/>
                <a:gd name="T4" fmla="*/ 8 w 13"/>
                <a:gd name="T5" fmla="*/ 0 h 13"/>
                <a:gd name="T6" fmla="*/ 10 w 13"/>
                <a:gd name="T7" fmla="*/ 0 h 13"/>
                <a:gd name="T8" fmla="*/ 10 w 13"/>
                <a:gd name="T9" fmla="*/ 0 h 13"/>
                <a:gd name="T10" fmla="*/ 10 w 13"/>
                <a:gd name="T11" fmla="*/ 3 h 13"/>
                <a:gd name="T12" fmla="*/ 10 w 13"/>
                <a:gd name="T13" fmla="*/ 3 h 13"/>
                <a:gd name="T14" fmla="*/ 13 w 13"/>
                <a:gd name="T15" fmla="*/ 3 h 13"/>
                <a:gd name="T16" fmla="*/ 13 w 13"/>
                <a:gd name="T17" fmla="*/ 5 h 13"/>
                <a:gd name="T18" fmla="*/ 13 w 13"/>
                <a:gd name="T19" fmla="*/ 5 h 13"/>
                <a:gd name="T20" fmla="*/ 13 w 13"/>
                <a:gd name="T21" fmla="*/ 5 h 13"/>
                <a:gd name="T22" fmla="*/ 13 w 13"/>
                <a:gd name="T23" fmla="*/ 8 h 13"/>
                <a:gd name="T24" fmla="*/ 13 w 13"/>
                <a:gd name="T25" fmla="*/ 8 h 13"/>
                <a:gd name="T26" fmla="*/ 13 w 13"/>
                <a:gd name="T27" fmla="*/ 8 h 13"/>
                <a:gd name="T28" fmla="*/ 13 w 13"/>
                <a:gd name="T29" fmla="*/ 11 h 13"/>
                <a:gd name="T30" fmla="*/ 13 w 13"/>
                <a:gd name="T31" fmla="*/ 11 h 13"/>
                <a:gd name="T32" fmla="*/ 10 w 13"/>
                <a:gd name="T33" fmla="*/ 11 h 13"/>
                <a:gd name="T34" fmla="*/ 10 w 13"/>
                <a:gd name="T35" fmla="*/ 11 h 13"/>
                <a:gd name="T36" fmla="*/ 10 w 13"/>
                <a:gd name="T37" fmla="*/ 13 h 13"/>
                <a:gd name="T38" fmla="*/ 10 w 13"/>
                <a:gd name="T39" fmla="*/ 13 h 13"/>
                <a:gd name="T40" fmla="*/ 8 w 13"/>
                <a:gd name="T41" fmla="*/ 13 h 13"/>
                <a:gd name="T42" fmla="*/ 8 w 13"/>
                <a:gd name="T43" fmla="*/ 13 h 13"/>
                <a:gd name="T44" fmla="*/ 8 w 13"/>
                <a:gd name="T45" fmla="*/ 13 h 13"/>
                <a:gd name="T46" fmla="*/ 5 w 13"/>
                <a:gd name="T47" fmla="*/ 13 h 13"/>
                <a:gd name="T48" fmla="*/ 5 w 13"/>
                <a:gd name="T49" fmla="*/ 13 h 13"/>
                <a:gd name="T50" fmla="*/ 2 w 13"/>
                <a:gd name="T51" fmla="*/ 13 h 13"/>
                <a:gd name="T52" fmla="*/ 2 w 13"/>
                <a:gd name="T53" fmla="*/ 13 h 13"/>
                <a:gd name="T54" fmla="*/ 2 w 13"/>
                <a:gd name="T55" fmla="*/ 11 h 13"/>
                <a:gd name="T56" fmla="*/ 2 w 13"/>
                <a:gd name="T57" fmla="*/ 11 h 13"/>
                <a:gd name="T58" fmla="*/ 0 w 13"/>
                <a:gd name="T59" fmla="*/ 11 h 13"/>
                <a:gd name="T60" fmla="*/ 0 w 13"/>
                <a:gd name="T61" fmla="*/ 11 h 13"/>
                <a:gd name="T62" fmla="*/ 0 w 13"/>
                <a:gd name="T63" fmla="*/ 8 h 13"/>
                <a:gd name="T64" fmla="*/ 0 w 13"/>
                <a:gd name="T65" fmla="*/ 8 h 13"/>
                <a:gd name="T66" fmla="*/ 0 w 13"/>
                <a:gd name="T67" fmla="*/ 8 h 13"/>
                <a:gd name="T68" fmla="*/ 0 w 13"/>
                <a:gd name="T69" fmla="*/ 5 h 13"/>
                <a:gd name="T70" fmla="*/ 0 w 13"/>
                <a:gd name="T71" fmla="*/ 5 h 13"/>
                <a:gd name="T72" fmla="*/ 0 w 13"/>
                <a:gd name="T73" fmla="*/ 5 h 13"/>
                <a:gd name="T74" fmla="*/ 0 w 13"/>
                <a:gd name="T75" fmla="*/ 3 h 13"/>
                <a:gd name="T76" fmla="*/ 2 w 13"/>
                <a:gd name="T77" fmla="*/ 3 h 13"/>
                <a:gd name="T78" fmla="*/ 2 w 13"/>
                <a:gd name="T79" fmla="*/ 3 h 13"/>
                <a:gd name="T80" fmla="*/ 2 w 13"/>
                <a:gd name="T81" fmla="*/ 0 h 13"/>
                <a:gd name="T82" fmla="*/ 2 w 13"/>
                <a:gd name="T83" fmla="*/ 0 h 13"/>
                <a:gd name="T84" fmla="*/ 5 w 13"/>
                <a:gd name="T85" fmla="*/ 0 h 13"/>
                <a:gd name="T86" fmla="*/ 5 w 13"/>
                <a:gd name="T87" fmla="*/ 0 h 13"/>
                <a:gd name="T88" fmla="*/ 5 w 13"/>
                <a:gd name="T89" fmla="*/ 0 h 1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8" y="0"/>
                  </a:lnTo>
                  <a:lnTo>
                    <a:pt x="10" y="0"/>
                  </a:lnTo>
                  <a:lnTo>
                    <a:pt x="10" y="3"/>
                  </a:lnTo>
                  <a:lnTo>
                    <a:pt x="13" y="3"/>
                  </a:lnTo>
                  <a:lnTo>
                    <a:pt x="13" y="5"/>
                  </a:lnTo>
                  <a:lnTo>
                    <a:pt x="13" y="8"/>
                  </a:lnTo>
                  <a:lnTo>
                    <a:pt x="13" y="11"/>
                  </a:lnTo>
                  <a:lnTo>
                    <a:pt x="10" y="11"/>
                  </a:lnTo>
                  <a:lnTo>
                    <a:pt x="10" y="13"/>
                  </a:lnTo>
                  <a:lnTo>
                    <a:pt x="8" y="13"/>
                  </a:lnTo>
                  <a:lnTo>
                    <a:pt x="5" y="13"/>
                  </a:lnTo>
                  <a:lnTo>
                    <a:pt x="2" y="13"/>
                  </a:lnTo>
                  <a:lnTo>
                    <a:pt x="2" y="11"/>
                  </a:lnTo>
                  <a:lnTo>
                    <a:pt x="0" y="11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5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070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45" name="Freeform 389"/>
            <p:cNvSpPr>
              <a:spLocks/>
            </p:cNvSpPr>
            <p:nvPr/>
          </p:nvSpPr>
          <p:spPr bwMode="auto">
            <a:xfrm>
              <a:off x="872" y="3448"/>
              <a:ext cx="10" cy="11"/>
            </a:xfrm>
            <a:custGeom>
              <a:avLst/>
              <a:gdLst>
                <a:gd name="T0" fmla="*/ 5 w 10"/>
                <a:gd name="T1" fmla="*/ 0 h 11"/>
                <a:gd name="T2" fmla="*/ 5 w 10"/>
                <a:gd name="T3" fmla="*/ 0 h 11"/>
                <a:gd name="T4" fmla="*/ 8 w 10"/>
                <a:gd name="T5" fmla="*/ 0 h 11"/>
                <a:gd name="T6" fmla="*/ 8 w 10"/>
                <a:gd name="T7" fmla="*/ 0 h 11"/>
                <a:gd name="T8" fmla="*/ 8 w 10"/>
                <a:gd name="T9" fmla="*/ 0 h 11"/>
                <a:gd name="T10" fmla="*/ 8 w 10"/>
                <a:gd name="T11" fmla="*/ 3 h 11"/>
                <a:gd name="T12" fmla="*/ 10 w 10"/>
                <a:gd name="T13" fmla="*/ 3 h 11"/>
                <a:gd name="T14" fmla="*/ 10 w 10"/>
                <a:gd name="T15" fmla="*/ 3 h 11"/>
                <a:gd name="T16" fmla="*/ 10 w 10"/>
                <a:gd name="T17" fmla="*/ 3 h 11"/>
                <a:gd name="T18" fmla="*/ 10 w 10"/>
                <a:gd name="T19" fmla="*/ 5 h 11"/>
                <a:gd name="T20" fmla="*/ 10 w 10"/>
                <a:gd name="T21" fmla="*/ 5 h 11"/>
                <a:gd name="T22" fmla="*/ 10 w 10"/>
                <a:gd name="T23" fmla="*/ 5 h 11"/>
                <a:gd name="T24" fmla="*/ 10 w 10"/>
                <a:gd name="T25" fmla="*/ 5 h 11"/>
                <a:gd name="T26" fmla="*/ 10 w 10"/>
                <a:gd name="T27" fmla="*/ 8 h 11"/>
                <a:gd name="T28" fmla="*/ 10 w 10"/>
                <a:gd name="T29" fmla="*/ 8 h 11"/>
                <a:gd name="T30" fmla="*/ 10 w 10"/>
                <a:gd name="T31" fmla="*/ 8 h 11"/>
                <a:gd name="T32" fmla="*/ 8 w 10"/>
                <a:gd name="T33" fmla="*/ 8 h 11"/>
                <a:gd name="T34" fmla="*/ 8 w 10"/>
                <a:gd name="T35" fmla="*/ 11 h 11"/>
                <a:gd name="T36" fmla="*/ 8 w 10"/>
                <a:gd name="T37" fmla="*/ 11 h 11"/>
                <a:gd name="T38" fmla="*/ 8 w 10"/>
                <a:gd name="T39" fmla="*/ 11 h 11"/>
                <a:gd name="T40" fmla="*/ 8 w 10"/>
                <a:gd name="T41" fmla="*/ 11 h 11"/>
                <a:gd name="T42" fmla="*/ 5 w 10"/>
                <a:gd name="T43" fmla="*/ 11 h 11"/>
                <a:gd name="T44" fmla="*/ 5 w 10"/>
                <a:gd name="T45" fmla="*/ 11 h 11"/>
                <a:gd name="T46" fmla="*/ 5 w 10"/>
                <a:gd name="T47" fmla="*/ 11 h 11"/>
                <a:gd name="T48" fmla="*/ 2 w 10"/>
                <a:gd name="T49" fmla="*/ 11 h 11"/>
                <a:gd name="T50" fmla="*/ 2 w 10"/>
                <a:gd name="T51" fmla="*/ 11 h 11"/>
                <a:gd name="T52" fmla="*/ 2 w 10"/>
                <a:gd name="T53" fmla="*/ 11 h 11"/>
                <a:gd name="T54" fmla="*/ 2 w 10"/>
                <a:gd name="T55" fmla="*/ 11 h 11"/>
                <a:gd name="T56" fmla="*/ 2 w 10"/>
                <a:gd name="T57" fmla="*/ 8 h 11"/>
                <a:gd name="T58" fmla="*/ 0 w 10"/>
                <a:gd name="T59" fmla="*/ 8 h 11"/>
                <a:gd name="T60" fmla="*/ 0 w 10"/>
                <a:gd name="T61" fmla="*/ 8 h 11"/>
                <a:gd name="T62" fmla="*/ 0 w 10"/>
                <a:gd name="T63" fmla="*/ 8 h 11"/>
                <a:gd name="T64" fmla="*/ 0 w 10"/>
                <a:gd name="T65" fmla="*/ 5 h 11"/>
                <a:gd name="T66" fmla="*/ 0 w 10"/>
                <a:gd name="T67" fmla="*/ 5 h 11"/>
                <a:gd name="T68" fmla="*/ 0 w 10"/>
                <a:gd name="T69" fmla="*/ 5 h 11"/>
                <a:gd name="T70" fmla="*/ 0 w 10"/>
                <a:gd name="T71" fmla="*/ 5 h 11"/>
                <a:gd name="T72" fmla="*/ 0 w 10"/>
                <a:gd name="T73" fmla="*/ 3 h 11"/>
                <a:gd name="T74" fmla="*/ 0 w 10"/>
                <a:gd name="T75" fmla="*/ 3 h 11"/>
                <a:gd name="T76" fmla="*/ 0 w 10"/>
                <a:gd name="T77" fmla="*/ 3 h 11"/>
                <a:gd name="T78" fmla="*/ 2 w 10"/>
                <a:gd name="T79" fmla="*/ 3 h 11"/>
                <a:gd name="T80" fmla="*/ 2 w 10"/>
                <a:gd name="T81" fmla="*/ 0 h 11"/>
                <a:gd name="T82" fmla="*/ 2 w 10"/>
                <a:gd name="T83" fmla="*/ 0 h 11"/>
                <a:gd name="T84" fmla="*/ 2 w 10"/>
                <a:gd name="T85" fmla="*/ 0 h 11"/>
                <a:gd name="T86" fmla="*/ 5 w 10"/>
                <a:gd name="T87" fmla="*/ 0 h 11"/>
                <a:gd name="T88" fmla="*/ 5 w 10"/>
                <a:gd name="T89" fmla="*/ 0 h 1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0" h="11">
                  <a:moveTo>
                    <a:pt x="5" y="0"/>
                  </a:moveTo>
                  <a:lnTo>
                    <a:pt x="5" y="0"/>
                  </a:lnTo>
                  <a:lnTo>
                    <a:pt x="8" y="0"/>
                  </a:lnTo>
                  <a:lnTo>
                    <a:pt x="8" y="3"/>
                  </a:lnTo>
                  <a:lnTo>
                    <a:pt x="10" y="3"/>
                  </a:lnTo>
                  <a:lnTo>
                    <a:pt x="10" y="5"/>
                  </a:lnTo>
                  <a:lnTo>
                    <a:pt x="10" y="8"/>
                  </a:lnTo>
                  <a:lnTo>
                    <a:pt x="8" y="8"/>
                  </a:lnTo>
                  <a:lnTo>
                    <a:pt x="8" y="11"/>
                  </a:lnTo>
                  <a:lnTo>
                    <a:pt x="5" y="11"/>
                  </a:lnTo>
                  <a:lnTo>
                    <a:pt x="2" y="11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5" y="0"/>
                  </a:lnTo>
                </a:path>
              </a:pathLst>
            </a:custGeom>
            <a:noFill/>
            <a:ln w="4763">
              <a:solidFill>
                <a:srgbClr val="FF070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46" name="Freeform 390"/>
            <p:cNvSpPr>
              <a:spLocks/>
            </p:cNvSpPr>
            <p:nvPr/>
          </p:nvSpPr>
          <p:spPr bwMode="auto">
            <a:xfrm>
              <a:off x="889" y="3445"/>
              <a:ext cx="13" cy="14"/>
            </a:xfrm>
            <a:custGeom>
              <a:avLst/>
              <a:gdLst>
                <a:gd name="T0" fmla="*/ 8 w 13"/>
                <a:gd name="T1" fmla="*/ 0 h 14"/>
                <a:gd name="T2" fmla="*/ 8 w 13"/>
                <a:gd name="T3" fmla="*/ 0 h 14"/>
                <a:gd name="T4" fmla="*/ 8 w 13"/>
                <a:gd name="T5" fmla="*/ 0 h 14"/>
                <a:gd name="T6" fmla="*/ 11 w 13"/>
                <a:gd name="T7" fmla="*/ 0 h 14"/>
                <a:gd name="T8" fmla="*/ 11 w 13"/>
                <a:gd name="T9" fmla="*/ 0 h 14"/>
                <a:gd name="T10" fmla="*/ 11 w 13"/>
                <a:gd name="T11" fmla="*/ 3 h 14"/>
                <a:gd name="T12" fmla="*/ 11 w 13"/>
                <a:gd name="T13" fmla="*/ 3 h 14"/>
                <a:gd name="T14" fmla="*/ 13 w 13"/>
                <a:gd name="T15" fmla="*/ 3 h 14"/>
                <a:gd name="T16" fmla="*/ 13 w 13"/>
                <a:gd name="T17" fmla="*/ 6 h 14"/>
                <a:gd name="T18" fmla="*/ 13 w 13"/>
                <a:gd name="T19" fmla="*/ 6 h 14"/>
                <a:gd name="T20" fmla="*/ 13 w 13"/>
                <a:gd name="T21" fmla="*/ 6 h 14"/>
                <a:gd name="T22" fmla="*/ 13 w 13"/>
                <a:gd name="T23" fmla="*/ 8 h 14"/>
                <a:gd name="T24" fmla="*/ 13 w 13"/>
                <a:gd name="T25" fmla="*/ 8 h 14"/>
                <a:gd name="T26" fmla="*/ 13 w 13"/>
                <a:gd name="T27" fmla="*/ 8 h 14"/>
                <a:gd name="T28" fmla="*/ 13 w 13"/>
                <a:gd name="T29" fmla="*/ 11 h 14"/>
                <a:gd name="T30" fmla="*/ 13 w 13"/>
                <a:gd name="T31" fmla="*/ 11 h 14"/>
                <a:gd name="T32" fmla="*/ 11 w 13"/>
                <a:gd name="T33" fmla="*/ 11 h 14"/>
                <a:gd name="T34" fmla="*/ 11 w 13"/>
                <a:gd name="T35" fmla="*/ 11 h 14"/>
                <a:gd name="T36" fmla="*/ 11 w 13"/>
                <a:gd name="T37" fmla="*/ 14 h 14"/>
                <a:gd name="T38" fmla="*/ 11 w 13"/>
                <a:gd name="T39" fmla="*/ 14 h 14"/>
                <a:gd name="T40" fmla="*/ 8 w 13"/>
                <a:gd name="T41" fmla="*/ 14 h 14"/>
                <a:gd name="T42" fmla="*/ 8 w 13"/>
                <a:gd name="T43" fmla="*/ 14 h 14"/>
                <a:gd name="T44" fmla="*/ 8 w 13"/>
                <a:gd name="T45" fmla="*/ 14 h 14"/>
                <a:gd name="T46" fmla="*/ 5 w 13"/>
                <a:gd name="T47" fmla="*/ 14 h 14"/>
                <a:gd name="T48" fmla="*/ 5 w 13"/>
                <a:gd name="T49" fmla="*/ 14 h 14"/>
                <a:gd name="T50" fmla="*/ 3 w 13"/>
                <a:gd name="T51" fmla="*/ 14 h 14"/>
                <a:gd name="T52" fmla="*/ 3 w 13"/>
                <a:gd name="T53" fmla="*/ 14 h 14"/>
                <a:gd name="T54" fmla="*/ 3 w 13"/>
                <a:gd name="T55" fmla="*/ 11 h 14"/>
                <a:gd name="T56" fmla="*/ 3 w 13"/>
                <a:gd name="T57" fmla="*/ 11 h 14"/>
                <a:gd name="T58" fmla="*/ 0 w 13"/>
                <a:gd name="T59" fmla="*/ 11 h 14"/>
                <a:gd name="T60" fmla="*/ 0 w 13"/>
                <a:gd name="T61" fmla="*/ 11 h 14"/>
                <a:gd name="T62" fmla="*/ 0 w 13"/>
                <a:gd name="T63" fmla="*/ 8 h 14"/>
                <a:gd name="T64" fmla="*/ 0 w 13"/>
                <a:gd name="T65" fmla="*/ 8 h 14"/>
                <a:gd name="T66" fmla="*/ 0 w 13"/>
                <a:gd name="T67" fmla="*/ 8 h 14"/>
                <a:gd name="T68" fmla="*/ 0 w 13"/>
                <a:gd name="T69" fmla="*/ 6 h 14"/>
                <a:gd name="T70" fmla="*/ 0 w 13"/>
                <a:gd name="T71" fmla="*/ 6 h 14"/>
                <a:gd name="T72" fmla="*/ 0 w 13"/>
                <a:gd name="T73" fmla="*/ 6 h 14"/>
                <a:gd name="T74" fmla="*/ 0 w 13"/>
                <a:gd name="T75" fmla="*/ 3 h 14"/>
                <a:gd name="T76" fmla="*/ 3 w 13"/>
                <a:gd name="T77" fmla="*/ 3 h 14"/>
                <a:gd name="T78" fmla="*/ 3 w 13"/>
                <a:gd name="T79" fmla="*/ 3 h 14"/>
                <a:gd name="T80" fmla="*/ 3 w 13"/>
                <a:gd name="T81" fmla="*/ 0 h 14"/>
                <a:gd name="T82" fmla="*/ 3 w 13"/>
                <a:gd name="T83" fmla="*/ 0 h 14"/>
                <a:gd name="T84" fmla="*/ 5 w 13"/>
                <a:gd name="T85" fmla="*/ 0 h 14"/>
                <a:gd name="T86" fmla="*/ 5 w 13"/>
                <a:gd name="T87" fmla="*/ 0 h 14"/>
                <a:gd name="T88" fmla="*/ 5 w 13"/>
                <a:gd name="T89" fmla="*/ 0 h 14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8" y="0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13" y="3"/>
                  </a:lnTo>
                  <a:lnTo>
                    <a:pt x="13" y="6"/>
                  </a:lnTo>
                  <a:lnTo>
                    <a:pt x="13" y="8"/>
                  </a:lnTo>
                  <a:lnTo>
                    <a:pt x="13" y="11"/>
                  </a:lnTo>
                  <a:lnTo>
                    <a:pt x="11" y="11"/>
                  </a:lnTo>
                  <a:lnTo>
                    <a:pt x="11" y="14"/>
                  </a:lnTo>
                  <a:lnTo>
                    <a:pt x="8" y="14"/>
                  </a:lnTo>
                  <a:lnTo>
                    <a:pt x="5" y="14"/>
                  </a:lnTo>
                  <a:lnTo>
                    <a:pt x="3" y="14"/>
                  </a:lnTo>
                  <a:lnTo>
                    <a:pt x="3" y="11"/>
                  </a:lnTo>
                  <a:lnTo>
                    <a:pt x="0" y="11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5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070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47" name="Freeform 391"/>
            <p:cNvSpPr>
              <a:spLocks/>
            </p:cNvSpPr>
            <p:nvPr/>
          </p:nvSpPr>
          <p:spPr bwMode="auto">
            <a:xfrm>
              <a:off x="889" y="3445"/>
              <a:ext cx="11" cy="11"/>
            </a:xfrm>
            <a:custGeom>
              <a:avLst/>
              <a:gdLst>
                <a:gd name="T0" fmla="*/ 5 w 11"/>
                <a:gd name="T1" fmla="*/ 0 h 11"/>
                <a:gd name="T2" fmla="*/ 5 w 11"/>
                <a:gd name="T3" fmla="*/ 0 h 11"/>
                <a:gd name="T4" fmla="*/ 8 w 11"/>
                <a:gd name="T5" fmla="*/ 0 h 11"/>
                <a:gd name="T6" fmla="*/ 8 w 11"/>
                <a:gd name="T7" fmla="*/ 0 h 11"/>
                <a:gd name="T8" fmla="*/ 8 w 11"/>
                <a:gd name="T9" fmla="*/ 0 h 11"/>
                <a:gd name="T10" fmla="*/ 8 w 11"/>
                <a:gd name="T11" fmla="*/ 3 h 11"/>
                <a:gd name="T12" fmla="*/ 11 w 11"/>
                <a:gd name="T13" fmla="*/ 3 h 11"/>
                <a:gd name="T14" fmla="*/ 11 w 11"/>
                <a:gd name="T15" fmla="*/ 3 h 11"/>
                <a:gd name="T16" fmla="*/ 11 w 11"/>
                <a:gd name="T17" fmla="*/ 3 h 11"/>
                <a:gd name="T18" fmla="*/ 11 w 11"/>
                <a:gd name="T19" fmla="*/ 6 h 11"/>
                <a:gd name="T20" fmla="*/ 11 w 11"/>
                <a:gd name="T21" fmla="*/ 6 h 11"/>
                <a:gd name="T22" fmla="*/ 11 w 11"/>
                <a:gd name="T23" fmla="*/ 6 h 11"/>
                <a:gd name="T24" fmla="*/ 11 w 11"/>
                <a:gd name="T25" fmla="*/ 6 h 11"/>
                <a:gd name="T26" fmla="*/ 11 w 11"/>
                <a:gd name="T27" fmla="*/ 8 h 11"/>
                <a:gd name="T28" fmla="*/ 11 w 11"/>
                <a:gd name="T29" fmla="*/ 8 h 11"/>
                <a:gd name="T30" fmla="*/ 11 w 11"/>
                <a:gd name="T31" fmla="*/ 8 h 11"/>
                <a:gd name="T32" fmla="*/ 8 w 11"/>
                <a:gd name="T33" fmla="*/ 8 h 11"/>
                <a:gd name="T34" fmla="*/ 8 w 11"/>
                <a:gd name="T35" fmla="*/ 11 h 11"/>
                <a:gd name="T36" fmla="*/ 8 w 11"/>
                <a:gd name="T37" fmla="*/ 11 h 11"/>
                <a:gd name="T38" fmla="*/ 8 w 11"/>
                <a:gd name="T39" fmla="*/ 11 h 11"/>
                <a:gd name="T40" fmla="*/ 8 w 11"/>
                <a:gd name="T41" fmla="*/ 11 h 11"/>
                <a:gd name="T42" fmla="*/ 5 w 11"/>
                <a:gd name="T43" fmla="*/ 11 h 11"/>
                <a:gd name="T44" fmla="*/ 5 w 11"/>
                <a:gd name="T45" fmla="*/ 11 h 11"/>
                <a:gd name="T46" fmla="*/ 5 w 11"/>
                <a:gd name="T47" fmla="*/ 11 h 11"/>
                <a:gd name="T48" fmla="*/ 3 w 11"/>
                <a:gd name="T49" fmla="*/ 11 h 11"/>
                <a:gd name="T50" fmla="*/ 3 w 11"/>
                <a:gd name="T51" fmla="*/ 11 h 11"/>
                <a:gd name="T52" fmla="*/ 3 w 11"/>
                <a:gd name="T53" fmla="*/ 11 h 11"/>
                <a:gd name="T54" fmla="*/ 3 w 11"/>
                <a:gd name="T55" fmla="*/ 11 h 11"/>
                <a:gd name="T56" fmla="*/ 3 w 11"/>
                <a:gd name="T57" fmla="*/ 8 h 11"/>
                <a:gd name="T58" fmla="*/ 0 w 11"/>
                <a:gd name="T59" fmla="*/ 8 h 11"/>
                <a:gd name="T60" fmla="*/ 0 w 11"/>
                <a:gd name="T61" fmla="*/ 8 h 11"/>
                <a:gd name="T62" fmla="*/ 0 w 11"/>
                <a:gd name="T63" fmla="*/ 8 h 11"/>
                <a:gd name="T64" fmla="*/ 0 w 11"/>
                <a:gd name="T65" fmla="*/ 6 h 11"/>
                <a:gd name="T66" fmla="*/ 0 w 11"/>
                <a:gd name="T67" fmla="*/ 6 h 11"/>
                <a:gd name="T68" fmla="*/ 0 w 11"/>
                <a:gd name="T69" fmla="*/ 6 h 11"/>
                <a:gd name="T70" fmla="*/ 0 w 11"/>
                <a:gd name="T71" fmla="*/ 6 h 11"/>
                <a:gd name="T72" fmla="*/ 0 w 11"/>
                <a:gd name="T73" fmla="*/ 3 h 11"/>
                <a:gd name="T74" fmla="*/ 0 w 11"/>
                <a:gd name="T75" fmla="*/ 3 h 11"/>
                <a:gd name="T76" fmla="*/ 0 w 11"/>
                <a:gd name="T77" fmla="*/ 3 h 11"/>
                <a:gd name="T78" fmla="*/ 3 w 11"/>
                <a:gd name="T79" fmla="*/ 3 h 11"/>
                <a:gd name="T80" fmla="*/ 3 w 11"/>
                <a:gd name="T81" fmla="*/ 0 h 11"/>
                <a:gd name="T82" fmla="*/ 3 w 11"/>
                <a:gd name="T83" fmla="*/ 0 h 11"/>
                <a:gd name="T84" fmla="*/ 3 w 11"/>
                <a:gd name="T85" fmla="*/ 0 h 11"/>
                <a:gd name="T86" fmla="*/ 5 w 11"/>
                <a:gd name="T87" fmla="*/ 0 h 11"/>
                <a:gd name="T88" fmla="*/ 5 w 11"/>
                <a:gd name="T89" fmla="*/ 0 h 1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1" h="11">
                  <a:moveTo>
                    <a:pt x="5" y="0"/>
                  </a:moveTo>
                  <a:lnTo>
                    <a:pt x="5" y="0"/>
                  </a:lnTo>
                  <a:lnTo>
                    <a:pt x="8" y="0"/>
                  </a:lnTo>
                  <a:lnTo>
                    <a:pt x="8" y="3"/>
                  </a:lnTo>
                  <a:lnTo>
                    <a:pt x="11" y="3"/>
                  </a:lnTo>
                  <a:lnTo>
                    <a:pt x="11" y="6"/>
                  </a:lnTo>
                  <a:lnTo>
                    <a:pt x="11" y="8"/>
                  </a:lnTo>
                  <a:lnTo>
                    <a:pt x="8" y="8"/>
                  </a:lnTo>
                  <a:lnTo>
                    <a:pt x="8" y="11"/>
                  </a:lnTo>
                  <a:lnTo>
                    <a:pt x="5" y="11"/>
                  </a:lnTo>
                  <a:lnTo>
                    <a:pt x="3" y="11"/>
                  </a:lnTo>
                  <a:lnTo>
                    <a:pt x="3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5" y="0"/>
                  </a:lnTo>
                </a:path>
              </a:pathLst>
            </a:custGeom>
            <a:noFill/>
            <a:ln w="4763">
              <a:solidFill>
                <a:srgbClr val="FF070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48" name="Freeform 392"/>
            <p:cNvSpPr>
              <a:spLocks/>
            </p:cNvSpPr>
            <p:nvPr/>
          </p:nvSpPr>
          <p:spPr bwMode="auto">
            <a:xfrm>
              <a:off x="902" y="3440"/>
              <a:ext cx="14" cy="13"/>
            </a:xfrm>
            <a:custGeom>
              <a:avLst/>
              <a:gdLst>
                <a:gd name="T0" fmla="*/ 8 w 14"/>
                <a:gd name="T1" fmla="*/ 0 h 13"/>
                <a:gd name="T2" fmla="*/ 8 w 14"/>
                <a:gd name="T3" fmla="*/ 0 h 13"/>
                <a:gd name="T4" fmla="*/ 8 w 14"/>
                <a:gd name="T5" fmla="*/ 0 h 13"/>
                <a:gd name="T6" fmla="*/ 11 w 14"/>
                <a:gd name="T7" fmla="*/ 0 h 13"/>
                <a:gd name="T8" fmla="*/ 11 w 14"/>
                <a:gd name="T9" fmla="*/ 0 h 13"/>
                <a:gd name="T10" fmla="*/ 11 w 14"/>
                <a:gd name="T11" fmla="*/ 3 h 13"/>
                <a:gd name="T12" fmla="*/ 11 w 14"/>
                <a:gd name="T13" fmla="*/ 3 h 13"/>
                <a:gd name="T14" fmla="*/ 14 w 14"/>
                <a:gd name="T15" fmla="*/ 3 h 13"/>
                <a:gd name="T16" fmla="*/ 14 w 14"/>
                <a:gd name="T17" fmla="*/ 5 h 13"/>
                <a:gd name="T18" fmla="*/ 14 w 14"/>
                <a:gd name="T19" fmla="*/ 5 h 13"/>
                <a:gd name="T20" fmla="*/ 14 w 14"/>
                <a:gd name="T21" fmla="*/ 5 h 13"/>
                <a:gd name="T22" fmla="*/ 14 w 14"/>
                <a:gd name="T23" fmla="*/ 8 h 13"/>
                <a:gd name="T24" fmla="*/ 14 w 14"/>
                <a:gd name="T25" fmla="*/ 8 h 13"/>
                <a:gd name="T26" fmla="*/ 14 w 14"/>
                <a:gd name="T27" fmla="*/ 8 h 13"/>
                <a:gd name="T28" fmla="*/ 14 w 14"/>
                <a:gd name="T29" fmla="*/ 11 h 13"/>
                <a:gd name="T30" fmla="*/ 14 w 14"/>
                <a:gd name="T31" fmla="*/ 11 h 13"/>
                <a:gd name="T32" fmla="*/ 11 w 14"/>
                <a:gd name="T33" fmla="*/ 11 h 13"/>
                <a:gd name="T34" fmla="*/ 11 w 14"/>
                <a:gd name="T35" fmla="*/ 11 h 13"/>
                <a:gd name="T36" fmla="*/ 11 w 14"/>
                <a:gd name="T37" fmla="*/ 13 h 13"/>
                <a:gd name="T38" fmla="*/ 11 w 14"/>
                <a:gd name="T39" fmla="*/ 13 h 13"/>
                <a:gd name="T40" fmla="*/ 8 w 14"/>
                <a:gd name="T41" fmla="*/ 13 h 13"/>
                <a:gd name="T42" fmla="*/ 8 w 14"/>
                <a:gd name="T43" fmla="*/ 13 h 13"/>
                <a:gd name="T44" fmla="*/ 8 w 14"/>
                <a:gd name="T45" fmla="*/ 13 h 13"/>
                <a:gd name="T46" fmla="*/ 6 w 14"/>
                <a:gd name="T47" fmla="*/ 13 h 13"/>
                <a:gd name="T48" fmla="*/ 6 w 14"/>
                <a:gd name="T49" fmla="*/ 13 h 13"/>
                <a:gd name="T50" fmla="*/ 3 w 14"/>
                <a:gd name="T51" fmla="*/ 13 h 13"/>
                <a:gd name="T52" fmla="*/ 3 w 14"/>
                <a:gd name="T53" fmla="*/ 13 h 13"/>
                <a:gd name="T54" fmla="*/ 3 w 14"/>
                <a:gd name="T55" fmla="*/ 11 h 13"/>
                <a:gd name="T56" fmla="*/ 3 w 14"/>
                <a:gd name="T57" fmla="*/ 11 h 13"/>
                <a:gd name="T58" fmla="*/ 0 w 14"/>
                <a:gd name="T59" fmla="*/ 11 h 13"/>
                <a:gd name="T60" fmla="*/ 0 w 14"/>
                <a:gd name="T61" fmla="*/ 11 h 13"/>
                <a:gd name="T62" fmla="*/ 0 w 14"/>
                <a:gd name="T63" fmla="*/ 8 h 13"/>
                <a:gd name="T64" fmla="*/ 0 w 14"/>
                <a:gd name="T65" fmla="*/ 8 h 13"/>
                <a:gd name="T66" fmla="*/ 0 w 14"/>
                <a:gd name="T67" fmla="*/ 8 h 13"/>
                <a:gd name="T68" fmla="*/ 0 w 14"/>
                <a:gd name="T69" fmla="*/ 5 h 13"/>
                <a:gd name="T70" fmla="*/ 0 w 14"/>
                <a:gd name="T71" fmla="*/ 5 h 13"/>
                <a:gd name="T72" fmla="*/ 0 w 14"/>
                <a:gd name="T73" fmla="*/ 5 h 13"/>
                <a:gd name="T74" fmla="*/ 0 w 14"/>
                <a:gd name="T75" fmla="*/ 3 h 13"/>
                <a:gd name="T76" fmla="*/ 3 w 14"/>
                <a:gd name="T77" fmla="*/ 3 h 13"/>
                <a:gd name="T78" fmla="*/ 3 w 14"/>
                <a:gd name="T79" fmla="*/ 3 h 13"/>
                <a:gd name="T80" fmla="*/ 3 w 14"/>
                <a:gd name="T81" fmla="*/ 0 h 13"/>
                <a:gd name="T82" fmla="*/ 3 w 14"/>
                <a:gd name="T83" fmla="*/ 0 h 13"/>
                <a:gd name="T84" fmla="*/ 6 w 14"/>
                <a:gd name="T85" fmla="*/ 0 h 13"/>
                <a:gd name="T86" fmla="*/ 6 w 14"/>
                <a:gd name="T87" fmla="*/ 0 h 13"/>
                <a:gd name="T88" fmla="*/ 6 w 14"/>
                <a:gd name="T89" fmla="*/ 0 h 1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4" h="13">
                  <a:moveTo>
                    <a:pt x="8" y="0"/>
                  </a:moveTo>
                  <a:lnTo>
                    <a:pt x="8" y="0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14" y="3"/>
                  </a:lnTo>
                  <a:lnTo>
                    <a:pt x="14" y="5"/>
                  </a:lnTo>
                  <a:lnTo>
                    <a:pt x="14" y="8"/>
                  </a:lnTo>
                  <a:lnTo>
                    <a:pt x="14" y="11"/>
                  </a:lnTo>
                  <a:lnTo>
                    <a:pt x="11" y="11"/>
                  </a:lnTo>
                  <a:lnTo>
                    <a:pt x="11" y="13"/>
                  </a:lnTo>
                  <a:lnTo>
                    <a:pt x="8" y="13"/>
                  </a:lnTo>
                  <a:lnTo>
                    <a:pt x="6" y="13"/>
                  </a:lnTo>
                  <a:lnTo>
                    <a:pt x="3" y="13"/>
                  </a:lnTo>
                  <a:lnTo>
                    <a:pt x="3" y="11"/>
                  </a:lnTo>
                  <a:lnTo>
                    <a:pt x="0" y="11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6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070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49" name="Freeform 393"/>
            <p:cNvSpPr>
              <a:spLocks/>
            </p:cNvSpPr>
            <p:nvPr/>
          </p:nvSpPr>
          <p:spPr bwMode="auto">
            <a:xfrm>
              <a:off x="902" y="3440"/>
              <a:ext cx="11" cy="11"/>
            </a:xfrm>
            <a:custGeom>
              <a:avLst/>
              <a:gdLst>
                <a:gd name="T0" fmla="*/ 6 w 11"/>
                <a:gd name="T1" fmla="*/ 0 h 11"/>
                <a:gd name="T2" fmla="*/ 6 w 11"/>
                <a:gd name="T3" fmla="*/ 0 h 11"/>
                <a:gd name="T4" fmla="*/ 8 w 11"/>
                <a:gd name="T5" fmla="*/ 0 h 11"/>
                <a:gd name="T6" fmla="*/ 8 w 11"/>
                <a:gd name="T7" fmla="*/ 0 h 11"/>
                <a:gd name="T8" fmla="*/ 8 w 11"/>
                <a:gd name="T9" fmla="*/ 0 h 11"/>
                <a:gd name="T10" fmla="*/ 8 w 11"/>
                <a:gd name="T11" fmla="*/ 3 h 11"/>
                <a:gd name="T12" fmla="*/ 11 w 11"/>
                <a:gd name="T13" fmla="*/ 3 h 11"/>
                <a:gd name="T14" fmla="*/ 11 w 11"/>
                <a:gd name="T15" fmla="*/ 3 h 11"/>
                <a:gd name="T16" fmla="*/ 11 w 11"/>
                <a:gd name="T17" fmla="*/ 3 h 11"/>
                <a:gd name="T18" fmla="*/ 11 w 11"/>
                <a:gd name="T19" fmla="*/ 5 h 11"/>
                <a:gd name="T20" fmla="*/ 11 w 11"/>
                <a:gd name="T21" fmla="*/ 5 h 11"/>
                <a:gd name="T22" fmla="*/ 11 w 11"/>
                <a:gd name="T23" fmla="*/ 5 h 11"/>
                <a:gd name="T24" fmla="*/ 11 w 11"/>
                <a:gd name="T25" fmla="*/ 5 h 11"/>
                <a:gd name="T26" fmla="*/ 11 w 11"/>
                <a:gd name="T27" fmla="*/ 8 h 11"/>
                <a:gd name="T28" fmla="*/ 11 w 11"/>
                <a:gd name="T29" fmla="*/ 8 h 11"/>
                <a:gd name="T30" fmla="*/ 11 w 11"/>
                <a:gd name="T31" fmla="*/ 8 h 11"/>
                <a:gd name="T32" fmla="*/ 8 w 11"/>
                <a:gd name="T33" fmla="*/ 8 h 11"/>
                <a:gd name="T34" fmla="*/ 8 w 11"/>
                <a:gd name="T35" fmla="*/ 11 h 11"/>
                <a:gd name="T36" fmla="*/ 8 w 11"/>
                <a:gd name="T37" fmla="*/ 11 h 11"/>
                <a:gd name="T38" fmla="*/ 8 w 11"/>
                <a:gd name="T39" fmla="*/ 11 h 11"/>
                <a:gd name="T40" fmla="*/ 8 w 11"/>
                <a:gd name="T41" fmla="*/ 11 h 11"/>
                <a:gd name="T42" fmla="*/ 6 w 11"/>
                <a:gd name="T43" fmla="*/ 11 h 11"/>
                <a:gd name="T44" fmla="*/ 6 w 11"/>
                <a:gd name="T45" fmla="*/ 11 h 11"/>
                <a:gd name="T46" fmla="*/ 6 w 11"/>
                <a:gd name="T47" fmla="*/ 11 h 11"/>
                <a:gd name="T48" fmla="*/ 3 w 11"/>
                <a:gd name="T49" fmla="*/ 11 h 11"/>
                <a:gd name="T50" fmla="*/ 3 w 11"/>
                <a:gd name="T51" fmla="*/ 11 h 11"/>
                <a:gd name="T52" fmla="*/ 3 w 11"/>
                <a:gd name="T53" fmla="*/ 11 h 11"/>
                <a:gd name="T54" fmla="*/ 3 w 11"/>
                <a:gd name="T55" fmla="*/ 11 h 11"/>
                <a:gd name="T56" fmla="*/ 3 w 11"/>
                <a:gd name="T57" fmla="*/ 8 h 11"/>
                <a:gd name="T58" fmla="*/ 0 w 11"/>
                <a:gd name="T59" fmla="*/ 8 h 11"/>
                <a:gd name="T60" fmla="*/ 0 w 11"/>
                <a:gd name="T61" fmla="*/ 8 h 11"/>
                <a:gd name="T62" fmla="*/ 0 w 11"/>
                <a:gd name="T63" fmla="*/ 8 h 11"/>
                <a:gd name="T64" fmla="*/ 0 w 11"/>
                <a:gd name="T65" fmla="*/ 5 h 11"/>
                <a:gd name="T66" fmla="*/ 0 w 11"/>
                <a:gd name="T67" fmla="*/ 5 h 11"/>
                <a:gd name="T68" fmla="*/ 0 w 11"/>
                <a:gd name="T69" fmla="*/ 5 h 11"/>
                <a:gd name="T70" fmla="*/ 0 w 11"/>
                <a:gd name="T71" fmla="*/ 5 h 11"/>
                <a:gd name="T72" fmla="*/ 0 w 11"/>
                <a:gd name="T73" fmla="*/ 3 h 11"/>
                <a:gd name="T74" fmla="*/ 0 w 11"/>
                <a:gd name="T75" fmla="*/ 3 h 11"/>
                <a:gd name="T76" fmla="*/ 0 w 11"/>
                <a:gd name="T77" fmla="*/ 3 h 11"/>
                <a:gd name="T78" fmla="*/ 3 w 11"/>
                <a:gd name="T79" fmla="*/ 3 h 11"/>
                <a:gd name="T80" fmla="*/ 3 w 11"/>
                <a:gd name="T81" fmla="*/ 0 h 11"/>
                <a:gd name="T82" fmla="*/ 3 w 11"/>
                <a:gd name="T83" fmla="*/ 0 h 11"/>
                <a:gd name="T84" fmla="*/ 3 w 11"/>
                <a:gd name="T85" fmla="*/ 0 h 11"/>
                <a:gd name="T86" fmla="*/ 6 w 11"/>
                <a:gd name="T87" fmla="*/ 0 h 11"/>
                <a:gd name="T88" fmla="*/ 6 w 11"/>
                <a:gd name="T89" fmla="*/ 0 h 1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1" h="11">
                  <a:moveTo>
                    <a:pt x="6" y="0"/>
                  </a:moveTo>
                  <a:lnTo>
                    <a:pt x="6" y="0"/>
                  </a:lnTo>
                  <a:lnTo>
                    <a:pt x="8" y="0"/>
                  </a:lnTo>
                  <a:lnTo>
                    <a:pt x="8" y="3"/>
                  </a:lnTo>
                  <a:lnTo>
                    <a:pt x="11" y="3"/>
                  </a:lnTo>
                  <a:lnTo>
                    <a:pt x="11" y="5"/>
                  </a:lnTo>
                  <a:lnTo>
                    <a:pt x="11" y="8"/>
                  </a:lnTo>
                  <a:lnTo>
                    <a:pt x="8" y="8"/>
                  </a:lnTo>
                  <a:lnTo>
                    <a:pt x="8" y="11"/>
                  </a:lnTo>
                  <a:lnTo>
                    <a:pt x="6" y="11"/>
                  </a:lnTo>
                  <a:lnTo>
                    <a:pt x="3" y="11"/>
                  </a:lnTo>
                  <a:lnTo>
                    <a:pt x="3" y="8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6" y="0"/>
                  </a:lnTo>
                </a:path>
              </a:pathLst>
            </a:custGeom>
            <a:noFill/>
            <a:ln w="4763">
              <a:solidFill>
                <a:srgbClr val="FF070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50" name="Freeform 394"/>
            <p:cNvSpPr>
              <a:spLocks/>
            </p:cNvSpPr>
            <p:nvPr/>
          </p:nvSpPr>
          <p:spPr bwMode="auto">
            <a:xfrm>
              <a:off x="918" y="3435"/>
              <a:ext cx="15" cy="13"/>
            </a:xfrm>
            <a:custGeom>
              <a:avLst/>
              <a:gdLst>
                <a:gd name="T0" fmla="*/ 10 w 15"/>
                <a:gd name="T1" fmla="*/ 0 h 13"/>
                <a:gd name="T2" fmla="*/ 10 w 15"/>
                <a:gd name="T3" fmla="*/ 0 h 13"/>
                <a:gd name="T4" fmla="*/ 10 w 15"/>
                <a:gd name="T5" fmla="*/ 0 h 13"/>
                <a:gd name="T6" fmla="*/ 12 w 15"/>
                <a:gd name="T7" fmla="*/ 0 h 13"/>
                <a:gd name="T8" fmla="*/ 12 w 15"/>
                <a:gd name="T9" fmla="*/ 0 h 13"/>
                <a:gd name="T10" fmla="*/ 12 w 15"/>
                <a:gd name="T11" fmla="*/ 2 h 13"/>
                <a:gd name="T12" fmla="*/ 12 w 15"/>
                <a:gd name="T13" fmla="*/ 2 h 13"/>
                <a:gd name="T14" fmla="*/ 15 w 15"/>
                <a:gd name="T15" fmla="*/ 2 h 13"/>
                <a:gd name="T16" fmla="*/ 15 w 15"/>
                <a:gd name="T17" fmla="*/ 5 h 13"/>
                <a:gd name="T18" fmla="*/ 15 w 15"/>
                <a:gd name="T19" fmla="*/ 5 h 13"/>
                <a:gd name="T20" fmla="*/ 15 w 15"/>
                <a:gd name="T21" fmla="*/ 5 h 13"/>
                <a:gd name="T22" fmla="*/ 15 w 15"/>
                <a:gd name="T23" fmla="*/ 8 h 13"/>
                <a:gd name="T24" fmla="*/ 15 w 15"/>
                <a:gd name="T25" fmla="*/ 8 h 13"/>
                <a:gd name="T26" fmla="*/ 15 w 15"/>
                <a:gd name="T27" fmla="*/ 8 h 13"/>
                <a:gd name="T28" fmla="*/ 15 w 15"/>
                <a:gd name="T29" fmla="*/ 10 h 13"/>
                <a:gd name="T30" fmla="*/ 15 w 15"/>
                <a:gd name="T31" fmla="*/ 10 h 13"/>
                <a:gd name="T32" fmla="*/ 12 w 15"/>
                <a:gd name="T33" fmla="*/ 10 h 13"/>
                <a:gd name="T34" fmla="*/ 12 w 15"/>
                <a:gd name="T35" fmla="*/ 10 h 13"/>
                <a:gd name="T36" fmla="*/ 12 w 15"/>
                <a:gd name="T37" fmla="*/ 13 h 13"/>
                <a:gd name="T38" fmla="*/ 12 w 15"/>
                <a:gd name="T39" fmla="*/ 13 h 13"/>
                <a:gd name="T40" fmla="*/ 10 w 15"/>
                <a:gd name="T41" fmla="*/ 13 h 13"/>
                <a:gd name="T42" fmla="*/ 10 w 15"/>
                <a:gd name="T43" fmla="*/ 13 h 13"/>
                <a:gd name="T44" fmla="*/ 10 w 15"/>
                <a:gd name="T45" fmla="*/ 13 h 13"/>
                <a:gd name="T46" fmla="*/ 7 w 15"/>
                <a:gd name="T47" fmla="*/ 13 h 13"/>
                <a:gd name="T48" fmla="*/ 7 w 15"/>
                <a:gd name="T49" fmla="*/ 13 h 13"/>
                <a:gd name="T50" fmla="*/ 4 w 15"/>
                <a:gd name="T51" fmla="*/ 13 h 13"/>
                <a:gd name="T52" fmla="*/ 4 w 15"/>
                <a:gd name="T53" fmla="*/ 13 h 13"/>
                <a:gd name="T54" fmla="*/ 4 w 15"/>
                <a:gd name="T55" fmla="*/ 10 h 13"/>
                <a:gd name="T56" fmla="*/ 4 w 15"/>
                <a:gd name="T57" fmla="*/ 10 h 13"/>
                <a:gd name="T58" fmla="*/ 0 w 15"/>
                <a:gd name="T59" fmla="*/ 10 h 13"/>
                <a:gd name="T60" fmla="*/ 0 w 15"/>
                <a:gd name="T61" fmla="*/ 10 h 13"/>
                <a:gd name="T62" fmla="*/ 0 w 15"/>
                <a:gd name="T63" fmla="*/ 8 h 13"/>
                <a:gd name="T64" fmla="*/ 0 w 15"/>
                <a:gd name="T65" fmla="*/ 8 h 13"/>
                <a:gd name="T66" fmla="*/ 0 w 15"/>
                <a:gd name="T67" fmla="*/ 8 h 13"/>
                <a:gd name="T68" fmla="*/ 0 w 15"/>
                <a:gd name="T69" fmla="*/ 5 h 13"/>
                <a:gd name="T70" fmla="*/ 0 w 15"/>
                <a:gd name="T71" fmla="*/ 5 h 13"/>
                <a:gd name="T72" fmla="*/ 0 w 15"/>
                <a:gd name="T73" fmla="*/ 5 h 13"/>
                <a:gd name="T74" fmla="*/ 0 w 15"/>
                <a:gd name="T75" fmla="*/ 2 h 13"/>
                <a:gd name="T76" fmla="*/ 4 w 15"/>
                <a:gd name="T77" fmla="*/ 2 h 13"/>
                <a:gd name="T78" fmla="*/ 4 w 15"/>
                <a:gd name="T79" fmla="*/ 2 h 13"/>
                <a:gd name="T80" fmla="*/ 4 w 15"/>
                <a:gd name="T81" fmla="*/ 0 h 13"/>
                <a:gd name="T82" fmla="*/ 4 w 15"/>
                <a:gd name="T83" fmla="*/ 0 h 13"/>
                <a:gd name="T84" fmla="*/ 7 w 15"/>
                <a:gd name="T85" fmla="*/ 0 h 13"/>
                <a:gd name="T86" fmla="*/ 7 w 15"/>
                <a:gd name="T87" fmla="*/ 0 h 13"/>
                <a:gd name="T88" fmla="*/ 7 w 15"/>
                <a:gd name="T89" fmla="*/ 0 h 1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2" y="2"/>
                  </a:lnTo>
                  <a:lnTo>
                    <a:pt x="15" y="2"/>
                  </a:lnTo>
                  <a:lnTo>
                    <a:pt x="15" y="5"/>
                  </a:lnTo>
                  <a:lnTo>
                    <a:pt x="15" y="8"/>
                  </a:lnTo>
                  <a:lnTo>
                    <a:pt x="15" y="10"/>
                  </a:lnTo>
                  <a:lnTo>
                    <a:pt x="12" y="10"/>
                  </a:lnTo>
                  <a:lnTo>
                    <a:pt x="12" y="13"/>
                  </a:lnTo>
                  <a:lnTo>
                    <a:pt x="10" y="13"/>
                  </a:lnTo>
                  <a:lnTo>
                    <a:pt x="7" y="13"/>
                  </a:lnTo>
                  <a:lnTo>
                    <a:pt x="4" y="13"/>
                  </a:lnTo>
                  <a:lnTo>
                    <a:pt x="4" y="10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7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070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51" name="Freeform 395"/>
            <p:cNvSpPr>
              <a:spLocks/>
            </p:cNvSpPr>
            <p:nvPr/>
          </p:nvSpPr>
          <p:spPr bwMode="auto">
            <a:xfrm>
              <a:off x="918" y="3435"/>
              <a:ext cx="12" cy="10"/>
            </a:xfrm>
            <a:custGeom>
              <a:avLst/>
              <a:gdLst>
                <a:gd name="T0" fmla="*/ 7 w 12"/>
                <a:gd name="T1" fmla="*/ 0 h 10"/>
                <a:gd name="T2" fmla="*/ 7 w 12"/>
                <a:gd name="T3" fmla="*/ 0 h 10"/>
                <a:gd name="T4" fmla="*/ 10 w 12"/>
                <a:gd name="T5" fmla="*/ 0 h 10"/>
                <a:gd name="T6" fmla="*/ 10 w 12"/>
                <a:gd name="T7" fmla="*/ 0 h 10"/>
                <a:gd name="T8" fmla="*/ 10 w 12"/>
                <a:gd name="T9" fmla="*/ 0 h 10"/>
                <a:gd name="T10" fmla="*/ 10 w 12"/>
                <a:gd name="T11" fmla="*/ 2 h 10"/>
                <a:gd name="T12" fmla="*/ 12 w 12"/>
                <a:gd name="T13" fmla="*/ 2 h 10"/>
                <a:gd name="T14" fmla="*/ 12 w 12"/>
                <a:gd name="T15" fmla="*/ 2 h 10"/>
                <a:gd name="T16" fmla="*/ 12 w 12"/>
                <a:gd name="T17" fmla="*/ 2 h 10"/>
                <a:gd name="T18" fmla="*/ 12 w 12"/>
                <a:gd name="T19" fmla="*/ 5 h 10"/>
                <a:gd name="T20" fmla="*/ 12 w 12"/>
                <a:gd name="T21" fmla="*/ 5 h 10"/>
                <a:gd name="T22" fmla="*/ 12 w 12"/>
                <a:gd name="T23" fmla="*/ 5 h 10"/>
                <a:gd name="T24" fmla="*/ 12 w 12"/>
                <a:gd name="T25" fmla="*/ 5 h 10"/>
                <a:gd name="T26" fmla="*/ 12 w 12"/>
                <a:gd name="T27" fmla="*/ 8 h 10"/>
                <a:gd name="T28" fmla="*/ 12 w 12"/>
                <a:gd name="T29" fmla="*/ 8 h 10"/>
                <a:gd name="T30" fmla="*/ 12 w 12"/>
                <a:gd name="T31" fmla="*/ 8 h 10"/>
                <a:gd name="T32" fmla="*/ 10 w 12"/>
                <a:gd name="T33" fmla="*/ 8 h 10"/>
                <a:gd name="T34" fmla="*/ 10 w 12"/>
                <a:gd name="T35" fmla="*/ 10 h 10"/>
                <a:gd name="T36" fmla="*/ 10 w 12"/>
                <a:gd name="T37" fmla="*/ 10 h 10"/>
                <a:gd name="T38" fmla="*/ 10 w 12"/>
                <a:gd name="T39" fmla="*/ 10 h 10"/>
                <a:gd name="T40" fmla="*/ 10 w 12"/>
                <a:gd name="T41" fmla="*/ 10 h 10"/>
                <a:gd name="T42" fmla="*/ 7 w 12"/>
                <a:gd name="T43" fmla="*/ 10 h 10"/>
                <a:gd name="T44" fmla="*/ 7 w 12"/>
                <a:gd name="T45" fmla="*/ 10 h 10"/>
                <a:gd name="T46" fmla="*/ 7 w 12"/>
                <a:gd name="T47" fmla="*/ 10 h 10"/>
                <a:gd name="T48" fmla="*/ 4 w 12"/>
                <a:gd name="T49" fmla="*/ 10 h 10"/>
                <a:gd name="T50" fmla="*/ 4 w 12"/>
                <a:gd name="T51" fmla="*/ 10 h 10"/>
                <a:gd name="T52" fmla="*/ 4 w 12"/>
                <a:gd name="T53" fmla="*/ 10 h 10"/>
                <a:gd name="T54" fmla="*/ 4 w 12"/>
                <a:gd name="T55" fmla="*/ 10 h 10"/>
                <a:gd name="T56" fmla="*/ 4 w 12"/>
                <a:gd name="T57" fmla="*/ 8 h 10"/>
                <a:gd name="T58" fmla="*/ 0 w 12"/>
                <a:gd name="T59" fmla="*/ 8 h 10"/>
                <a:gd name="T60" fmla="*/ 0 w 12"/>
                <a:gd name="T61" fmla="*/ 8 h 10"/>
                <a:gd name="T62" fmla="*/ 0 w 12"/>
                <a:gd name="T63" fmla="*/ 8 h 10"/>
                <a:gd name="T64" fmla="*/ 0 w 12"/>
                <a:gd name="T65" fmla="*/ 5 h 10"/>
                <a:gd name="T66" fmla="*/ 0 w 12"/>
                <a:gd name="T67" fmla="*/ 5 h 10"/>
                <a:gd name="T68" fmla="*/ 0 w 12"/>
                <a:gd name="T69" fmla="*/ 5 h 10"/>
                <a:gd name="T70" fmla="*/ 0 w 12"/>
                <a:gd name="T71" fmla="*/ 5 h 10"/>
                <a:gd name="T72" fmla="*/ 0 w 12"/>
                <a:gd name="T73" fmla="*/ 2 h 10"/>
                <a:gd name="T74" fmla="*/ 0 w 12"/>
                <a:gd name="T75" fmla="*/ 2 h 10"/>
                <a:gd name="T76" fmla="*/ 0 w 12"/>
                <a:gd name="T77" fmla="*/ 2 h 10"/>
                <a:gd name="T78" fmla="*/ 4 w 12"/>
                <a:gd name="T79" fmla="*/ 2 h 10"/>
                <a:gd name="T80" fmla="*/ 4 w 12"/>
                <a:gd name="T81" fmla="*/ 0 h 10"/>
                <a:gd name="T82" fmla="*/ 4 w 12"/>
                <a:gd name="T83" fmla="*/ 0 h 10"/>
                <a:gd name="T84" fmla="*/ 4 w 12"/>
                <a:gd name="T85" fmla="*/ 0 h 10"/>
                <a:gd name="T86" fmla="*/ 7 w 12"/>
                <a:gd name="T87" fmla="*/ 0 h 10"/>
                <a:gd name="T88" fmla="*/ 7 w 12"/>
                <a:gd name="T89" fmla="*/ 0 h 1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" h="10">
                  <a:moveTo>
                    <a:pt x="7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2" y="5"/>
                  </a:lnTo>
                  <a:lnTo>
                    <a:pt x="12" y="8"/>
                  </a:lnTo>
                  <a:lnTo>
                    <a:pt x="10" y="8"/>
                  </a:lnTo>
                  <a:lnTo>
                    <a:pt x="10" y="10"/>
                  </a:lnTo>
                  <a:lnTo>
                    <a:pt x="7" y="10"/>
                  </a:lnTo>
                  <a:lnTo>
                    <a:pt x="4" y="10"/>
                  </a:lnTo>
                  <a:lnTo>
                    <a:pt x="4" y="8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7" y="0"/>
                  </a:lnTo>
                </a:path>
              </a:pathLst>
            </a:custGeom>
            <a:noFill/>
            <a:ln w="4763">
              <a:solidFill>
                <a:srgbClr val="FF070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52" name="Freeform 396"/>
            <p:cNvSpPr>
              <a:spLocks/>
            </p:cNvSpPr>
            <p:nvPr/>
          </p:nvSpPr>
          <p:spPr bwMode="auto">
            <a:xfrm>
              <a:off x="933" y="3420"/>
              <a:ext cx="13" cy="15"/>
            </a:xfrm>
            <a:custGeom>
              <a:avLst/>
              <a:gdLst>
                <a:gd name="T0" fmla="*/ 8 w 13"/>
                <a:gd name="T1" fmla="*/ 0 h 15"/>
                <a:gd name="T2" fmla="*/ 8 w 13"/>
                <a:gd name="T3" fmla="*/ 0 h 15"/>
                <a:gd name="T4" fmla="*/ 8 w 13"/>
                <a:gd name="T5" fmla="*/ 0 h 15"/>
                <a:gd name="T6" fmla="*/ 11 w 13"/>
                <a:gd name="T7" fmla="*/ 0 h 15"/>
                <a:gd name="T8" fmla="*/ 11 w 13"/>
                <a:gd name="T9" fmla="*/ 0 h 15"/>
                <a:gd name="T10" fmla="*/ 11 w 13"/>
                <a:gd name="T11" fmla="*/ 3 h 15"/>
                <a:gd name="T12" fmla="*/ 11 w 13"/>
                <a:gd name="T13" fmla="*/ 3 h 15"/>
                <a:gd name="T14" fmla="*/ 13 w 13"/>
                <a:gd name="T15" fmla="*/ 3 h 15"/>
                <a:gd name="T16" fmla="*/ 13 w 13"/>
                <a:gd name="T17" fmla="*/ 5 h 15"/>
                <a:gd name="T18" fmla="*/ 13 w 13"/>
                <a:gd name="T19" fmla="*/ 5 h 15"/>
                <a:gd name="T20" fmla="*/ 13 w 13"/>
                <a:gd name="T21" fmla="*/ 5 h 15"/>
                <a:gd name="T22" fmla="*/ 13 w 13"/>
                <a:gd name="T23" fmla="*/ 8 h 15"/>
                <a:gd name="T24" fmla="*/ 13 w 13"/>
                <a:gd name="T25" fmla="*/ 8 h 15"/>
                <a:gd name="T26" fmla="*/ 13 w 13"/>
                <a:gd name="T27" fmla="*/ 8 h 15"/>
                <a:gd name="T28" fmla="*/ 13 w 13"/>
                <a:gd name="T29" fmla="*/ 11 h 15"/>
                <a:gd name="T30" fmla="*/ 13 w 13"/>
                <a:gd name="T31" fmla="*/ 11 h 15"/>
                <a:gd name="T32" fmla="*/ 11 w 13"/>
                <a:gd name="T33" fmla="*/ 11 h 15"/>
                <a:gd name="T34" fmla="*/ 11 w 13"/>
                <a:gd name="T35" fmla="*/ 11 h 15"/>
                <a:gd name="T36" fmla="*/ 11 w 13"/>
                <a:gd name="T37" fmla="*/ 15 h 15"/>
                <a:gd name="T38" fmla="*/ 11 w 13"/>
                <a:gd name="T39" fmla="*/ 15 h 15"/>
                <a:gd name="T40" fmla="*/ 8 w 13"/>
                <a:gd name="T41" fmla="*/ 15 h 15"/>
                <a:gd name="T42" fmla="*/ 8 w 13"/>
                <a:gd name="T43" fmla="*/ 15 h 15"/>
                <a:gd name="T44" fmla="*/ 8 w 13"/>
                <a:gd name="T45" fmla="*/ 15 h 15"/>
                <a:gd name="T46" fmla="*/ 5 w 13"/>
                <a:gd name="T47" fmla="*/ 15 h 15"/>
                <a:gd name="T48" fmla="*/ 5 w 13"/>
                <a:gd name="T49" fmla="*/ 15 h 15"/>
                <a:gd name="T50" fmla="*/ 3 w 13"/>
                <a:gd name="T51" fmla="*/ 15 h 15"/>
                <a:gd name="T52" fmla="*/ 3 w 13"/>
                <a:gd name="T53" fmla="*/ 15 h 15"/>
                <a:gd name="T54" fmla="*/ 3 w 13"/>
                <a:gd name="T55" fmla="*/ 11 h 15"/>
                <a:gd name="T56" fmla="*/ 3 w 13"/>
                <a:gd name="T57" fmla="*/ 11 h 15"/>
                <a:gd name="T58" fmla="*/ 0 w 13"/>
                <a:gd name="T59" fmla="*/ 11 h 15"/>
                <a:gd name="T60" fmla="*/ 0 w 13"/>
                <a:gd name="T61" fmla="*/ 11 h 15"/>
                <a:gd name="T62" fmla="*/ 0 w 13"/>
                <a:gd name="T63" fmla="*/ 8 h 15"/>
                <a:gd name="T64" fmla="*/ 0 w 13"/>
                <a:gd name="T65" fmla="*/ 8 h 15"/>
                <a:gd name="T66" fmla="*/ 0 w 13"/>
                <a:gd name="T67" fmla="*/ 8 h 15"/>
                <a:gd name="T68" fmla="*/ 0 w 13"/>
                <a:gd name="T69" fmla="*/ 5 h 15"/>
                <a:gd name="T70" fmla="*/ 0 w 13"/>
                <a:gd name="T71" fmla="*/ 5 h 15"/>
                <a:gd name="T72" fmla="*/ 0 w 13"/>
                <a:gd name="T73" fmla="*/ 5 h 15"/>
                <a:gd name="T74" fmla="*/ 0 w 13"/>
                <a:gd name="T75" fmla="*/ 3 h 15"/>
                <a:gd name="T76" fmla="*/ 3 w 13"/>
                <a:gd name="T77" fmla="*/ 3 h 15"/>
                <a:gd name="T78" fmla="*/ 3 w 13"/>
                <a:gd name="T79" fmla="*/ 3 h 15"/>
                <a:gd name="T80" fmla="*/ 3 w 13"/>
                <a:gd name="T81" fmla="*/ 0 h 15"/>
                <a:gd name="T82" fmla="*/ 3 w 13"/>
                <a:gd name="T83" fmla="*/ 0 h 15"/>
                <a:gd name="T84" fmla="*/ 5 w 13"/>
                <a:gd name="T85" fmla="*/ 0 h 15"/>
                <a:gd name="T86" fmla="*/ 5 w 13"/>
                <a:gd name="T87" fmla="*/ 0 h 15"/>
                <a:gd name="T88" fmla="*/ 5 w 13"/>
                <a:gd name="T89" fmla="*/ 0 h 15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3" h="15">
                  <a:moveTo>
                    <a:pt x="8" y="0"/>
                  </a:moveTo>
                  <a:lnTo>
                    <a:pt x="8" y="0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13" y="3"/>
                  </a:lnTo>
                  <a:lnTo>
                    <a:pt x="13" y="5"/>
                  </a:lnTo>
                  <a:lnTo>
                    <a:pt x="13" y="8"/>
                  </a:lnTo>
                  <a:lnTo>
                    <a:pt x="13" y="11"/>
                  </a:lnTo>
                  <a:lnTo>
                    <a:pt x="11" y="11"/>
                  </a:lnTo>
                  <a:lnTo>
                    <a:pt x="11" y="15"/>
                  </a:lnTo>
                  <a:lnTo>
                    <a:pt x="8" y="15"/>
                  </a:lnTo>
                  <a:lnTo>
                    <a:pt x="5" y="15"/>
                  </a:lnTo>
                  <a:lnTo>
                    <a:pt x="3" y="15"/>
                  </a:lnTo>
                  <a:lnTo>
                    <a:pt x="3" y="11"/>
                  </a:lnTo>
                  <a:lnTo>
                    <a:pt x="0" y="11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5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070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53" name="Freeform 397"/>
            <p:cNvSpPr>
              <a:spLocks/>
            </p:cNvSpPr>
            <p:nvPr/>
          </p:nvSpPr>
          <p:spPr bwMode="auto">
            <a:xfrm>
              <a:off x="933" y="3420"/>
              <a:ext cx="11" cy="11"/>
            </a:xfrm>
            <a:custGeom>
              <a:avLst/>
              <a:gdLst>
                <a:gd name="T0" fmla="*/ 5 w 11"/>
                <a:gd name="T1" fmla="*/ 0 h 11"/>
                <a:gd name="T2" fmla="*/ 5 w 11"/>
                <a:gd name="T3" fmla="*/ 0 h 11"/>
                <a:gd name="T4" fmla="*/ 8 w 11"/>
                <a:gd name="T5" fmla="*/ 0 h 11"/>
                <a:gd name="T6" fmla="*/ 8 w 11"/>
                <a:gd name="T7" fmla="*/ 0 h 11"/>
                <a:gd name="T8" fmla="*/ 8 w 11"/>
                <a:gd name="T9" fmla="*/ 0 h 11"/>
                <a:gd name="T10" fmla="*/ 8 w 11"/>
                <a:gd name="T11" fmla="*/ 3 h 11"/>
                <a:gd name="T12" fmla="*/ 11 w 11"/>
                <a:gd name="T13" fmla="*/ 3 h 11"/>
                <a:gd name="T14" fmla="*/ 11 w 11"/>
                <a:gd name="T15" fmla="*/ 3 h 11"/>
                <a:gd name="T16" fmla="*/ 11 w 11"/>
                <a:gd name="T17" fmla="*/ 3 h 11"/>
                <a:gd name="T18" fmla="*/ 11 w 11"/>
                <a:gd name="T19" fmla="*/ 5 h 11"/>
                <a:gd name="T20" fmla="*/ 11 w 11"/>
                <a:gd name="T21" fmla="*/ 5 h 11"/>
                <a:gd name="T22" fmla="*/ 11 w 11"/>
                <a:gd name="T23" fmla="*/ 5 h 11"/>
                <a:gd name="T24" fmla="*/ 11 w 11"/>
                <a:gd name="T25" fmla="*/ 5 h 11"/>
                <a:gd name="T26" fmla="*/ 11 w 11"/>
                <a:gd name="T27" fmla="*/ 8 h 11"/>
                <a:gd name="T28" fmla="*/ 11 w 11"/>
                <a:gd name="T29" fmla="*/ 8 h 11"/>
                <a:gd name="T30" fmla="*/ 11 w 11"/>
                <a:gd name="T31" fmla="*/ 8 h 11"/>
                <a:gd name="T32" fmla="*/ 8 w 11"/>
                <a:gd name="T33" fmla="*/ 8 h 11"/>
                <a:gd name="T34" fmla="*/ 8 w 11"/>
                <a:gd name="T35" fmla="*/ 11 h 11"/>
                <a:gd name="T36" fmla="*/ 8 w 11"/>
                <a:gd name="T37" fmla="*/ 11 h 11"/>
                <a:gd name="T38" fmla="*/ 8 w 11"/>
                <a:gd name="T39" fmla="*/ 11 h 11"/>
                <a:gd name="T40" fmla="*/ 8 w 11"/>
                <a:gd name="T41" fmla="*/ 11 h 11"/>
                <a:gd name="T42" fmla="*/ 5 w 11"/>
                <a:gd name="T43" fmla="*/ 11 h 11"/>
                <a:gd name="T44" fmla="*/ 5 w 11"/>
                <a:gd name="T45" fmla="*/ 11 h 11"/>
                <a:gd name="T46" fmla="*/ 5 w 11"/>
                <a:gd name="T47" fmla="*/ 11 h 11"/>
                <a:gd name="T48" fmla="*/ 3 w 11"/>
                <a:gd name="T49" fmla="*/ 11 h 11"/>
                <a:gd name="T50" fmla="*/ 3 w 11"/>
                <a:gd name="T51" fmla="*/ 11 h 11"/>
                <a:gd name="T52" fmla="*/ 3 w 11"/>
                <a:gd name="T53" fmla="*/ 11 h 11"/>
                <a:gd name="T54" fmla="*/ 3 w 11"/>
                <a:gd name="T55" fmla="*/ 11 h 11"/>
                <a:gd name="T56" fmla="*/ 3 w 11"/>
                <a:gd name="T57" fmla="*/ 8 h 11"/>
                <a:gd name="T58" fmla="*/ 0 w 11"/>
                <a:gd name="T59" fmla="*/ 8 h 11"/>
                <a:gd name="T60" fmla="*/ 0 w 11"/>
                <a:gd name="T61" fmla="*/ 8 h 11"/>
                <a:gd name="T62" fmla="*/ 0 w 11"/>
                <a:gd name="T63" fmla="*/ 8 h 11"/>
                <a:gd name="T64" fmla="*/ 0 w 11"/>
                <a:gd name="T65" fmla="*/ 5 h 11"/>
                <a:gd name="T66" fmla="*/ 0 w 11"/>
                <a:gd name="T67" fmla="*/ 5 h 11"/>
                <a:gd name="T68" fmla="*/ 0 w 11"/>
                <a:gd name="T69" fmla="*/ 5 h 11"/>
                <a:gd name="T70" fmla="*/ 0 w 11"/>
                <a:gd name="T71" fmla="*/ 5 h 11"/>
                <a:gd name="T72" fmla="*/ 0 w 11"/>
                <a:gd name="T73" fmla="*/ 3 h 11"/>
                <a:gd name="T74" fmla="*/ 0 w 11"/>
                <a:gd name="T75" fmla="*/ 3 h 11"/>
                <a:gd name="T76" fmla="*/ 0 w 11"/>
                <a:gd name="T77" fmla="*/ 3 h 11"/>
                <a:gd name="T78" fmla="*/ 3 w 11"/>
                <a:gd name="T79" fmla="*/ 3 h 11"/>
                <a:gd name="T80" fmla="*/ 3 w 11"/>
                <a:gd name="T81" fmla="*/ 0 h 11"/>
                <a:gd name="T82" fmla="*/ 3 w 11"/>
                <a:gd name="T83" fmla="*/ 0 h 11"/>
                <a:gd name="T84" fmla="*/ 3 w 11"/>
                <a:gd name="T85" fmla="*/ 0 h 11"/>
                <a:gd name="T86" fmla="*/ 5 w 11"/>
                <a:gd name="T87" fmla="*/ 0 h 11"/>
                <a:gd name="T88" fmla="*/ 5 w 11"/>
                <a:gd name="T89" fmla="*/ 0 h 1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1" h="11">
                  <a:moveTo>
                    <a:pt x="5" y="0"/>
                  </a:moveTo>
                  <a:lnTo>
                    <a:pt x="5" y="0"/>
                  </a:lnTo>
                  <a:lnTo>
                    <a:pt x="8" y="0"/>
                  </a:lnTo>
                  <a:lnTo>
                    <a:pt x="8" y="3"/>
                  </a:lnTo>
                  <a:lnTo>
                    <a:pt x="11" y="3"/>
                  </a:lnTo>
                  <a:lnTo>
                    <a:pt x="11" y="5"/>
                  </a:lnTo>
                  <a:lnTo>
                    <a:pt x="11" y="8"/>
                  </a:lnTo>
                  <a:lnTo>
                    <a:pt x="8" y="8"/>
                  </a:lnTo>
                  <a:lnTo>
                    <a:pt x="8" y="11"/>
                  </a:lnTo>
                  <a:lnTo>
                    <a:pt x="5" y="11"/>
                  </a:lnTo>
                  <a:lnTo>
                    <a:pt x="3" y="11"/>
                  </a:lnTo>
                  <a:lnTo>
                    <a:pt x="3" y="8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5" y="0"/>
                  </a:lnTo>
                </a:path>
              </a:pathLst>
            </a:custGeom>
            <a:noFill/>
            <a:ln w="4763">
              <a:solidFill>
                <a:srgbClr val="FF070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54" name="Freeform 398"/>
            <p:cNvSpPr>
              <a:spLocks/>
            </p:cNvSpPr>
            <p:nvPr/>
          </p:nvSpPr>
          <p:spPr bwMode="auto">
            <a:xfrm>
              <a:off x="949" y="3402"/>
              <a:ext cx="15" cy="13"/>
            </a:xfrm>
            <a:custGeom>
              <a:avLst/>
              <a:gdLst>
                <a:gd name="T0" fmla="*/ 9 w 15"/>
                <a:gd name="T1" fmla="*/ 0 h 13"/>
                <a:gd name="T2" fmla="*/ 9 w 15"/>
                <a:gd name="T3" fmla="*/ 0 h 13"/>
                <a:gd name="T4" fmla="*/ 9 w 15"/>
                <a:gd name="T5" fmla="*/ 0 h 13"/>
                <a:gd name="T6" fmla="*/ 12 w 15"/>
                <a:gd name="T7" fmla="*/ 0 h 13"/>
                <a:gd name="T8" fmla="*/ 12 w 15"/>
                <a:gd name="T9" fmla="*/ 0 h 13"/>
                <a:gd name="T10" fmla="*/ 12 w 15"/>
                <a:gd name="T11" fmla="*/ 2 h 13"/>
                <a:gd name="T12" fmla="*/ 12 w 15"/>
                <a:gd name="T13" fmla="*/ 2 h 13"/>
                <a:gd name="T14" fmla="*/ 15 w 15"/>
                <a:gd name="T15" fmla="*/ 2 h 13"/>
                <a:gd name="T16" fmla="*/ 15 w 15"/>
                <a:gd name="T17" fmla="*/ 5 h 13"/>
                <a:gd name="T18" fmla="*/ 15 w 15"/>
                <a:gd name="T19" fmla="*/ 5 h 13"/>
                <a:gd name="T20" fmla="*/ 15 w 15"/>
                <a:gd name="T21" fmla="*/ 5 h 13"/>
                <a:gd name="T22" fmla="*/ 15 w 15"/>
                <a:gd name="T23" fmla="*/ 7 h 13"/>
                <a:gd name="T24" fmla="*/ 15 w 15"/>
                <a:gd name="T25" fmla="*/ 7 h 13"/>
                <a:gd name="T26" fmla="*/ 15 w 15"/>
                <a:gd name="T27" fmla="*/ 7 h 13"/>
                <a:gd name="T28" fmla="*/ 15 w 15"/>
                <a:gd name="T29" fmla="*/ 10 h 13"/>
                <a:gd name="T30" fmla="*/ 15 w 15"/>
                <a:gd name="T31" fmla="*/ 10 h 13"/>
                <a:gd name="T32" fmla="*/ 12 w 15"/>
                <a:gd name="T33" fmla="*/ 10 h 13"/>
                <a:gd name="T34" fmla="*/ 12 w 15"/>
                <a:gd name="T35" fmla="*/ 10 h 13"/>
                <a:gd name="T36" fmla="*/ 12 w 15"/>
                <a:gd name="T37" fmla="*/ 13 h 13"/>
                <a:gd name="T38" fmla="*/ 12 w 15"/>
                <a:gd name="T39" fmla="*/ 13 h 13"/>
                <a:gd name="T40" fmla="*/ 9 w 15"/>
                <a:gd name="T41" fmla="*/ 13 h 13"/>
                <a:gd name="T42" fmla="*/ 9 w 15"/>
                <a:gd name="T43" fmla="*/ 13 h 13"/>
                <a:gd name="T44" fmla="*/ 9 w 15"/>
                <a:gd name="T45" fmla="*/ 13 h 13"/>
                <a:gd name="T46" fmla="*/ 5 w 15"/>
                <a:gd name="T47" fmla="*/ 13 h 13"/>
                <a:gd name="T48" fmla="*/ 5 w 15"/>
                <a:gd name="T49" fmla="*/ 13 h 13"/>
                <a:gd name="T50" fmla="*/ 3 w 15"/>
                <a:gd name="T51" fmla="*/ 13 h 13"/>
                <a:gd name="T52" fmla="*/ 3 w 15"/>
                <a:gd name="T53" fmla="*/ 13 h 13"/>
                <a:gd name="T54" fmla="*/ 3 w 15"/>
                <a:gd name="T55" fmla="*/ 10 h 13"/>
                <a:gd name="T56" fmla="*/ 3 w 15"/>
                <a:gd name="T57" fmla="*/ 10 h 13"/>
                <a:gd name="T58" fmla="*/ 0 w 15"/>
                <a:gd name="T59" fmla="*/ 10 h 13"/>
                <a:gd name="T60" fmla="*/ 0 w 15"/>
                <a:gd name="T61" fmla="*/ 10 h 13"/>
                <a:gd name="T62" fmla="*/ 0 w 15"/>
                <a:gd name="T63" fmla="*/ 7 h 13"/>
                <a:gd name="T64" fmla="*/ 0 w 15"/>
                <a:gd name="T65" fmla="*/ 7 h 13"/>
                <a:gd name="T66" fmla="*/ 0 w 15"/>
                <a:gd name="T67" fmla="*/ 7 h 13"/>
                <a:gd name="T68" fmla="*/ 0 w 15"/>
                <a:gd name="T69" fmla="*/ 5 h 13"/>
                <a:gd name="T70" fmla="*/ 0 w 15"/>
                <a:gd name="T71" fmla="*/ 5 h 13"/>
                <a:gd name="T72" fmla="*/ 0 w 15"/>
                <a:gd name="T73" fmla="*/ 5 h 13"/>
                <a:gd name="T74" fmla="*/ 0 w 15"/>
                <a:gd name="T75" fmla="*/ 2 h 13"/>
                <a:gd name="T76" fmla="*/ 3 w 15"/>
                <a:gd name="T77" fmla="*/ 2 h 13"/>
                <a:gd name="T78" fmla="*/ 3 w 15"/>
                <a:gd name="T79" fmla="*/ 2 h 13"/>
                <a:gd name="T80" fmla="*/ 3 w 15"/>
                <a:gd name="T81" fmla="*/ 0 h 13"/>
                <a:gd name="T82" fmla="*/ 3 w 15"/>
                <a:gd name="T83" fmla="*/ 0 h 13"/>
                <a:gd name="T84" fmla="*/ 5 w 15"/>
                <a:gd name="T85" fmla="*/ 0 h 13"/>
                <a:gd name="T86" fmla="*/ 5 w 15"/>
                <a:gd name="T87" fmla="*/ 0 h 13"/>
                <a:gd name="T88" fmla="*/ 5 w 15"/>
                <a:gd name="T89" fmla="*/ 0 h 1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5" h="13">
                  <a:moveTo>
                    <a:pt x="9" y="0"/>
                  </a:moveTo>
                  <a:lnTo>
                    <a:pt x="9" y="0"/>
                  </a:lnTo>
                  <a:lnTo>
                    <a:pt x="12" y="0"/>
                  </a:lnTo>
                  <a:lnTo>
                    <a:pt x="12" y="2"/>
                  </a:lnTo>
                  <a:lnTo>
                    <a:pt x="15" y="2"/>
                  </a:lnTo>
                  <a:lnTo>
                    <a:pt x="15" y="5"/>
                  </a:lnTo>
                  <a:lnTo>
                    <a:pt x="15" y="7"/>
                  </a:lnTo>
                  <a:lnTo>
                    <a:pt x="15" y="10"/>
                  </a:lnTo>
                  <a:lnTo>
                    <a:pt x="12" y="10"/>
                  </a:lnTo>
                  <a:lnTo>
                    <a:pt x="12" y="13"/>
                  </a:lnTo>
                  <a:lnTo>
                    <a:pt x="9" y="13"/>
                  </a:lnTo>
                  <a:lnTo>
                    <a:pt x="5" y="13"/>
                  </a:lnTo>
                  <a:lnTo>
                    <a:pt x="3" y="13"/>
                  </a:lnTo>
                  <a:lnTo>
                    <a:pt x="3" y="10"/>
                  </a:lnTo>
                  <a:lnTo>
                    <a:pt x="0" y="10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5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F070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55" name="Freeform 399"/>
            <p:cNvSpPr>
              <a:spLocks/>
            </p:cNvSpPr>
            <p:nvPr/>
          </p:nvSpPr>
          <p:spPr bwMode="auto">
            <a:xfrm>
              <a:off x="949" y="3402"/>
              <a:ext cx="12" cy="10"/>
            </a:xfrm>
            <a:custGeom>
              <a:avLst/>
              <a:gdLst>
                <a:gd name="T0" fmla="*/ 5 w 12"/>
                <a:gd name="T1" fmla="*/ 0 h 10"/>
                <a:gd name="T2" fmla="*/ 5 w 12"/>
                <a:gd name="T3" fmla="*/ 0 h 10"/>
                <a:gd name="T4" fmla="*/ 9 w 12"/>
                <a:gd name="T5" fmla="*/ 0 h 10"/>
                <a:gd name="T6" fmla="*/ 9 w 12"/>
                <a:gd name="T7" fmla="*/ 0 h 10"/>
                <a:gd name="T8" fmla="*/ 9 w 12"/>
                <a:gd name="T9" fmla="*/ 0 h 10"/>
                <a:gd name="T10" fmla="*/ 9 w 12"/>
                <a:gd name="T11" fmla="*/ 2 h 10"/>
                <a:gd name="T12" fmla="*/ 12 w 12"/>
                <a:gd name="T13" fmla="*/ 2 h 10"/>
                <a:gd name="T14" fmla="*/ 12 w 12"/>
                <a:gd name="T15" fmla="*/ 2 h 10"/>
                <a:gd name="T16" fmla="*/ 12 w 12"/>
                <a:gd name="T17" fmla="*/ 2 h 10"/>
                <a:gd name="T18" fmla="*/ 12 w 12"/>
                <a:gd name="T19" fmla="*/ 5 h 10"/>
                <a:gd name="T20" fmla="*/ 12 w 12"/>
                <a:gd name="T21" fmla="*/ 5 h 10"/>
                <a:gd name="T22" fmla="*/ 12 w 12"/>
                <a:gd name="T23" fmla="*/ 5 h 10"/>
                <a:gd name="T24" fmla="*/ 12 w 12"/>
                <a:gd name="T25" fmla="*/ 5 h 10"/>
                <a:gd name="T26" fmla="*/ 12 w 12"/>
                <a:gd name="T27" fmla="*/ 7 h 10"/>
                <a:gd name="T28" fmla="*/ 12 w 12"/>
                <a:gd name="T29" fmla="*/ 7 h 10"/>
                <a:gd name="T30" fmla="*/ 12 w 12"/>
                <a:gd name="T31" fmla="*/ 7 h 10"/>
                <a:gd name="T32" fmla="*/ 9 w 12"/>
                <a:gd name="T33" fmla="*/ 7 h 10"/>
                <a:gd name="T34" fmla="*/ 9 w 12"/>
                <a:gd name="T35" fmla="*/ 10 h 10"/>
                <a:gd name="T36" fmla="*/ 9 w 12"/>
                <a:gd name="T37" fmla="*/ 10 h 10"/>
                <a:gd name="T38" fmla="*/ 9 w 12"/>
                <a:gd name="T39" fmla="*/ 10 h 10"/>
                <a:gd name="T40" fmla="*/ 9 w 12"/>
                <a:gd name="T41" fmla="*/ 10 h 10"/>
                <a:gd name="T42" fmla="*/ 5 w 12"/>
                <a:gd name="T43" fmla="*/ 10 h 10"/>
                <a:gd name="T44" fmla="*/ 5 w 12"/>
                <a:gd name="T45" fmla="*/ 10 h 10"/>
                <a:gd name="T46" fmla="*/ 5 w 12"/>
                <a:gd name="T47" fmla="*/ 10 h 10"/>
                <a:gd name="T48" fmla="*/ 3 w 12"/>
                <a:gd name="T49" fmla="*/ 10 h 10"/>
                <a:gd name="T50" fmla="*/ 3 w 12"/>
                <a:gd name="T51" fmla="*/ 10 h 10"/>
                <a:gd name="T52" fmla="*/ 3 w 12"/>
                <a:gd name="T53" fmla="*/ 10 h 10"/>
                <a:gd name="T54" fmla="*/ 3 w 12"/>
                <a:gd name="T55" fmla="*/ 10 h 10"/>
                <a:gd name="T56" fmla="*/ 3 w 12"/>
                <a:gd name="T57" fmla="*/ 7 h 10"/>
                <a:gd name="T58" fmla="*/ 0 w 12"/>
                <a:gd name="T59" fmla="*/ 7 h 10"/>
                <a:gd name="T60" fmla="*/ 0 w 12"/>
                <a:gd name="T61" fmla="*/ 7 h 10"/>
                <a:gd name="T62" fmla="*/ 0 w 12"/>
                <a:gd name="T63" fmla="*/ 7 h 10"/>
                <a:gd name="T64" fmla="*/ 0 w 12"/>
                <a:gd name="T65" fmla="*/ 5 h 10"/>
                <a:gd name="T66" fmla="*/ 0 w 12"/>
                <a:gd name="T67" fmla="*/ 5 h 10"/>
                <a:gd name="T68" fmla="*/ 0 w 12"/>
                <a:gd name="T69" fmla="*/ 5 h 10"/>
                <a:gd name="T70" fmla="*/ 0 w 12"/>
                <a:gd name="T71" fmla="*/ 5 h 10"/>
                <a:gd name="T72" fmla="*/ 0 w 12"/>
                <a:gd name="T73" fmla="*/ 2 h 10"/>
                <a:gd name="T74" fmla="*/ 0 w 12"/>
                <a:gd name="T75" fmla="*/ 2 h 10"/>
                <a:gd name="T76" fmla="*/ 0 w 12"/>
                <a:gd name="T77" fmla="*/ 2 h 10"/>
                <a:gd name="T78" fmla="*/ 3 w 12"/>
                <a:gd name="T79" fmla="*/ 2 h 10"/>
                <a:gd name="T80" fmla="*/ 3 w 12"/>
                <a:gd name="T81" fmla="*/ 0 h 10"/>
                <a:gd name="T82" fmla="*/ 3 w 12"/>
                <a:gd name="T83" fmla="*/ 0 h 10"/>
                <a:gd name="T84" fmla="*/ 3 w 12"/>
                <a:gd name="T85" fmla="*/ 0 h 10"/>
                <a:gd name="T86" fmla="*/ 5 w 12"/>
                <a:gd name="T87" fmla="*/ 0 h 10"/>
                <a:gd name="T88" fmla="*/ 5 w 12"/>
                <a:gd name="T89" fmla="*/ 0 h 1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" h="10">
                  <a:moveTo>
                    <a:pt x="5" y="0"/>
                  </a:moveTo>
                  <a:lnTo>
                    <a:pt x="5" y="0"/>
                  </a:lnTo>
                  <a:lnTo>
                    <a:pt x="9" y="0"/>
                  </a:lnTo>
                  <a:lnTo>
                    <a:pt x="9" y="2"/>
                  </a:lnTo>
                  <a:lnTo>
                    <a:pt x="12" y="2"/>
                  </a:lnTo>
                  <a:lnTo>
                    <a:pt x="12" y="5"/>
                  </a:lnTo>
                  <a:lnTo>
                    <a:pt x="12" y="7"/>
                  </a:lnTo>
                  <a:lnTo>
                    <a:pt x="9" y="7"/>
                  </a:lnTo>
                  <a:lnTo>
                    <a:pt x="9" y="10"/>
                  </a:lnTo>
                  <a:lnTo>
                    <a:pt x="5" y="10"/>
                  </a:lnTo>
                  <a:lnTo>
                    <a:pt x="3" y="10"/>
                  </a:lnTo>
                  <a:lnTo>
                    <a:pt x="3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5" y="0"/>
                  </a:lnTo>
                </a:path>
              </a:pathLst>
            </a:custGeom>
            <a:noFill/>
            <a:ln w="4763">
              <a:solidFill>
                <a:srgbClr val="FF070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56" name="Freeform 400"/>
            <p:cNvSpPr>
              <a:spLocks/>
            </p:cNvSpPr>
            <p:nvPr/>
          </p:nvSpPr>
          <p:spPr bwMode="auto">
            <a:xfrm>
              <a:off x="964" y="3354"/>
              <a:ext cx="13" cy="14"/>
            </a:xfrm>
            <a:custGeom>
              <a:avLst/>
              <a:gdLst>
                <a:gd name="T0" fmla="*/ 8 w 13"/>
                <a:gd name="T1" fmla="*/ 0 h 14"/>
                <a:gd name="T2" fmla="*/ 8 w 13"/>
                <a:gd name="T3" fmla="*/ 0 h 14"/>
                <a:gd name="T4" fmla="*/ 8 w 13"/>
                <a:gd name="T5" fmla="*/ 0 h 14"/>
                <a:gd name="T6" fmla="*/ 10 w 13"/>
                <a:gd name="T7" fmla="*/ 0 h 14"/>
                <a:gd name="T8" fmla="*/ 10 w 13"/>
                <a:gd name="T9" fmla="*/ 0 h 14"/>
                <a:gd name="T10" fmla="*/ 10 w 13"/>
                <a:gd name="T11" fmla="*/ 2 h 14"/>
                <a:gd name="T12" fmla="*/ 10 w 13"/>
                <a:gd name="T13" fmla="*/ 2 h 14"/>
                <a:gd name="T14" fmla="*/ 13 w 13"/>
                <a:gd name="T15" fmla="*/ 2 h 14"/>
                <a:gd name="T16" fmla="*/ 13 w 13"/>
                <a:gd name="T17" fmla="*/ 5 h 14"/>
                <a:gd name="T18" fmla="*/ 13 w 13"/>
                <a:gd name="T19" fmla="*/ 5 h 14"/>
                <a:gd name="T20" fmla="*/ 13 w 13"/>
                <a:gd name="T21" fmla="*/ 5 h 14"/>
                <a:gd name="T22" fmla="*/ 13 w 13"/>
                <a:gd name="T23" fmla="*/ 8 h 14"/>
                <a:gd name="T24" fmla="*/ 13 w 13"/>
                <a:gd name="T25" fmla="*/ 8 h 14"/>
                <a:gd name="T26" fmla="*/ 13 w 13"/>
                <a:gd name="T27" fmla="*/ 8 h 14"/>
                <a:gd name="T28" fmla="*/ 13 w 13"/>
                <a:gd name="T29" fmla="*/ 10 h 14"/>
                <a:gd name="T30" fmla="*/ 13 w 13"/>
                <a:gd name="T31" fmla="*/ 10 h 14"/>
                <a:gd name="T32" fmla="*/ 10 w 13"/>
                <a:gd name="T33" fmla="*/ 10 h 14"/>
                <a:gd name="T34" fmla="*/ 10 w 13"/>
                <a:gd name="T35" fmla="*/ 10 h 14"/>
                <a:gd name="T36" fmla="*/ 10 w 13"/>
                <a:gd name="T37" fmla="*/ 14 h 14"/>
                <a:gd name="T38" fmla="*/ 10 w 13"/>
                <a:gd name="T39" fmla="*/ 14 h 14"/>
                <a:gd name="T40" fmla="*/ 8 w 13"/>
                <a:gd name="T41" fmla="*/ 14 h 14"/>
                <a:gd name="T42" fmla="*/ 8 w 13"/>
                <a:gd name="T43" fmla="*/ 14 h 14"/>
                <a:gd name="T44" fmla="*/ 8 w 13"/>
                <a:gd name="T45" fmla="*/ 14 h 14"/>
                <a:gd name="T46" fmla="*/ 5 w 13"/>
                <a:gd name="T47" fmla="*/ 14 h 14"/>
                <a:gd name="T48" fmla="*/ 5 w 13"/>
                <a:gd name="T49" fmla="*/ 14 h 14"/>
                <a:gd name="T50" fmla="*/ 2 w 13"/>
                <a:gd name="T51" fmla="*/ 14 h 14"/>
                <a:gd name="T52" fmla="*/ 2 w 13"/>
                <a:gd name="T53" fmla="*/ 14 h 14"/>
                <a:gd name="T54" fmla="*/ 2 w 13"/>
                <a:gd name="T55" fmla="*/ 10 h 14"/>
                <a:gd name="T56" fmla="*/ 2 w 13"/>
                <a:gd name="T57" fmla="*/ 10 h 14"/>
                <a:gd name="T58" fmla="*/ 0 w 13"/>
                <a:gd name="T59" fmla="*/ 10 h 14"/>
                <a:gd name="T60" fmla="*/ 0 w 13"/>
                <a:gd name="T61" fmla="*/ 10 h 14"/>
                <a:gd name="T62" fmla="*/ 0 w 13"/>
                <a:gd name="T63" fmla="*/ 8 h 14"/>
                <a:gd name="T64" fmla="*/ 0 w 13"/>
                <a:gd name="T65" fmla="*/ 8 h 14"/>
                <a:gd name="T66" fmla="*/ 0 w 13"/>
                <a:gd name="T67" fmla="*/ 8 h 14"/>
                <a:gd name="T68" fmla="*/ 0 w 13"/>
                <a:gd name="T69" fmla="*/ 5 h 14"/>
                <a:gd name="T70" fmla="*/ 0 w 13"/>
                <a:gd name="T71" fmla="*/ 5 h 14"/>
                <a:gd name="T72" fmla="*/ 0 w 13"/>
                <a:gd name="T73" fmla="*/ 5 h 14"/>
                <a:gd name="T74" fmla="*/ 0 w 13"/>
                <a:gd name="T75" fmla="*/ 2 h 14"/>
                <a:gd name="T76" fmla="*/ 2 w 13"/>
                <a:gd name="T77" fmla="*/ 2 h 14"/>
                <a:gd name="T78" fmla="*/ 2 w 13"/>
                <a:gd name="T79" fmla="*/ 2 h 14"/>
                <a:gd name="T80" fmla="*/ 2 w 13"/>
                <a:gd name="T81" fmla="*/ 0 h 14"/>
                <a:gd name="T82" fmla="*/ 2 w 13"/>
                <a:gd name="T83" fmla="*/ 0 h 14"/>
                <a:gd name="T84" fmla="*/ 5 w 13"/>
                <a:gd name="T85" fmla="*/ 0 h 14"/>
                <a:gd name="T86" fmla="*/ 5 w 13"/>
                <a:gd name="T87" fmla="*/ 0 h 14"/>
                <a:gd name="T88" fmla="*/ 5 w 13"/>
                <a:gd name="T89" fmla="*/ 0 h 14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8" y="0"/>
                  </a:lnTo>
                  <a:lnTo>
                    <a:pt x="10" y="0"/>
                  </a:lnTo>
                  <a:lnTo>
                    <a:pt x="10" y="2"/>
                  </a:lnTo>
                  <a:lnTo>
                    <a:pt x="13" y="2"/>
                  </a:lnTo>
                  <a:lnTo>
                    <a:pt x="13" y="5"/>
                  </a:lnTo>
                  <a:lnTo>
                    <a:pt x="13" y="8"/>
                  </a:lnTo>
                  <a:lnTo>
                    <a:pt x="13" y="10"/>
                  </a:lnTo>
                  <a:lnTo>
                    <a:pt x="10" y="10"/>
                  </a:lnTo>
                  <a:lnTo>
                    <a:pt x="10" y="14"/>
                  </a:lnTo>
                  <a:lnTo>
                    <a:pt x="8" y="14"/>
                  </a:lnTo>
                  <a:lnTo>
                    <a:pt x="5" y="14"/>
                  </a:lnTo>
                  <a:lnTo>
                    <a:pt x="2" y="14"/>
                  </a:lnTo>
                  <a:lnTo>
                    <a:pt x="2" y="10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5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070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57" name="Freeform 401"/>
            <p:cNvSpPr>
              <a:spLocks/>
            </p:cNvSpPr>
            <p:nvPr/>
          </p:nvSpPr>
          <p:spPr bwMode="auto">
            <a:xfrm>
              <a:off x="964" y="3354"/>
              <a:ext cx="10" cy="10"/>
            </a:xfrm>
            <a:custGeom>
              <a:avLst/>
              <a:gdLst>
                <a:gd name="T0" fmla="*/ 5 w 10"/>
                <a:gd name="T1" fmla="*/ 0 h 10"/>
                <a:gd name="T2" fmla="*/ 5 w 10"/>
                <a:gd name="T3" fmla="*/ 0 h 10"/>
                <a:gd name="T4" fmla="*/ 8 w 10"/>
                <a:gd name="T5" fmla="*/ 0 h 10"/>
                <a:gd name="T6" fmla="*/ 8 w 10"/>
                <a:gd name="T7" fmla="*/ 0 h 10"/>
                <a:gd name="T8" fmla="*/ 8 w 10"/>
                <a:gd name="T9" fmla="*/ 0 h 10"/>
                <a:gd name="T10" fmla="*/ 8 w 10"/>
                <a:gd name="T11" fmla="*/ 2 h 10"/>
                <a:gd name="T12" fmla="*/ 10 w 10"/>
                <a:gd name="T13" fmla="*/ 2 h 10"/>
                <a:gd name="T14" fmla="*/ 10 w 10"/>
                <a:gd name="T15" fmla="*/ 2 h 10"/>
                <a:gd name="T16" fmla="*/ 10 w 10"/>
                <a:gd name="T17" fmla="*/ 2 h 10"/>
                <a:gd name="T18" fmla="*/ 10 w 10"/>
                <a:gd name="T19" fmla="*/ 5 h 10"/>
                <a:gd name="T20" fmla="*/ 10 w 10"/>
                <a:gd name="T21" fmla="*/ 5 h 10"/>
                <a:gd name="T22" fmla="*/ 10 w 10"/>
                <a:gd name="T23" fmla="*/ 5 h 10"/>
                <a:gd name="T24" fmla="*/ 10 w 10"/>
                <a:gd name="T25" fmla="*/ 5 h 10"/>
                <a:gd name="T26" fmla="*/ 10 w 10"/>
                <a:gd name="T27" fmla="*/ 8 h 10"/>
                <a:gd name="T28" fmla="*/ 10 w 10"/>
                <a:gd name="T29" fmla="*/ 8 h 10"/>
                <a:gd name="T30" fmla="*/ 10 w 10"/>
                <a:gd name="T31" fmla="*/ 8 h 10"/>
                <a:gd name="T32" fmla="*/ 8 w 10"/>
                <a:gd name="T33" fmla="*/ 8 h 10"/>
                <a:gd name="T34" fmla="*/ 8 w 10"/>
                <a:gd name="T35" fmla="*/ 10 h 10"/>
                <a:gd name="T36" fmla="*/ 8 w 10"/>
                <a:gd name="T37" fmla="*/ 10 h 10"/>
                <a:gd name="T38" fmla="*/ 8 w 10"/>
                <a:gd name="T39" fmla="*/ 10 h 10"/>
                <a:gd name="T40" fmla="*/ 8 w 10"/>
                <a:gd name="T41" fmla="*/ 10 h 10"/>
                <a:gd name="T42" fmla="*/ 5 w 10"/>
                <a:gd name="T43" fmla="*/ 10 h 10"/>
                <a:gd name="T44" fmla="*/ 5 w 10"/>
                <a:gd name="T45" fmla="*/ 10 h 10"/>
                <a:gd name="T46" fmla="*/ 5 w 10"/>
                <a:gd name="T47" fmla="*/ 10 h 10"/>
                <a:gd name="T48" fmla="*/ 2 w 10"/>
                <a:gd name="T49" fmla="*/ 10 h 10"/>
                <a:gd name="T50" fmla="*/ 2 w 10"/>
                <a:gd name="T51" fmla="*/ 10 h 10"/>
                <a:gd name="T52" fmla="*/ 2 w 10"/>
                <a:gd name="T53" fmla="*/ 10 h 10"/>
                <a:gd name="T54" fmla="*/ 2 w 10"/>
                <a:gd name="T55" fmla="*/ 10 h 10"/>
                <a:gd name="T56" fmla="*/ 2 w 10"/>
                <a:gd name="T57" fmla="*/ 8 h 10"/>
                <a:gd name="T58" fmla="*/ 0 w 10"/>
                <a:gd name="T59" fmla="*/ 8 h 10"/>
                <a:gd name="T60" fmla="*/ 0 w 10"/>
                <a:gd name="T61" fmla="*/ 8 h 10"/>
                <a:gd name="T62" fmla="*/ 0 w 10"/>
                <a:gd name="T63" fmla="*/ 8 h 10"/>
                <a:gd name="T64" fmla="*/ 0 w 10"/>
                <a:gd name="T65" fmla="*/ 5 h 10"/>
                <a:gd name="T66" fmla="*/ 0 w 10"/>
                <a:gd name="T67" fmla="*/ 5 h 10"/>
                <a:gd name="T68" fmla="*/ 0 w 10"/>
                <a:gd name="T69" fmla="*/ 5 h 10"/>
                <a:gd name="T70" fmla="*/ 0 w 10"/>
                <a:gd name="T71" fmla="*/ 5 h 10"/>
                <a:gd name="T72" fmla="*/ 0 w 10"/>
                <a:gd name="T73" fmla="*/ 2 h 10"/>
                <a:gd name="T74" fmla="*/ 0 w 10"/>
                <a:gd name="T75" fmla="*/ 2 h 10"/>
                <a:gd name="T76" fmla="*/ 0 w 10"/>
                <a:gd name="T77" fmla="*/ 2 h 10"/>
                <a:gd name="T78" fmla="*/ 2 w 10"/>
                <a:gd name="T79" fmla="*/ 2 h 10"/>
                <a:gd name="T80" fmla="*/ 2 w 10"/>
                <a:gd name="T81" fmla="*/ 0 h 10"/>
                <a:gd name="T82" fmla="*/ 2 w 10"/>
                <a:gd name="T83" fmla="*/ 0 h 10"/>
                <a:gd name="T84" fmla="*/ 2 w 10"/>
                <a:gd name="T85" fmla="*/ 0 h 10"/>
                <a:gd name="T86" fmla="*/ 5 w 10"/>
                <a:gd name="T87" fmla="*/ 0 h 10"/>
                <a:gd name="T88" fmla="*/ 5 w 10"/>
                <a:gd name="T89" fmla="*/ 0 h 1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0" h="10">
                  <a:moveTo>
                    <a:pt x="5" y="0"/>
                  </a:moveTo>
                  <a:lnTo>
                    <a:pt x="5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5"/>
                  </a:lnTo>
                  <a:lnTo>
                    <a:pt x="10" y="8"/>
                  </a:lnTo>
                  <a:lnTo>
                    <a:pt x="8" y="8"/>
                  </a:lnTo>
                  <a:lnTo>
                    <a:pt x="8" y="10"/>
                  </a:lnTo>
                  <a:lnTo>
                    <a:pt x="5" y="10"/>
                  </a:lnTo>
                  <a:lnTo>
                    <a:pt x="2" y="10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5" y="0"/>
                  </a:lnTo>
                </a:path>
              </a:pathLst>
            </a:custGeom>
            <a:noFill/>
            <a:ln w="4763">
              <a:solidFill>
                <a:srgbClr val="FF070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58" name="Freeform 402"/>
            <p:cNvSpPr>
              <a:spLocks/>
            </p:cNvSpPr>
            <p:nvPr/>
          </p:nvSpPr>
          <p:spPr bwMode="auto">
            <a:xfrm>
              <a:off x="980" y="3199"/>
              <a:ext cx="14" cy="14"/>
            </a:xfrm>
            <a:custGeom>
              <a:avLst/>
              <a:gdLst>
                <a:gd name="T0" fmla="*/ 8 w 14"/>
                <a:gd name="T1" fmla="*/ 0 h 14"/>
                <a:gd name="T2" fmla="*/ 8 w 14"/>
                <a:gd name="T3" fmla="*/ 0 h 14"/>
                <a:gd name="T4" fmla="*/ 8 w 14"/>
                <a:gd name="T5" fmla="*/ 0 h 14"/>
                <a:gd name="T6" fmla="*/ 11 w 14"/>
                <a:gd name="T7" fmla="*/ 0 h 14"/>
                <a:gd name="T8" fmla="*/ 11 w 14"/>
                <a:gd name="T9" fmla="*/ 0 h 14"/>
                <a:gd name="T10" fmla="*/ 11 w 14"/>
                <a:gd name="T11" fmla="*/ 3 h 14"/>
                <a:gd name="T12" fmla="*/ 11 w 14"/>
                <a:gd name="T13" fmla="*/ 3 h 14"/>
                <a:gd name="T14" fmla="*/ 14 w 14"/>
                <a:gd name="T15" fmla="*/ 3 h 14"/>
                <a:gd name="T16" fmla="*/ 14 w 14"/>
                <a:gd name="T17" fmla="*/ 6 h 14"/>
                <a:gd name="T18" fmla="*/ 14 w 14"/>
                <a:gd name="T19" fmla="*/ 6 h 14"/>
                <a:gd name="T20" fmla="*/ 14 w 14"/>
                <a:gd name="T21" fmla="*/ 6 h 14"/>
                <a:gd name="T22" fmla="*/ 14 w 14"/>
                <a:gd name="T23" fmla="*/ 8 h 14"/>
                <a:gd name="T24" fmla="*/ 14 w 14"/>
                <a:gd name="T25" fmla="*/ 8 h 14"/>
                <a:gd name="T26" fmla="*/ 14 w 14"/>
                <a:gd name="T27" fmla="*/ 8 h 14"/>
                <a:gd name="T28" fmla="*/ 14 w 14"/>
                <a:gd name="T29" fmla="*/ 11 h 14"/>
                <a:gd name="T30" fmla="*/ 14 w 14"/>
                <a:gd name="T31" fmla="*/ 11 h 14"/>
                <a:gd name="T32" fmla="*/ 11 w 14"/>
                <a:gd name="T33" fmla="*/ 11 h 14"/>
                <a:gd name="T34" fmla="*/ 11 w 14"/>
                <a:gd name="T35" fmla="*/ 11 h 14"/>
                <a:gd name="T36" fmla="*/ 11 w 14"/>
                <a:gd name="T37" fmla="*/ 14 h 14"/>
                <a:gd name="T38" fmla="*/ 11 w 14"/>
                <a:gd name="T39" fmla="*/ 14 h 14"/>
                <a:gd name="T40" fmla="*/ 8 w 14"/>
                <a:gd name="T41" fmla="*/ 14 h 14"/>
                <a:gd name="T42" fmla="*/ 8 w 14"/>
                <a:gd name="T43" fmla="*/ 14 h 14"/>
                <a:gd name="T44" fmla="*/ 8 w 14"/>
                <a:gd name="T45" fmla="*/ 14 h 14"/>
                <a:gd name="T46" fmla="*/ 5 w 14"/>
                <a:gd name="T47" fmla="*/ 14 h 14"/>
                <a:gd name="T48" fmla="*/ 5 w 14"/>
                <a:gd name="T49" fmla="*/ 14 h 14"/>
                <a:gd name="T50" fmla="*/ 2 w 14"/>
                <a:gd name="T51" fmla="*/ 14 h 14"/>
                <a:gd name="T52" fmla="*/ 2 w 14"/>
                <a:gd name="T53" fmla="*/ 14 h 14"/>
                <a:gd name="T54" fmla="*/ 2 w 14"/>
                <a:gd name="T55" fmla="*/ 11 h 14"/>
                <a:gd name="T56" fmla="*/ 2 w 14"/>
                <a:gd name="T57" fmla="*/ 11 h 14"/>
                <a:gd name="T58" fmla="*/ 0 w 14"/>
                <a:gd name="T59" fmla="*/ 11 h 14"/>
                <a:gd name="T60" fmla="*/ 0 w 14"/>
                <a:gd name="T61" fmla="*/ 11 h 14"/>
                <a:gd name="T62" fmla="*/ 0 w 14"/>
                <a:gd name="T63" fmla="*/ 8 h 14"/>
                <a:gd name="T64" fmla="*/ 0 w 14"/>
                <a:gd name="T65" fmla="*/ 8 h 14"/>
                <a:gd name="T66" fmla="*/ 0 w 14"/>
                <a:gd name="T67" fmla="*/ 8 h 14"/>
                <a:gd name="T68" fmla="*/ 0 w 14"/>
                <a:gd name="T69" fmla="*/ 6 h 14"/>
                <a:gd name="T70" fmla="*/ 0 w 14"/>
                <a:gd name="T71" fmla="*/ 6 h 14"/>
                <a:gd name="T72" fmla="*/ 0 w 14"/>
                <a:gd name="T73" fmla="*/ 6 h 14"/>
                <a:gd name="T74" fmla="*/ 0 w 14"/>
                <a:gd name="T75" fmla="*/ 3 h 14"/>
                <a:gd name="T76" fmla="*/ 2 w 14"/>
                <a:gd name="T77" fmla="*/ 3 h 14"/>
                <a:gd name="T78" fmla="*/ 2 w 14"/>
                <a:gd name="T79" fmla="*/ 3 h 14"/>
                <a:gd name="T80" fmla="*/ 2 w 14"/>
                <a:gd name="T81" fmla="*/ 0 h 14"/>
                <a:gd name="T82" fmla="*/ 2 w 14"/>
                <a:gd name="T83" fmla="*/ 0 h 14"/>
                <a:gd name="T84" fmla="*/ 5 w 14"/>
                <a:gd name="T85" fmla="*/ 0 h 14"/>
                <a:gd name="T86" fmla="*/ 5 w 14"/>
                <a:gd name="T87" fmla="*/ 0 h 14"/>
                <a:gd name="T88" fmla="*/ 5 w 14"/>
                <a:gd name="T89" fmla="*/ 0 h 14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4" h="14">
                  <a:moveTo>
                    <a:pt x="8" y="0"/>
                  </a:moveTo>
                  <a:lnTo>
                    <a:pt x="8" y="0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14" y="3"/>
                  </a:lnTo>
                  <a:lnTo>
                    <a:pt x="14" y="6"/>
                  </a:lnTo>
                  <a:lnTo>
                    <a:pt x="14" y="8"/>
                  </a:lnTo>
                  <a:lnTo>
                    <a:pt x="14" y="11"/>
                  </a:lnTo>
                  <a:lnTo>
                    <a:pt x="11" y="11"/>
                  </a:lnTo>
                  <a:lnTo>
                    <a:pt x="11" y="14"/>
                  </a:lnTo>
                  <a:lnTo>
                    <a:pt x="8" y="14"/>
                  </a:lnTo>
                  <a:lnTo>
                    <a:pt x="5" y="14"/>
                  </a:lnTo>
                  <a:lnTo>
                    <a:pt x="2" y="14"/>
                  </a:lnTo>
                  <a:lnTo>
                    <a:pt x="2" y="11"/>
                  </a:lnTo>
                  <a:lnTo>
                    <a:pt x="0" y="11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5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070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59" name="Freeform 403"/>
            <p:cNvSpPr>
              <a:spLocks/>
            </p:cNvSpPr>
            <p:nvPr/>
          </p:nvSpPr>
          <p:spPr bwMode="auto">
            <a:xfrm>
              <a:off x="980" y="3199"/>
              <a:ext cx="11" cy="11"/>
            </a:xfrm>
            <a:custGeom>
              <a:avLst/>
              <a:gdLst>
                <a:gd name="T0" fmla="*/ 5 w 11"/>
                <a:gd name="T1" fmla="*/ 0 h 11"/>
                <a:gd name="T2" fmla="*/ 5 w 11"/>
                <a:gd name="T3" fmla="*/ 0 h 11"/>
                <a:gd name="T4" fmla="*/ 8 w 11"/>
                <a:gd name="T5" fmla="*/ 0 h 11"/>
                <a:gd name="T6" fmla="*/ 8 w 11"/>
                <a:gd name="T7" fmla="*/ 0 h 11"/>
                <a:gd name="T8" fmla="*/ 8 w 11"/>
                <a:gd name="T9" fmla="*/ 0 h 11"/>
                <a:gd name="T10" fmla="*/ 8 w 11"/>
                <a:gd name="T11" fmla="*/ 3 h 11"/>
                <a:gd name="T12" fmla="*/ 11 w 11"/>
                <a:gd name="T13" fmla="*/ 3 h 11"/>
                <a:gd name="T14" fmla="*/ 11 w 11"/>
                <a:gd name="T15" fmla="*/ 3 h 11"/>
                <a:gd name="T16" fmla="*/ 11 w 11"/>
                <a:gd name="T17" fmla="*/ 3 h 11"/>
                <a:gd name="T18" fmla="*/ 11 w 11"/>
                <a:gd name="T19" fmla="*/ 6 h 11"/>
                <a:gd name="T20" fmla="*/ 11 w 11"/>
                <a:gd name="T21" fmla="*/ 6 h 11"/>
                <a:gd name="T22" fmla="*/ 11 w 11"/>
                <a:gd name="T23" fmla="*/ 6 h 11"/>
                <a:gd name="T24" fmla="*/ 11 w 11"/>
                <a:gd name="T25" fmla="*/ 6 h 11"/>
                <a:gd name="T26" fmla="*/ 11 w 11"/>
                <a:gd name="T27" fmla="*/ 8 h 11"/>
                <a:gd name="T28" fmla="*/ 11 w 11"/>
                <a:gd name="T29" fmla="*/ 8 h 11"/>
                <a:gd name="T30" fmla="*/ 11 w 11"/>
                <a:gd name="T31" fmla="*/ 8 h 11"/>
                <a:gd name="T32" fmla="*/ 8 w 11"/>
                <a:gd name="T33" fmla="*/ 8 h 11"/>
                <a:gd name="T34" fmla="*/ 8 w 11"/>
                <a:gd name="T35" fmla="*/ 11 h 11"/>
                <a:gd name="T36" fmla="*/ 8 w 11"/>
                <a:gd name="T37" fmla="*/ 11 h 11"/>
                <a:gd name="T38" fmla="*/ 8 w 11"/>
                <a:gd name="T39" fmla="*/ 11 h 11"/>
                <a:gd name="T40" fmla="*/ 8 w 11"/>
                <a:gd name="T41" fmla="*/ 11 h 11"/>
                <a:gd name="T42" fmla="*/ 5 w 11"/>
                <a:gd name="T43" fmla="*/ 11 h 11"/>
                <a:gd name="T44" fmla="*/ 5 w 11"/>
                <a:gd name="T45" fmla="*/ 11 h 11"/>
                <a:gd name="T46" fmla="*/ 5 w 11"/>
                <a:gd name="T47" fmla="*/ 11 h 11"/>
                <a:gd name="T48" fmla="*/ 2 w 11"/>
                <a:gd name="T49" fmla="*/ 11 h 11"/>
                <a:gd name="T50" fmla="*/ 2 w 11"/>
                <a:gd name="T51" fmla="*/ 11 h 11"/>
                <a:gd name="T52" fmla="*/ 2 w 11"/>
                <a:gd name="T53" fmla="*/ 11 h 11"/>
                <a:gd name="T54" fmla="*/ 2 w 11"/>
                <a:gd name="T55" fmla="*/ 11 h 11"/>
                <a:gd name="T56" fmla="*/ 2 w 11"/>
                <a:gd name="T57" fmla="*/ 8 h 11"/>
                <a:gd name="T58" fmla="*/ 0 w 11"/>
                <a:gd name="T59" fmla="*/ 8 h 11"/>
                <a:gd name="T60" fmla="*/ 0 w 11"/>
                <a:gd name="T61" fmla="*/ 8 h 11"/>
                <a:gd name="T62" fmla="*/ 0 w 11"/>
                <a:gd name="T63" fmla="*/ 8 h 11"/>
                <a:gd name="T64" fmla="*/ 0 w 11"/>
                <a:gd name="T65" fmla="*/ 6 h 11"/>
                <a:gd name="T66" fmla="*/ 0 w 11"/>
                <a:gd name="T67" fmla="*/ 6 h 11"/>
                <a:gd name="T68" fmla="*/ 0 w 11"/>
                <a:gd name="T69" fmla="*/ 6 h 11"/>
                <a:gd name="T70" fmla="*/ 0 w 11"/>
                <a:gd name="T71" fmla="*/ 6 h 11"/>
                <a:gd name="T72" fmla="*/ 0 w 11"/>
                <a:gd name="T73" fmla="*/ 3 h 11"/>
                <a:gd name="T74" fmla="*/ 0 w 11"/>
                <a:gd name="T75" fmla="*/ 3 h 11"/>
                <a:gd name="T76" fmla="*/ 0 w 11"/>
                <a:gd name="T77" fmla="*/ 3 h 11"/>
                <a:gd name="T78" fmla="*/ 2 w 11"/>
                <a:gd name="T79" fmla="*/ 3 h 11"/>
                <a:gd name="T80" fmla="*/ 2 w 11"/>
                <a:gd name="T81" fmla="*/ 0 h 11"/>
                <a:gd name="T82" fmla="*/ 2 w 11"/>
                <a:gd name="T83" fmla="*/ 0 h 11"/>
                <a:gd name="T84" fmla="*/ 2 w 11"/>
                <a:gd name="T85" fmla="*/ 0 h 11"/>
                <a:gd name="T86" fmla="*/ 5 w 11"/>
                <a:gd name="T87" fmla="*/ 0 h 11"/>
                <a:gd name="T88" fmla="*/ 5 w 11"/>
                <a:gd name="T89" fmla="*/ 0 h 1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1" h="11">
                  <a:moveTo>
                    <a:pt x="5" y="0"/>
                  </a:moveTo>
                  <a:lnTo>
                    <a:pt x="5" y="0"/>
                  </a:lnTo>
                  <a:lnTo>
                    <a:pt x="8" y="0"/>
                  </a:lnTo>
                  <a:lnTo>
                    <a:pt x="8" y="3"/>
                  </a:lnTo>
                  <a:lnTo>
                    <a:pt x="11" y="3"/>
                  </a:lnTo>
                  <a:lnTo>
                    <a:pt x="11" y="6"/>
                  </a:lnTo>
                  <a:lnTo>
                    <a:pt x="11" y="8"/>
                  </a:lnTo>
                  <a:lnTo>
                    <a:pt x="8" y="8"/>
                  </a:lnTo>
                  <a:lnTo>
                    <a:pt x="8" y="11"/>
                  </a:lnTo>
                  <a:lnTo>
                    <a:pt x="5" y="11"/>
                  </a:lnTo>
                  <a:lnTo>
                    <a:pt x="2" y="11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5" y="0"/>
                  </a:lnTo>
                </a:path>
              </a:pathLst>
            </a:custGeom>
            <a:noFill/>
            <a:ln w="4763">
              <a:solidFill>
                <a:srgbClr val="FF070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60" name="Freeform 404"/>
            <p:cNvSpPr>
              <a:spLocks/>
            </p:cNvSpPr>
            <p:nvPr/>
          </p:nvSpPr>
          <p:spPr bwMode="auto">
            <a:xfrm>
              <a:off x="994" y="2502"/>
              <a:ext cx="13" cy="13"/>
            </a:xfrm>
            <a:custGeom>
              <a:avLst/>
              <a:gdLst>
                <a:gd name="T0" fmla="*/ 8 w 13"/>
                <a:gd name="T1" fmla="*/ 0 h 13"/>
                <a:gd name="T2" fmla="*/ 8 w 13"/>
                <a:gd name="T3" fmla="*/ 0 h 13"/>
                <a:gd name="T4" fmla="*/ 8 w 13"/>
                <a:gd name="T5" fmla="*/ 0 h 13"/>
                <a:gd name="T6" fmla="*/ 11 w 13"/>
                <a:gd name="T7" fmla="*/ 0 h 13"/>
                <a:gd name="T8" fmla="*/ 11 w 13"/>
                <a:gd name="T9" fmla="*/ 0 h 13"/>
                <a:gd name="T10" fmla="*/ 11 w 13"/>
                <a:gd name="T11" fmla="*/ 2 h 13"/>
                <a:gd name="T12" fmla="*/ 11 w 13"/>
                <a:gd name="T13" fmla="*/ 2 h 13"/>
                <a:gd name="T14" fmla="*/ 13 w 13"/>
                <a:gd name="T15" fmla="*/ 2 h 13"/>
                <a:gd name="T16" fmla="*/ 13 w 13"/>
                <a:gd name="T17" fmla="*/ 5 h 13"/>
                <a:gd name="T18" fmla="*/ 13 w 13"/>
                <a:gd name="T19" fmla="*/ 5 h 13"/>
                <a:gd name="T20" fmla="*/ 13 w 13"/>
                <a:gd name="T21" fmla="*/ 5 h 13"/>
                <a:gd name="T22" fmla="*/ 13 w 13"/>
                <a:gd name="T23" fmla="*/ 8 h 13"/>
                <a:gd name="T24" fmla="*/ 13 w 13"/>
                <a:gd name="T25" fmla="*/ 8 h 13"/>
                <a:gd name="T26" fmla="*/ 13 w 13"/>
                <a:gd name="T27" fmla="*/ 8 h 13"/>
                <a:gd name="T28" fmla="*/ 13 w 13"/>
                <a:gd name="T29" fmla="*/ 10 h 13"/>
                <a:gd name="T30" fmla="*/ 13 w 13"/>
                <a:gd name="T31" fmla="*/ 10 h 13"/>
                <a:gd name="T32" fmla="*/ 11 w 13"/>
                <a:gd name="T33" fmla="*/ 10 h 13"/>
                <a:gd name="T34" fmla="*/ 11 w 13"/>
                <a:gd name="T35" fmla="*/ 10 h 13"/>
                <a:gd name="T36" fmla="*/ 11 w 13"/>
                <a:gd name="T37" fmla="*/ 13 h 13"/>
                <a:gd name="T38" fmla="*/ 11 w 13"/>
                <a:gd name="T39" fmla="*/ 13 h 13"/>
                <a:gd name="T40" fmla="*/ 8 w 13"/>
                <a:gd name="T41" fmla="*/ 13 h 13"/>
                <a:gd name="T42" fmla="*/ 8 w 13"/>
                <a:gd name="T43" fmla="*/ 13 h 13"/>
                <a:gd name="T44" fmla="*/ 8 w 13"/>
                <a:gd name="T45" fmla="*/ 13 h 13"/>
                <a:gd name="T46" fmla="*/ 5 w 13"/>
                <a:gd name="T47" fmla="*/ 13 h 13"/>
                <a:gd name="T48" fmla="*/ 5 w 13"/>
                <a:gd name="T49" fmla="*/ 13 h 13"/>
                <a:gd name="T50" fmla="*/ 3 w 13"/>
                <a:gd name="T51" fmla="*/ 13 h 13"/>
                <a:gd name="T52" fmla="*/ 3 w 13"/>
                <a:gd name="T53" fmla="*/ 13 h 13"/>
                <a:gd name="T54" fmla="*/ 3 w 13"/>
                <a:gd name="T55" fmla="*/ 10 h 13"/>
                <a:gd name="T56" fmla="*/ 3 w 13"/>
                <a:gd name="T57" fmla="*/ 10 h 13"/>
                <a:gd name="T58" fmla="*/ 0 w 13"/>
                <a:gd name="T59" fmla="*/ 10 h 13"/>
                <a:gd name="T60" fmla="*/ 0 w 13"/>
                <a:gd name="T61" fmla="*/ 10 h 13"/>
                <a:gd name="T62" fmla="*/ 0 w 13"/>
                <a:gd name="T63" fmla="*/ 8 h 13"/>
                <a:gd name="T64" fmla="*/ 0 w 13"/>
                <a:gd name="T65" fmla="*/ 8 h 13"/>
                <a:gd name="T66" fmla="*/ 0 w 13"/>
                <a:gd name="T67" fmla="*/ 8 h 13"/>
                <a:gd name="T68" fmla="*/ 0 w 13"/>
                <a:gd name="T69" fmla="*/ 5 h 13"/>
                <a:gd name="T70" fmla="*/ 0 w 13"/>
                <a:gd name="T71" fmla="*/ 5 h 13"/>
                <a:gd name="T72" fmla="*/ 0 w 13"/>
                <a:gd name="T73" fmla="*/ 5 h 13"/>
                <a:gd name="T74" fmla="*/ 0 w 13"/>
                <a:gd name="T75" fmla="*/ 2 h 13"/>
                <a:gd name="T76" fmla="*/ 3 w 13"/>
                <a:gd name="T77" fmla="*/ 2 h 13"/>
                <a:gd name="T78" fmla="*/ 3 w 13"/>
                <a:gd name="T79" fmla="*/ 2 h 13"/>
                <a:gd name="T80" fmla="*/ 3 w 13"/>
                <a:gd name="T81" fmla="*/ 0 h 13"/>
                <a:gd name="T82" fmla="*/ 3 w 13"/>
                <a:gd name="T83" fmla="*/ 0 h 13"/>
                <a:gd name="T84" fmla="*/ 5 w 13"/>
                <a:gd name="T85" fmla="*/ 0 h 13"/>
                <a:gd name="T86" fmla="*/ 5 w 13"/>
                <a:gd name="T87" fmla="*/ 0 h 13"/>
                <a:gd name="T88" fmla="*/ 5 w 13"/>
                <a:gd name="T89" fmla="*/ 0 h 1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8" y="0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13" y="2"/>
                  </a:lnTo>
                  <a:lnTo>
                    <a:pt x="13" y="5"/>
                  </a:lnTo>
                  <a:lnTo>
                    <a:pt x="13" y="8"/>
                  </a:lnTo>
                  <a:lnTo>
                    <a:pt x="13" y="10"/>
                  </a:lnTo>
                  <a:lnTo>
                    <a:pt x="11" y="10"/>
                  </a:lnTo>
                  <a:lnTo>
                    <a:pt x="11" y="13"/>
                  </a:lnTo>
                  <a:lnTo>
                    <a:pt x="8" y="13"/>
                  </a:lnTo>
                  <a:lnTo>
                    <a:pt x="5" y="13"/>
                  </a:lnTo>
                  <a:lnTo>
                    <a:pt x="3" y="13"/>
                  </a:lnTo>
                  <a:lnTo>
                    <a:pt x="3" y="10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5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070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61" name="Freeform 405"/>
            <p:cNvSpPr>
              <a:spLocks/>
            </p:cNvSpPr>
            <p:nvPr/>
          </p:nvSpPr>
          <p:spPr bwMode="auto">
            <a:xfrm>
              <a:off x="994" y="2502"/>
              <a:ext cx="11" cy="10"/>
            </a:xfrm>
            <a:custGeom>
              <a:avLst/>
              <a:gdLst>
                <a:gd name="T0" fmla="*/ 5 w 11"/>
                <a:gd name="T1" fmla="*/ 0 h 10"/>
                <a:gd name="T2" fmla="*/ 5 w 11"/>
                <a:gd name="T3" fmla="*/ 0 h 10"/>
                <a:gd name="T4" fmla="*/ 8 w 11"/>
                <a:gd name="T5" fmla="*/ 0 h 10"/>
                <a:gd name="T6" fmla="*/ 8 w 11"/>
                <a:gd name="T7" fmla="*/ 0 h 10"/>
                <a:gd name="T8" fmla="*/ 8 w 11"/>
                <a:gd name="T9" fmla="*/ 0 h 10"/>
                <a:gd name="T10" fmla="*/ 8 w 11"/>
                <a:gd name="T11" fmla="*/ 2 h 10"/>
                <a:gd name="T12" fmla="*/ 11 w 11"/>
                <a:gd name="T13" fmla="*/ 2 h 10"/>
                <a:gd name="T14" fmla="*/ 11 w 11"/>
                <a:gd name="T15" fmla="*/ 2 h 10"/>
                <a:gd name="T16" fmla="*/ 11 w 11"/>
                <a:gd name="T17" fmla="*/ 2 h 10"/>
                <a:gd name="T18" fmla="*/ 11 w 11"/>
                <a:gd name="T19" fmla="*/ 5 h 10"/>
                <a:gd name="T20" fmla="*/ 11 w 11"/>
                <a:gd name="T21" fmla="*/ 5 h 10"/>
                <a:gd name="T22" fmla="*/ 11 w 11"/>
                <a:gd name="T23" fmla="*/ 5 h 10"/>
                <a:gd name="T24" fmla="*/ 11 w 11"/>
                <a:gd name="T25" fmla="*/ 5 h 10"/>
                <a:gd name="T26" fmla="*/ 11 w 11"/>
                <a:gd name="T27" fmla="*/ 8 h 10"/>
                <a:gd name="T28" fmla="*/ 11 w 11"/>
                <a:gd name="T29" fmla="*/ 8 h 10"/>
                <a:gd name="T30" fmla="*/ 11 w 11"/>
                <a:gd name="T31" fmla="*/ 8 h 10"/>
                <a:gd name="T32" fmla="*/ 8 w 11"/>
                <a:gd name="T33" fmla="*/ 8 h 10"/>
                <a:gd name="T34" fmla="*/ 8 w 11"/>
                <a:gd name="T35" fmla="*/ 10 h 10"/>
                <a:gd name="T36" fmla="*/ 8 w 11"/>
                <a:gd name="T37" fmla="*/ 10 h 10"/>
                <a:gd name="T38" fmla="*/ 8 w 11"/>
                <a:gd name="T39" fmla="*/ 10 h 10"/>
                <a:gd name="T40" fmla="*/ 8 w 11"/>
                <a:gd name="T41" fmla="*/ 10 h 10"/>
                <a:gd name="T42" fmla="*/ 5 w 11"/>
                <a:gd name="T43" fmla="*/ 10 h 10"/>
                <a:gd name="T44" fmla="*/ 5 w 11"/>
                <a:gd name="T45" fmla="*/ 10 h 10"/>
                <a:gd name="T46" fmla="*/ 5 w 11"/>
                <a:gd name="T47" fmla="*/ 10 h 10"/>
                <a:gd name="T48" fmla="*/ 3 w 11"/>
                <a:gd name="T49" fmla="*/ 10 h 10"/>
                <a:gd name="T50" fmla="*/ 3 w 11"/>
                <a:gd name="T51" fmla="*/ 10 h 10"/>
                <a:gd name="T52" fmla="*/ 3 w 11"/>
                <a:gd name="T53" fmla="*/ 10 h 10"/>
                <a:gd name="T54" fmla="*/ 3 w 11"/>
                <a:gd name="T55" fmla="*/ 10 h 10"/>
                <a:gd name="T56" fmla="*/ 3 w 11"/>
                <a:gd name="T57" fmla="*/ 8 h 10"/>
                <a:gd name="T58" fmla="*/ 0 w 11"/>
                <a:gd name="T59" fmla="*/ 8 h 10"/>
                <a:gd name="T60" fmla="*/ 0 w 11"/>
                <a:gd name="T61" fmla="*/ 8 h 10"/>
                <a:gd name="T62" fmla="*/ 0 w 11"/>
                <a:gd name="T63" fmla="*/ 8 h 10"/>
                <a:gd name="T64" fmla="*/ 0 w 11"/>
                <a:gd name="T65" fmla="*/ 5 h 10"/>
                <a:gd name="T66" fmla="*/ 0 w 11"/>
                <a:gd name="T67" fmla="*/ 5 h 10"/>
                <a:gd name="T68" fmla="*/ 0 w 11"/>
                <a:gd name="T69" fmla="*/ 5 h 10"/>
                <a:gd name="T70" fmla="*/ 0 w 11"/>
                <a:gd name="T71" fmla="*/ 5 h 10"/>
                <a:gd name="T72" fmla="*/ 0 w 11"/>
                <a:gd name="T73" fmla="*/ 2 h 10"/>
                <a:gd name="T74" fmla="*/ 0 w 11"/>
                <a:gd name="T75" fmla="*/ 2 h 10"/>
                <a:gd name="T76" fmla="*/ 0 w 11"/>
                <a:gd name="T77" fmla="*/ 2 h 10"/>
                <a:gd name="T78" fmla="*/ 3 w 11"/>
                <a:gd name="T79" fmla="*/ 2 h 10"/>
                <a:gd name="T80" fmla="*/ 3 w 11"/>
                <a:gd name="T81" fmla="*/ 0 h 10"/>
                <a:gd name="T82" fmla="*/ 3 w 11"/>
                <a:gd name="T83" fmla="*/ 0 h 10"/>
                <a:gd name="T84" fmla="*/ 3 w 11"/>
                <a:gd name="T85" fmla="*/ 0 h 10"/>
                <a:gd name="T86" fmla="*/ 5 w 11"/>
                <a:gd name="T87" fmla="*/ 0 h 10"/>
                <a:gd name="T88" fmla="*/ 5 w 11"/>
                <a:gd name="T89" fmla="*/ 0 h 1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1" h="10">
                  <a:moveTo>
                    <a:pt x="5" y="0"/>
                  </a:moveTo>
                  <a:lnTo>
                    <a:pt x="5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11" y="2"/>
                  </a:lnTo>
                  <a:lnTo>
                    <a:pt x="11" y="5"/>
                  </a:lnTo>
                  <a:lnTo>
                    <a:pt x="11" y="8"/>
                  </a:lnTo>
                  <a:lnTo>
                    <a:pt x="8" y="8"/>
                  </a:lnTo>
                  <a:lnTo>
                    <a:pt x="8" y="10"/>
                  </a:lnTo>
                  <a:lnTo>
                    <a:pt x="5" y="10"/>
                  </a:lnTo>
                  <a:lnTo>
                    <a:pt x="3" y="10"/>
                  </a:lnTo>
                  <a:lnTo>
                    <a:pt x="3" y="8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5" y="0"/>
                  </a:lnTo>
                </a:path>
              </a:pathLst>
            </a:custGeom>
            <a:noFill/>
            <a:ln w="4763">
              <a:solidFill>
                <a:srgbClr val="FF070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62" name="Freeform 406"/>
            <p:cNvSpPr>
              <a:spLocks/>
            </p:cNvSpPr>
            <p:nvPr/>
          </p:nvSpPr>
          <p:spPr bwMode="auto">
            <a:xfrm>
              <a:off x="1010" y="2554"/>
              <a:ext cx="13" cy="14"/>
            </a:xfrm>
            <a:custGeom>
              <a:avLst/>
              <a:gdLst>
                <a:gd name="T0" fmla="*/ 8 w 13"/>
                <a:gd name="T1" fmla="*/ 0 h 14"/>
                <a:gd name="T2" fmla="*/ 8 w 13"/>
                <a:gd name="T3" fmla="*/ 0 h 14"/>
                <a:gd name="T4" fmla="*/ 8 w 13"/>
                <a:gd name="T5" fmla="*/ 0 h 14"/>
                <a:gd name="T6" fmla="*/ 11 w 13"/>
                <a:gd name="T7" fmla="*/ 0 h 14"/>
                <a:gd name="T8" fmla="*/ 11 w 13"/>
                <a:gd name="T9" fmla="*/ 0 h 14"/>
                <a:gd name="T10" fmla="*/ 11 w 13"/>
                <a:gd name="T11" fmla="*/ 3 h 14"/>
                <a:gd name="T12" fmla="*/ 11 w 13"/>
                <a:gd name="T13" fmla="*/ 3 h 14"/>
                <a:gd name="T14" fmla="*/ 13 w 13"/>
                <a:gd name="T15" fmla="*/ 3 h 14"/>
                <a:gd name="T16" fmla="*/ 13 w 13"/>
                <a:gd name="T17" fmla="*/ 6 h 14"/>
                <a:gd name="T18" fmla="*/ 13 w 13"/>
                <a:gd name="T19" fmla="*/ 6 h 14"/>
                <a:gd name="T20" fmla="*/ 13 w 13"/>
                <a:gd name="T21" fmla="*/ 6 h 14"/>
                <a:gd name="T22" fmla="*/ 13 w 13"/>
                <a:gd name="T23" fmla="*/ 9 h 14"/>
                <a:gd name="T24" fmla="*/ 13 w 13"/>
                <a:gd name="T25" fmla="*/ 9 h 14"/>
                <a:gd name="T26" fmla="*/ 13 w 13"/>
                <a:gd name="T27" fmla="*/ 9 h 14"/>
                <a:gd name="T28" fmla="*/ 13 w 13"/>
                <a:gd name="T29" fmla="*/ 11 h 14"/>
                <a:gd name="T30" fmla="*/ 13 w 13"/>
                <a:gd name="T31" fmla="*/ 11 h 14"/>
                <a:gd name="T32" fmla="*/ 11 w 13"/>
                <a:gd name="T33" fmla="*/ 11 h 14"/>
                <a:gd name="T34" fmla="*/ 11 w 13"/>
                <a:gd name="T35" fmla="*/ 11 h 14"/>
                <a:gd name="T36" fmla="*/ 11 w 13"/>
                <a:gd name="T37" fmla="*/ 14 h 14"/>
                <a:gd name="T38" fmla="*/ 11 w 13"/>
                <a:gd name="T39" fmla="*/ 14 h 14"/>
                <a:gd name="T40" fmla="*/ 8 w 13"/>
                <a:gd name="T41" fmla="*/ 14 h 14"/>
                <a:gd name="T42" fmla="*/ 8 w 13"/>
                <a:gd name="T43" fmla="*/ 14 h 14"/>
                <a:gd name="T44" fmla="*/ 8 w 13"/>
                <a:gd name="T45" fmla="*/ 14 h 14"/>
                <a:gd name="T46" fmla="*/ 5 w 13"/>
                <a:gd name="T47" fmla="*/ 14 h 14"/>
                <a:gd name="T48" fmla="*/ 5 w 13"/>
                <a:gd name="T49" fmla="*/ 14 h 14"/>
                <a:gd name="T50" fmla="*/ 3 w 13"/>
                <a:gd name="T51" fmla="*/ 14 h 14"/>
                <a:gd name="T52" fmla="*/ 3 w 13"/>
                <a:gd name="T53" fmla="*/ 14 h 14"/>
                <a:gd name="T54" fmla="*/ 3 w 13"/>
                <a:gd name="T55" fmla="*/ 11 h 14"/>
                <a:gd name="T56" fmla="*/ 3 w 13"/>
                <a:gd name="T57" fmla="*/ 11 h 14"/>
                <a:gd name="T58" fmla="*/ 0 w 13"/>
                <a:gd name="T59" fmla="*/ 11 h 14"/>
                <a:gd name="T60" fmla="*/ 0 w 13"/>
                <a:gd name="T61" fmla="*/ 11 h 14"/>
                <a:gd name="T62" fmla="*/ 0 w 13"/>
                <a:gd name="T63" fmla="*/ 9 h 14"/>
                <a:gd name="T64" fmla="*/ 0 w 13"/>
                <a:gd name="T65" fmla="*/ 9 h 14"/>
                <a:gd name="T66" fmla="*/ 0 w 13"/>
                <a:gd name="T67" fmla="*/ 9 h 14"/>
                <a:gd name="T68" fmla="*/ 0 w 13"/>
                <a:gd name="T69" fmla="*/ 6 h 14"/>
                <a:gd name="T70" fmla="*/ 0 w 13"/>
                <a:gd name="T71" fmla="*/ 6 h 14"/>
                <a:gd name="T72" fmla="*/ 0 w 13"/>
                <a:gd name="T73" fmla="*/ 6 h 14"/>
                <a:gd name="T74" fmla="*/ 0 w 13"/>
                <a:gd name="T75" fmla="*/ 3 h 14"/>
                <a:gd name="T76" fmla="*/ 3 w 13"/>
                <a:gd name="T77" fmla="*/ 3 h 14"/>
                <a:gd name="T78" fmla="*/ 3 w 13"/>
                <a:gd name="T79" fmla="*/ 3 h 14"/>
                <a:gd name="T80" fmla="*/ 3 w 13"/>
                <a:gd name="T81" fmla="*/ 0 h 14"/>
                <a:gd name="T82" fmla="*/ 3 w 13"/>
                <a:gd name="T83" fmla="*/ 0 h 14"/>
                <a:gd name="T84" fmla="*/ 5 w 13"/>
                <a:gd name="T85" fmla="*/ 0 h 14"/>
                <a:gd name="T86" fmla="*/ 5 w 13"/>
                <a:gd name="T87" fmla="*/ 0 h 14"/>
                <a:gd name="T88" fmla="*/ 5 w 13"/>
                <a:gd name="T89" fmla="*/ 0 h 14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8" y="0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13" y="3"/>
                  </a:lnTo>
                  <a:lnTo>
                    <a:pt x="13" y="6"/>
                  </a:lnTo>
                  <a:lnTo>
                    <a:pt x="13" y="9"/>
                  </a:lnTo>
                  <a:lnTo>
                    <a:pt x="13" y="11"/>
                  </a:lnTo>
                  <a:lnTo>
                    <a:pt x="11" y="11"/>
                  </a:lnTo>
                  <a:lnTo>
                    <a:pt x="11" y="14"/>
                  </a:lnTo>
                  <a:lnTo>
                    <a:pt x="8" y="14"/>
                  </a:lnTo>
                  <a:lnTo>
                    <a:pt x="5" y="14"/>
                  </a:lnTo>
                  <a:lnTo>
                    <a:pt x="3" y="14"/>
                  </a:lnTo>
                  <a:lnTo>
                    <a:pt x="3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6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5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070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63" name="Freeform 407"/>
            <p:cNvSpPr>
              <a:spLocks/>
            </p:cNvSpPr>
            <p:nvPr/>
          </p:nvSpPr>
          <p:spPr bwMode="auto">
            <a:xfrm>
              <a:off x="1010" y="2554"/>
              <a:ext cx="11" cy="11"/>
            </a:xfrm>
            <a:custGeom>
              <a:avLst/>
              <a:gdLst>
                <a:gd name="T0" fmla="*/ 5 w 11"/>
                <a:gd name="T1" fmla="*/ 0 h 11"/>
                <a:gd name="T2" fmla="*/ 5 w 11"/>
                <a:gd name="T3" fmla="*/ 0 h 11"/>
                <a:gd name="T4" fmla="*/ 8 w 11"/>
                <a:gd name="T5" fmla="*/ 0 h 11"/>
                <a:gd name="T6" fmla="*/ 8 w 11"/>
                <a:gd name="T7" fmla="*/ 0 h 11"/>
                <a:gd name="T8" fmla="*/ 8 w 11"/>
                <a:gd name="T9" fmla="*/ 0 h 11"/>
                <a:gd name="T10" fmla="*/ 8 w 11"/>
                <a:gd name="T11" fmla="*/ 3 h 11"/>
                <a:gd name="T12" fmla="*/ 11 w 11"/>
                <a:gd name="T13" fmla="*/ 3 h 11"/>
                <a:gd name="T14" fmla="*/ 11 w 11"/>
                <a:gd name="T15" fmla="*/ 3 h 11"/>
                <a:gd name="T16" fmla="*/ 11 w 11"/>
                <a:gd name="T17" fmla="*/ 3 h 11"/>
                <a:gd name="T18" fmla="*/ 11 w 11"/>
                <a:gd name="T19" fmla="*/ 6 h 11"/>
                <a:gd name="T20" fmla="*/ 11 w 11"/>
                <a:gd name="T21" fmla="*/ 6 h 11"/>
                <a:gd name="T22" fmla="*/ 11 w 11"/>
                <a:gd name="T23" fmla="*/ 6 h 11"/>
                <a:gd name="T24" fmla="*/ 11 w 11"/>
                <a:gd name="T25" fmla="*/ 6 h 11"/>
                <a:gd name="T26" fmla="*/ 11 w 11"/>
                <a:gd name="T27" fmla="*/ 9 h 11"/>
                <a:gd name="T28" fmla="*/ 11 w 11"/>
                <a:gd name="T29" fmla="*/ 9 h 11"/>
                <a:gd name="T30" fmla="*/ 11 w 11"/>
                <a:gd name="T31" fmla="*/ 9 h 11"/>
                <a:gd name="T32" fmla="*/ 8 w 11"/>
                <a:gd name="T33" fmla="*/ 9 h 11"/>
                <a:gd name="T34" fmla="*/ 8 w 11"/>
                <a:gd name="T35" fmla="*/ 11 h 11"/>
                <a:gd name="T36" fmla="*/ 8 w 11"/>
                <a:gd name="T37" fmla="*/ 11 h 11"/>
                <a:gd name="T38" fmla="*/ 8 w 11"/>
                <a:gd name="T39" fmla="*/ 11 h 11"/>
                <a:gd name="T40" fmla="*/ 8 w 11"/>
                <a:gd name="T41" fmla="*/ 11 h 11"/>
                <a:gd name="T42" fmla="*/ 5 w 11"/>
                <a:gd name="T43" fmla="*/ 11 h 11"/>
                <a:gd name="T44" fmla="*/ 5 w 11"/>
                <a:gd name="T45" fmla="*/ 11 h 11"/>
                <a:gd name="T46" fmla="*/ 5 w 11"/>
                <a:gd name="T47" fmla="*/ 11 h 11"/>
                <a:gd name="T48" fmla="*/ 3 w 11"/>
                <a:gd name="T49" fmla="*/ 11 h 11"/>
                <a:gd name="T50" fmla="*/ 3 w 11"/>
                <a:gd name="T51" fmla="*/ 11 h 11"/>
                <a:gd name="T52" fmla="*/ 3 w 11"/>
                <a:gd name="T53" fmla="*/ 11 h 11"/>
                <a:gd name="T54" fmla="*/ 3 w 11"/>
                <a:gd name="T55" fmla="*/ 11 h 11"/>
                <a:gd name="T56" fmla="*/ 3 w 11"/>
                <a:gd name="T57" fmla="*/ 9 h 11"/>
                <a:gd name="T58" fmla="*/ 0 w 11"/>
                <a:gd name="T59" fmla="*/ 9 h 11"/>
                <a:gd name="T60" fmla="*/ 0 w 11"/>
                <a:gd name="T61" fmla="*/ 9 h 11"/>
                <a:gd name="T62" fmla="*/ 0 w 11"/>
                <a:gd name="T63" fmla="*/ 9 h 11"/>
                <a:gd name="T64" fmla="*/ 0 w 11"/>
                <a:gd name="T65" fmla="*/ 6 h 11"/>
                <a:gd name="T66" fmla="*/ 0 w 11"/>
                <a:gd name="T67" fmla="*/ 6 h 11"/>
                <a:gd name="T68" fmla="*/ 0 w 11"/>
                <a:gd name="T69" fmla="*/ 6 h 11"/>
                <a:gd name="T70" fmla="*/ 0 w 11"/>
                <a:gd name="T71" fmla="*/ 6 h 11"/>
                <a:gd name="T72" fmla="*/ 0 w 11"/>
                <a:gd name="T73" fmla="*/ 3 h 11"/>
                <a:gd name="T74" fmla="*/ 0 w 11"/>
                <a:gd name="T75" fmla="*/ 3 h 11"/>
                <a:gd name="T76" fmla="*/ 0 w 11"/>
                <a:gd name="T77" fmla="*/ 3 h 11"/>
                <a:gd name="T78" fmla="*/ 3 w 11"/>
                <a:gd name="T79" fmla="*/ 3 h 11"/>
                <a:gd name="T80" fmla="*/ 3 w 11"/>
                <a:gd name="T81" fmla="*/ 0 h 11"/>
                <a:gd name="T82" fmla="*/ 3 w 11"/>
                <a:gd name="T83" fmla="*/ 0 h 11"/>
                <a:gd name="T84" fmla="*/ 3 w 11"/>
                <a:gd name="T85" fmla="*/ 0 h 11"/>
                <a:gd name="T86" fmla="*/ 5 w 11"/>
                <a:gd name="T87" fmla="*/ 0 h 11"/>
                <a:gd name="T88" fmla="*/ 5 w 11"/>
                <a:gd name="T89" fmla="*/ 0 h 1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1" h="11">
                  <a:moveTo>
                    <a:pt x="5" y="0"/>
                  </a:moveTo>
                  <a:lnTo>
                    <a:pt x="5" y="0"/>
                  </a:lnTo>
                  <a:lnTo>
                    <a:pt x="8" y="0"/>
                  </a:lnTo>
                  <a:lnTo>
                    <a:pt x="8" y="3"/>
                  </a:lnTo>
                  <a:lnTo>
                    <a:pt x="11" y="3"/>
                  </a:lnTo>
                  <a:lnTo>
                    <a:pt x="11" y="6"/>
                  </a:lnTo>
                  <a:lnTo>
                    <a:pt x="11" y="9"/>
                  </a:lnTo>
                  <a:lnTo>
                    <a:pt x="8" y="9"/>
                  </a:lnTo>
                  <a:lnTo>
                    <a:pt x="8" y="11"/>
                  </a:lnTo>
                  <a:lnTo>
                    <a:pt x="5" y="11"/>
                  </a:lnTo>
                  <a:lnTo>
                    <a:pt x="3" y="11"/>
                  </a:lnTo>
                  <a:lnTo>
                    <a:pt x="3" y="9"/>
                  </a:lnTo>
                  <a:lnTo>
                    <a:pt x="0" y="9"/>
                  </a:lnTo>
                  <a:lnTo>
                    <a:pt x="0" y="6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5" y="0"/>
                  </a:lnTo>
                </a:path>
              </a:pathLst>
            </a:custGeom>
            <a:noFill/>
            <a:ln w="4763">
              <a:solidFill>
                <a:srgbClr val="FF070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64" name="Freeform 408"/>
            <p:cNvSpPr>
              <a:spLocks/>
            </p:cNvSpPr>
            <p:nvPr/>
          </p:nvSpPr>
          <p:spPr bwMode="auto">
            <a:xfrm>
              <a:off x="1027" y="2806"/>
              <a:ext cx="14" cy="13"/>
            </a:xfrm>
            <a:custGeom>
              <a:avLst/>
              <a:gdLst>
                <a:gd name="T0" fmla="*/ 8 w 14"/>
                <a:gd name="T1" fmla="*/ 0 h 13"/>
                <a:gd name="T2" fmla="*/ 8 w 14"/>
                <a:gd name="T3" fmla="*/ 0 h 13"/>
                <a:gd name="T4" fmla="*/ 8 w 14"/>
                <a:gd name="T5" fmla="*/ 0 h 13"/>
                <a:gd name="T6" fmla="*/ 11 w 14"/>
                <a:gd name="T7" fmla="*/ 0 h 13"/>
                <a:gd name="T8" fmla="*/ 11 w 14"/>
                <a:gd name="T9" fmla="*/ 0 h 13"/>
                <a:gd name="T10" fmla="*/ 11 w 14"/>
                <a:gd name="T11" fmla="*/ 3 h 13"/>
                <a:gd name="T12" fmla="*/ 11 w 14"/>
                <a:gd name="T13" fmla="*/ 3 h 13"/>
                <a:gd name="T14" fmla="*/ 14 w 14"/>
                <a:gd name="T15" fmla="*/ 3 h 13"/>
                <a:gd name="T16" fmla="*/ 14 w 14"/>
                <a:gd name="T17" fmla="*/ 5 h 13"/>
                <a:gd name="T18" fmla="*/ 14 w 14"/>
                <a:gd name="T19" fmla="*/ 5 h 13"/>
                <a:gd name="T20" fmla="*/ 14 w 14"/>
                <a:gd name="T21" fmla="*/ 5 h 13"/>
                <a:gd name="T22" fmla="*/ 14 w 14"/>
                <a:gd name="T23" fmla="*/ 8 h 13"/>
                <a:gd name="T24" fmla="*/ 14 w 14"/>
                <a:gd name="T25" fmla="*/ 8 h 13"/>
                <a:gd name="T26" fmla="*/ 14 w 14"/>
                <a:gd name="T27" fmla="*/ 8 h 13"/>
                <a:gd name="T28" fmla="*/ 14 w 14"/>
                <a:gd name="T29" fmla="*/ 11 h 13"/>
                <a:gd name="T30" fmla="*/ 14 w 14"/>
                <a:gd name="T31" fmla="*/ 11 h 13"/>
                <a:gd name="T32" fmla="*/ 11 w 14"/>
                <a:gd name="T33" fmla="*/ 11 h 13"/>
                <a:gd name="T34" fmla="*/ 11 w 14"/>
                <a:gd name="T35" fmla="*/ 11 h 13"/>
                <a:gd name="T36" fmla="*/ 11 w 14"/>
                <a:gd name="T37" fmla="*/ 13 h 13"/>
                <a:gd name="T38" fmla="*/ 11 w 14"/>
                <a:gd name="T39" fmla="*/ 13 h 13"/>
                <a:gd name="T40" fmla="*/ 8 w 14"/>
                <a:gd name="T41" fmla="*/ 13 h 13"/>
                <a:gd name="T42" fmla="*/ 8 w 14"/>
                <a:gd name="T43" fmla="*/ 13 h 13"/>
                <a:gd name="T44" fmla="*/ 8 w 14"/>
                <a:gd name="T45" fmla="*/ 13 h 13"/>
                <a:gd name="T46" fmla="*/ 6 w 14"/>
                <a:gd name="T47" fmla="*/ 13 h 13"/>
                <a:gd name="T48" fmla="*/ 6 w 14"/>
                <a:gd name="T49" fmla="*/ 13 h 13"/>
                <a:gd name="T50" fmla="*/ 3 w 14"/>
                <a:gd name="T51" fmla="*/ 13 h 13"/>
                <a:gd name="T52" fmla="*/ 3 w 14"/>
                <a:gd name="T53" fmla="*/ 13 h 13"/>
                <a:gd name="T54" fmla="*/ 3 w 14"/>
                <a:gd name="T55" fmla="*/ 11 h 13"/>
                <a:gd name="T56" fmla="*/ 3 w 14"/>
                <a:gd name="T57" fmla="*/ 11 h 13"/>
                <a:gd name="T58" fmla="*/ 0 w 14"/>
                <a:gd name="T59" fmla="*/ 11 h 13"/>
                <a:gd name="T60" fmla="*/ 0 w 14"/>
                <a:gd name="T61" fmla="*/ 11 h 13"/>
                <a:gd name="T62" fmla="*/ 0 w 14"/>
                <a:gd name="T63" fmla="*/ 8 h 13"/>
                <a:gd name="T64" fmla="*/ 0 w 14"/>
                <a:gd name="T65" fmla="*/ 8 h 13"/>
                <a:gd name="T66" fmla="*/ 0 w 14"/>
                <a:gd name="T67" fmla="*/ 8 h 13"/>
                <a:gd name="T68" fmla="*/ 0 w 14"/>
                <a:gd name="T69" fmla="*/ 5 h 13"/>
                <a:gd name="T70" fmla="*/ 0 w 14"/>
                <a:gd name="T71" fmla="*/ 5 h 13"/>
                <a:gd name="T72" fmla="*/ 0 w 14"/>
                <a:gd name="T73" fmla="*/ 5 h 13"/>
                <a:gd name="T74" fmla="*/ 0 w 14"/>
                <a:gd name="T75" fmla="*/ 3 h 13"/>
                <a:gd name="T76" fmla="*/ 3 w 14"/>
                <a:gd name="T77" fmla="*/ 3 h 13"/>
                <a:gd name="T78" fmla="*/ 3 w 14"/>
                <a:gd name="T79" fmla="*/ 3 h 13"/>
                <a:gd name="T80" fmla="*/ 3 w 14"/>
                <a:gd name="T81" fmla="*/ 0 h 13"/>
                <a:gd name="T82" fmla="*/ 3 w 14"/>
                <a:gd name="T83" fmla="*/ 0 h 13"/>
                <a:gd name="T84" fmla="*/ 6 w 14"/>
                <a:gd name="T85" fmla="*/ 0 h 13"/>
                <a:gd name="T86" fmla="*/ 6 w 14"/>
                <a:gd name="T87" fmla="*/ 0 h 13"/>
                <a:gd name="T88" fmla="*/ 6 w 14"/>
                <a:gd name="T89" fmla="*/ 0 h 1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4" h="13">
                  <a:moveTo>
                    <a:pt x="8" y="0"/>
                  </a:moveTo>
                  <a:lnTo>
                    <a:pt x="8" y="0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14" y="3"/>
                  </a:lnTo>
                  <a:lnTo>
                    <a:pt x="14" y="5"/>
                  </a:lnTo>
                  <a:lnTo>
                    <a:pt x="14" y="8"/>
                  </a:lnTo>
                  <a:lnTo>
                    <a:pt x="14" y="11"/>
                  </a:lnTo>
                  <a:lnTo>
                    <a:pt x="11" y="11"/>
                  </a:lnTo>
                  <a:lnTo>
                    <a:pt x="11" y="13"/>
                  </a:lnTo>
                  <a:lnTo>
                    <a:pt x="8" y="13"/>
                  </a:lnTo>
                  <a:lnTo>
                    <a:pt x="6" y="13"/>
                  </a:lnTo>
                  <a:lnTo>
                    <a:pt x="3" y="13"/>
                  </a:lnTo>
                  <a:lnTo>
                    <a:pt x="3" y="11"/>
                  </a:lnTo>
                  <a:lnTo>
                    <a:pt x="0" y="11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6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070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65" name="Freeform 409"/>
            <p:cNvSpPr>
              <a:spLocks/>
            </p:cNvSpPr>
            <p:nvPr/>
          </p:nvSpPr>
          <p:spPr bwMode="auto">
            <a:xfrm>
              <a:off x="1027" y="2806"/>
              <a:ext cx="11" cy="11"/>
            </a:xfrm>
            <a:custGeom>
              <a:avLst/>
              <a:gdLst>
                <a:gd name="T0" fmla="*/ 6 w 11"/>
                <a:gd name="T1" fmla="*/ 0 h 11"/>
                <a:gd name="T2" fmla="*/ 6 w 11"/>
                <a:gd name="T3" fmla="*/ 0 h 11"/>
                <a:gd name="T4" fmla="*/ 8 w 11"/>
                <a:gd name="T5" fmla="*/ 0 h 11"/>
                <a:gd name="T6" fmla="*/ 8 w 11"/>
                <a:gd name="T7" fmla="*/ 0 h 11"/>
                <a:gd name="T8" fmla="*/ 8 w 11"/>
                <a:gd name="T9" fmla="*/ 0 h 11"/>
                <a:gd name="T10" fmla="*/ 8 w 11"/>
                <a:gd name="T11" fmla="*/ 3 h 11"/>
                <a:gd name="T12" fmla="*/ 11 w 11"/>
                <a:gd name="T13" fmla="*/ 3 h 11"/>
                <a:gd name="T14" fmla="*/ 11 w 11"/>
                <a:gd name="T15" fmla="*/ 3 h 11"/>
                <a:gd name="T16" fmla="*/ 11 w 11"/>
                <a:gd name="T17" fmla="*/ 3 h 11"/>
                <a:gd name="T18" fmla="*/ 11 w 11"/>
                <a:gd name="T19" fmla="*/ 5 h 11"/>
                <a:gd name="T20" fmla="*/ 11 w 11"/>
                <a:gd name="T21" fmla="*/ 5 h 11"/>
                <a:gd name="T22" fmla="*/ 11 w 11"/>
                <a:gd name="T23" fmla="*/ 5 h 11"/>
                <a:gd name="T24" fmla="*/ 11 w 11"/>
                <a:gd name="T25" fmla="*/ 5 h 11"/>
                <a:gd name="T26" fmla="*/ 11 w 11"/>
                <a:gd name="T27" fmla="*/ 8 h 11"/>
                <a:gd name="T28" fmla="*/ 11 w 11"/>
                <a:gd name="T29" fmla="*/ 8 h 11"/>
                <a:gd name="T30" fmla="*/ 11 w 11"/>
                <a:gd name="T31" fmla="*/ 8 h 11"/>
                <a:gd name="T32" fmla="*/ 8 w 11"/>
                <a:gd name="T33" fmla="*/ 8 h 11"/>
                <a:gd name="T34" fmla="*/ 8 w 11"/>
                <a:gd name="T35" fmla="*/ 11 h 11"/>
                <a:gd name="T36" fmla="*/ 8 w 11"/>
                <a:gd name="T37" fmla="*/ 11 h 11"/>
                <a:gd name="T38" fmla="*/ 8 w 11"/>
                <a:gd name="T39" fmla="*/ 11 h 11"/>
                <a:gd name="T40" fmla="*/ 8 w 11"/>
                <a:gd name="T41" fmla="*/ 11 h 11"/>
                <a:gd name="T42" fmla="*/ 6 w 11"/>
                <a:gd name="T43" fmla="*/ 11 h 11"/>
                <a:gd name="T44" fmla="*/ 6 w 11"/>
                <a:gd name="T45" fmla="*/ 11 h 11"/>
                <a:gd name="T46" fmla="*/ 6 w 11"/>
                <a:gd name="T47" fmla="*/ 11 h 11"/>
                <a:gd name="T48" fmla="*/ 3 w 11"/>
                <a:gd name="T49" fmla="*/ 11 h 11"/>
                <a:gd name="T50" fmla="*/ 3 w 11"/>
                <a:gd name="T51" fmla="*/ 11 h 11"/>
                <a:gd name="T52" fmla="*/ 3 w 11"/>
                <a:gd name="T53" fmla="*/ 11 h 11"/>
                <a:gd name="T54" fmla="*/ 3 w 11"/>
                <a:gd name="T55" fmla="*/ 11 h 11"/>
                <a:gd name="T56" fmla="*/ 3 w 11"/>
                <a:gd name="T57" fmla="*/ 8 h 11"/>
                <a:gd name="T58" fmla="*/ 0 w 11"/>
                <a:gd name="T59" fmla="*/ 8 h 11"/>
                <a:gd name="T60" fmla="*/ 0 w 11"/>
                <a:gd name="T61" fmla="*/ 8 h 11"/>
                <a:gd name="T62" fmla="*/ 0 w 11"/>
                <a:gd name="T63" fmla="*/ 8 h 11"/>
                <a:gd name="T64" fmla="*/ 0 w 11"/>
                <a:gd name="T65" fmla="*/ 5 h 11"/>
                <a:gd name="T66" fmla="*/ 0 w 11"/>
                <a:gd name="T67" fmla="*/ 5 h 11"/>
                <a:gd name="T68" fmla="*/ 0 w 11"/>
                <a:gd name="T69" fmla="*/ 5 h 11"/>
                <a:gd name="T70" fmla="*/ 0 w 11"/>
                <a:gd name="T71" fmla="*/ 5 h 11"/>
                <a:gd name="T72" fmla="*/ 0 w 11"/>
                <a:gd name="T73" fmla="*/ 3 h 11"/>
                <a:gd name="T74" fmla="*/ 0 w 11"/>
                <a:gd name="T75" fmla="*/ 3 h 11"/>
                <a:gd name="T76" fmla="*/ 0 w 11"/>
                <a:gd name="T77" fmla="*/ 3 h 11"/>
                <a:gd name="T78" fmla="*/ 3 w 11"/>
                <a:gd name="T79" fmla="*/ 3 h 11"/>
                <a:gd name="T80" fmla="*/ 3 w 11"/>
                <a:gd name="T81" fmla="*/ 0 h 11"/>
                <a:gd name="T82" fmla="*/ 3 w 11"/>
                <a:gd name="T83" fmla="*/ 0 h 11"/>
                <a:gd name="T84" fmla="*/ 3 w 11"/>
                <a:gd name="T85" fmla="*/ 0 h 11"/>
                <a:gd name="T86" fmla="*/ 6 w 11"/>
                <a:gd name="T87" fmla="*/ 0 h 11"/>
                <a:gd name="T88" fmla="*/ 6 w 11"/>
                <a:gd name="T89" fmla="*/ 0 h 1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1" h="11">
                  <a:moveTo>
                    <a:pt x="6" y="0"/>
                  </a:moveTo>
                  <a:lnTo>
                    <a:pt x="6" y="0"/>
                  </a:lnTo>
                  <a:lnTo>
                    <a:pt x="8" y="0"/>
                  </a:lnTo>
                  <a:lnTo>
                    <a:pt x="8" y="3"/>
                  </a:lnTo>
                  <a:lnTo>
                    <a:pt x="11" y="3"/>
                  </a:lnTo>
                  <a:lnTo>
                    <a:pt x="11" y="5"/>
                  </a:lnTo>
                  <a:lnTo>
                    <a:pt x="11" y="8"/>
                  </a:lnTo>
                  <a:lnTo>
                    <a:pt x="8" y="8"/>
                  </a:lnTo>
                  <a:lnTo>
                    <a:pt x="8" y="11"/>
                  </a:lnTo>
                  <a:lnTo>
                    <a:pt x="6" y="11"/>
                  </a:lnTo>
                  <a:lnTo>
                    <a:pt x="3" y="11"/>
                  </a:lnTo>
                  <a:lnTo>
                    <a:pt x="3" y="8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6" y="0"/>
                  </a:lnTo>
                </a:path>
              </a:pathLst>
            </a:custGeom>
            <a:noFill/>
            <a:ln w="4763">
              <a:solidFill>
                <a:srgbClr val="FF070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66" name="Freeform 410"/>
            <p:cNvSpPr>
              <a:spLocks/>
            </p:cNvSpPr>
            <p:nvPr/>
          </p:nvSpPr>
          <p:spPr bwMode="auto">
            <a:xfrm>
              <a:off x="1041" y="3199"/>
              <a:ext cx="13" cy="14"/>
            </a:xfrm>
            <a:custGeom>
              <a:avLst/>
              <a:gdLst>
                <a:gd name="T0" fmla="*/ 8 w 13"/>
                <a:gd name="T1" fmla="*/ 0 h 14"/>
                <a:gd name="T2" fmla="*/ 8 w 13"/>
                <a:gd name="T3" fmla="*/ 0 h 14"/>
                <a:gd name="T4" fmla="*/ 8 w 13"/>
                <a:gd name="T5" fmla="*/ 0 h 14"/>
                <a:gd name="T6" fmla="*/ 10 w 13"/>
                <a:gd name="T7" fmla="*/ 0 h 14"/>
                <a:gd name="T8" fmla="*/ 10 w 13"/>
                <a:gd name="T9" fmla="*/ 0 h 14"/>
                <a:gd name="T10" fmla="*/ 10 w 13"/>
                <a:gd name="T11" fmla="*/ 3 h 14"/>
                <a:gd name="T12" fmla="*/ 10 w 13"/>
                <a:gd name="T13" fmla="*/ 3 h 14"/>
                <a:gd name="T14" fmla="*/ 13 w 13"/>
                <a:gd name="T15" fmla="*/ 3 h 14"/>
                <a:gd name="T16" fmla="*/ 13 w 13"/>
                <a:gd name="T17" fmla="*/ 6 h 14"/>
                <a:gd name="T18" fmla="*/ 13 w 13"/>
                <a:gd name="T19" fmla="*/ 6 h 14"/>
                <a:gd name="T20" fmla="*/ 13 w 13"/>
                <a:gd name="T21" fmla="*/ 6 h 14"/>
                <a:gd name="T22" fmla="*/ 13 w 13"/>
                <a:gd name="T23" fmla="*/ 8 h 14"/>
                <a:gd name="T24" fmla="*/ 13 w 13"/>
                <a:gd name="T25" fmla="*/ 8 h 14"/>
                <a:gd name="T26" fmla="*/ 13 w 13"/>
                <a:gd name="T27" fmla="*/ 8 h 14"/>
                <a:gd name="T28" fmla="*/ 13 w 13"/>
                <a:gd name="T29" fmla="*/ 11 h 14"/>
                <a:gd name="T30" fmla="*/ 13 w 13"/>
                <a:gd name="T31" fmla="*/ 11 h 14"/>
                <a:gd name="T32" fmla="*/ 10 w 13"/>
                <a:gd name="T33" fmla="*/ 11 h 14"/>
                <a:gd name="T34" fmla="*/ 10 w 13"/>
                <a:gd name="T35" fmla="*/ 11 h 14"/>
                <a:gd name="T36" fmla="*/ 10 w 13"/>
                <a:gd name="T37" fmla="*/ 14 h 14"/>
                <a:gd name="T38" fmla="*/ 10 w 13"/>
                <a:gd name="T39" fmla="*/ 14 h 14"/>
                <a:gd name="T40" fmla="*/ 8 w 13"/>
                <a:gd name="T41" fmla="*/ 14 h 14"/>
                <a:gd name="T42" fmla="*/ 8 w 13"/>
                <a:gd name="T43" fmla="*/ 14 h 14"/>
                <a:gd name="T44" fmla="*/ 8 w 13"/>
                <a:gd name="T45" fmla="*/ 14 h 14"/>
                <a:gd name="T46" fmla="*/ 5 w 13"/>
                <a:gd name="T47" fmla="*/ 14 h 14"/>
                <a:gd name="T48" fmla="*/ 5 w 13"/>
                <a:gd name="T49" fmla="*/ 14 h 14"/>
                <a:gd name="T50" fmla="*/ 2 w 13"/>
                <a:gd name="T51" fmla="*/ 14 h 14"/>
                <a:gd name="T52" fmla="*/ 2 w 13"/>
                <a:gd name="T53" fmla="*/ 14 h 14"/>
                <a:gd name="T54" fmla="*/ 2 w 13"/>
                <a:gd name="T55" fmla="*/ 11 h 14"/>
                <a:gd name="T56" fmla="*/ 2 w 13"/>
                <a:gd name="T57" fmla="*/ 11 h 14"/>
                <a:gd name="T58" fmla="*/ 0 w 13"/>
                <a:gd name="T59" fmla="*/ 11 h 14"/>
                <a:gd name="T60" fmla="*/ 0 w 13"/>
                <a:gd name="T61" fmla="*/ 11 h 14"/>
                <a:gd name="T62" fmla="*/ 0 w 13"/>
                <a:gd name="T63" fmla="*/ 8 h 14"/>
                <a:gd name="T64" fmla="*/ 0 w 13"/>
                <a:gd name="T65" fmla="*/ 8 h 14"/>
                <a:gd name="T66" fmla="*/ 0 w 13"/>
                <a:gd name="T67" fmla="*/ 8 h 14"/>
                <a:gd name="T68" fmla="*/ 0 w 13"/>
                <a:gd name="T69" fmla="*/ 6 h 14"/>
                <a:gd name="T70" fmla="*/ 0 w 13"/>
                <a:gd name="T71" fmla="*/ 6 h 14"/>
                <a:gd name="T72" fmla="*/ 0 w 13"/>
                <a:gd name="T73" fmla="*/ 6 h 14"/>
                <a:gd name="T74" fmla="*/ 0 w 13"/>
                <a:gd name="T75" fmla="*/ 3 h 14"/>
                <a:gd name="T76" fmla="*/ 2 w 13"/>
                <a:gd name="T77" fmla="*/ 3 h 14"/>
                <a:gd name="T78" fmla="*/ 2 w 13"/>
                <a:gd name="T79" fmla="*/ 3 h 14"/>
                <a:gd name="T80" fmla="*/ 2 w 13"/>
                <a:gd name="T81" fmla="*/ 0 h 14"/>
                <a:gd name="T82" fmla="*/ 2 w 13"/>
                <a:gd name="T83" fmla="*/ 0 h 14"/>
                <a:gd name="T84" fmla="*/ 5 w 13"/>
                <a:gd name="T85" fmla="*/ 0 h 14"/>
                <a:gd name="T86" fmla="*/ 5 w 13"/>
                <a:gd name="T87" fmla="*/ 0 h 14"/>
                <a:gd name="T88" fmla="*/ 5 w 13"/>
                <a:gd name="T89" fmla="*/ 0 h 14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8" y="0"/>
                  </a:lnTo>
                  <a:lnTo>
                    <a:pt x="10" y="0"/>
                  </a:lnTo>
                  <a:lnTo>
                    <a:pt x="10" y="3"/>
                  </a:lnTo>
                  <a:lnTo>
                    <a:pt x="13" y="3"/>
                  </a:lnTo>
                  <a:lnTo>
                    <a:pt x="13" y="6"/>
                  </a:lnTo>
                  <a:lnTo>
                    <a:pt x="13" y="8"/>
                  </a:lnTo>
                  <a:lnTo>
                    <a:pt x="13" y="11"/>
                  </a:lnTo>
                  <a:lnTo>
                    <a:pt x="10" y="11"/>
                  </a:lnTo>
                  <a:lnTo>
                    <a:pt x="10" y="14"/>
                  </a:lnTo>
                  <a:lnTo>
                    <a:pt x="8" y="14"/>
                  </a:lnTo>
                  <a:lnTo>
                    <a:pt x="5" y="14"/>
                  </a:lnTo>
                  <a:lnTo>
                    <a:pt x="2" y="14"/>
                  </a:lnTo>
                  <a:lnTo>
                    <a:pt x="2" y="11"/>
                  </a:lnTo>
                  <a:lnTo>
                    <a:pt x="0" y="11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5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070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67" name="Freeform 411"/>
            <p:cNvSpPr>
              <a:spLocks/>
            </p:cNvSpPr>
            <p:nvPr/>
          </p:nvSpPr>
          <p:spPr bwMode="auto">
            <a:xfrm>
              <a:off x="1041" y="3199"/>
              <a:ext cx="10" cy="11"/>
            </a:xfrm>
            <a:custGeom>
              <a:avLst/>
              <a:gdLst>
                <a:gd name="T0" fmla="*/ 5 w 10"/>
                <a:gd name="T1" fmla="*/ 0 h 11"/>
                <a:gd name="T2" fmla="*/ 5 w 10"/>
                <a:gd name="T3" fmla="*/ 0 h 11"/>
                <a:gd name="T4" fmla="*/ 8 w 10"/>
                <a:gd name="T5" fmla="*/ 0 h 11"/>
                <a:gd name="T6" fmla="*/ 8 w 10"/>
                <a:gd name="T7" fmla="*/ 0 h 11"/>
                <a:gd name="T8" fmla="*/ 8 w 10"/>
                <a:gd name="T9" fmla="*/ 0 h 11"/>
                <a:gd name="T10" fmla="*/ 8 w 10"/>
                <a:gd name="T11" fmla="*/ 3 h 11"/>
                <a:gd name="T12" fmla="*/ 10 w 10"/>
                <a:gd name="T13" fmla="*/ 3 h 11"/>
                <a:gd name="T14" fmla="*/ 10 w 10"/>
                <a:gd name="T15" fmla="*/ 3 h 11"/>
                <a:gd name="T16" fmla="*/ 10 w 10"/>
                <a:gd name="T17" fmla="*/ 3 h 11"/>
                <a:gd name="T18" fmla="*/ 10 w 10"/>
                <a:gd name="T19" fmla="*/ 6 h 11"/>
                <a:gd name="T20" fmla="*/ 10 w 10"/>
                <a:gd name="T21" fmla="*/ 6 h 11"/>
                <a:gd name="T22" fmla="*/ 10 w 10"/>
                <a:gd name="T23" fmla="*/ 6 h 11"/>
                <a:gd name="T24" fmla="*/ 10 w 10"/>
                <a:gd name="T25" fmla="*/ 6 h 11"/>
                <a:gd name="T26" fmla="*/ 10 w 10"/>
                <a:gd name="T27" fmla="*/ 8 h 11"/>
                <a:gd name="T28" fmla="*/ 10 w 10"/>
                <a:gd name="T29" fmla="*/ 8 h 11"/>
                <a:gd name="T30" fmla="*/ 10 w 10"/>
                <a:gd name="T31" fmla="*/ 8 h 11"/>
                <a:gd name="T32" fmla="*/ 8 w 10"/>
                <a:gd name="T33" fmla="*/ 8 h 11"/>
                <a:gd name="T34" fmla="*/ 8 w 10"/>
                <a:gd name="T35" fmla="*/ 11 h 11"/>
                <a:gd name="T36" fmla="*/ 8 w 10"/>
                <a:gd name="T37" fmla="*/ 11 h 11"/>
                <a:gd name="T38" fmla="*/ 8 w 10"/>
                <a:gd name="T39" fmla="*/ 11 h 11"/>
                <a:gd name="T40" fmla="*/ 8 w 10"/>
                <a:gd name="T41" fmla="*/ 11 h 11"/>
                <a:gd name="T42" fmla="*/ 5 w 10"/>
                <a:gd name="T43" fmla="*/ 11 h 11"/>
                <a:gd name="T44" fmla="*/ 5 w 10"/>
                <a:gd name="T45" fmla="*/ 11 h 11"/>
                <a:gd name="T46" fmla="*/ 5 w 10"/>
                <a:gd name="T47" fmla="*/ 11 h 11"/>
                <a:gd name="T48" fmla="*/ 2 w 10"/>
                <a:gd name="T49" fmla="*/ 11 h 11"/>
                <a:gd name="T50" fmla="*/ 2 w 10"/>
                <a:gd name="T51" fmla="*/ 11 h 11"/>
                <a:gd name="T52" fmla="*/ 2 w 10"/>
                <a:gd name="T53" fmla="*/ 11 h 11"/>
                <a:gd name="T54" fmla="*/ 2 w 10"/>
                <a:gd name="T55" fmla="*/ 11 h 11"/>
                <a:gd name="T56" fmla="*/ 2 w 10"/>
                <a:gd name="T57" fmla="*/ 8 h 11"/>
                <a:gd name="T58" fmla="*/ 0 w 10"/>
                <a:gd name="T59" fmla="*/ 8 h 11"/>
                <a:gd name="T60" fmla="*/ 0 w 10"/>
                <a:gd name="T61" fmla="*/ 8 h 11"/>
                <a:gd name="T62" fmla="*/ 0 w 10"/>
                <a:gd name="T63" fmla="*/ 8 h 11"/>
                <a:gd name="T64" fmla="*/ 0 w 10"/>
                <a:gd name="T65" fmla="*/ 6 h 11"/>
                <a:gd name="T66" fmla="*/ 0 w 10"/>
                <a:gd name="T67" fmla="*/ 6 h 11"/>
                <a:gd name="T68" fmla="*/ 0 w 10"/>
                <a:gd name="T69" fmla="*/ 6 h 11"/>
                <a:gd name="T70" fmla="*/ 0 w 10"/>
                <a:gd name="T71" fmla="*/ 6 h 11"/>
                <a:gd name="T72" fmla="*/ 0 w 10"/>
                <a:gd name="T73" fmla="*/ 3 h 11"/>
                <a:gd name="T74" fmla="*/ 0 w 10"/>
                <a:gd name="T75" fmla="*/ 3 h 11"/>
                <a:gd name="T76" fmla="*/ 0 w 10"/>
                <a:gd name="T77" fmla="*/ 3 h 11"/>
                <a:gd name="T78" fmla="*/ 2 w 10"/>
                <a:gd name="T79" fmla="*/ 3 h 11"/>
                <a:gd name="T80" fmla="*/ 2 w 10"/>
                <a:gd name="T81" fmla="*/ 0 h 11"/>
                <a:gd name="T82" fmla="*/ 2 w 10"/>
                <a:gd name="T83" fmla="*/ 0 h 11"/>
                <a:gd name="T84" fmla="*/ 2 w 10"/>
                <a:gd name="T85" fmla="*/ 0 h 11"/>
                <a:gd name="T86" fmla="*/ 5 w 10"/>
                <a:gd name="T87" fmla="*/ 0 h 11"/>
                <a:gd name="T88" fmla="*/ 5 w 10"/>
                <a:gd name="T89" fmla="*/ 0 h 1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0" h="11">
                  <a:moveTo>
                    <a:pt x="5" y="0"/>
                  </a:moveTo>
                  <a:lnTo>
                    <a:pt x="5" y="0"/>
                  </a:lnTo>
                  <a:lnTo>
                    <a:pt x="8" y="0"/>
                  </a:lnTo>
                  <a:lnTo>
                    <a:pt x="8" y="3"/>
                  </a:lnTo>
                  <a:lnTo>
                    <a:pt x="10" y="3"/>
                  </a:lnTo>
                  <a:lnTo>
                    <a:pt x="10" y="6"/>
                  </a:lnTo>
                  <a:lnTo>
                    <a:pt x="10" y="8"/>
                  </a:lnTo>
                  <a:lnTo>
                    <a:pt x="8" y="8"/>
                  </a:lnTo>
                  <a:lnTo>
                    <a:pt x="8" y="11"/>
                  </a:lnTo>
                  <a:lnTo>
                    <a:pt x="5" y="11"/>
                  </a:lnTo>
                  <a:lnTo>
                    <a:pt x="2" y="11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5" y="0"/>
                  </a:lnTo>
                </a:path>
              </a:pathLst>
            </a:custGeom>
            <a:noFill/>
            <a:ln w="4763">
              <a:solidFill>
                <a:srgbClr val="FF070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68" name="Freeform 412"/>
            <p:cNvSpPr>
              <a:spLocks/>
            </p:cNvSpPr>
            <p:nvPr/>
          </p:nvSpPr>
          <p:spPr bwMode="auto">
            <a:xfrm>
              <a:off x="1057" y="3287"/>
              <a:ext cx="14" cy="15"/>
            </a:xfrm>
            <a:custGeom>
              <a:avLst/>
              <a:gdLst>
                <a:gd name="T0" fmla="*/ 9 w 14"/>
                <a:gd name="T1" fmla="*/ 0 h 15"/>
                <a:gd name="T2" fmla="*/ 9 w 14"/>
                <a:gd name="T3" fmla="*/ 0 h 15"/>
                <a:gd name="T4" fmla="*/ 9 w 14"/>
                <a:gd name="T5" fmla="*/ 0 h 15"/>
                <a:gd name="T6" fmla="*/ 12 w 14"/>
                <a:gd name="T7" fmla="*/ 0 h 15"/>
                <a:gd name="T8" fmla="*/ 12 w 14"/>
                <a:gd name="T9" fmla="*/ 0 h 15"/>
                <a:gd name="T10" fmla="*/ 12 w 14"/>
                <a:gd name="T11" fmla="*/ 3 h 15"/>
                <a:gd name="T12" fmla="*/ 12 w 14"/>
                <a:gd name="T13" fmla="*/ 3 h 15"/>
                <a:gd name="T14" fmla="*/ 14 w 14"/>
                <a:gd name="T15" fmla="*/ 3 h 15"/>
                <a:gd name="T16" fmla="*/ 14 w 14"/>
                <a:gd name="T17" fmla="*/ 6 h 15"/>
                <a:gd name="T18" fmla="*/ 14 w 14"/>
                <a:gd name="T19" fmla="*/ 6 h 15"/>
                <a:gd name="T20" fmla="*/ 14 w 14"/>
                <a:gd name="T21" fmla="*/ 6 h 15"/>
                <a:gd name="T22" fmla="*/ 14 w 14"/>
                <a:gd name="T23" fmla="*/ 8 h 15"/>
                <a:gd name="T24" fmla="*/ 14 w 14"/>
                <a:gd name="T25" fmla="*/ 8 h 15"/>
                <a:gd name="T26" fmla="*/ 14 w 14"/>
                <a:gd name="T27" fmla="*/ 8 h 15"/>
                <a:gd name="T28" fmla="*/ 14 w 14"/>
                <a:gd name="T29" fmla="*/ 12 h 15"/>
                <a:gd name="T30" fmla="*/ 14 w 14"/>
                <a:gd name="T31" fmla="*/ 12 h 15"/>
                <a:gd name="T32" fmla="*/ 12 w 14"/>
                <a:gd name="T33" fmla="*/ 12 h 15"/>
                <a:gd name="T34" fmla="*/ 12 w 14"/>
                <a:gd name="T35" fmla="*/ 12 h 15"/>
                <a:gd name="T36" fmla="*/ 12 w 14"/>
                <a:gd name="T37" fmla="*/ 15 h 15"/>
                <a:gd name="T38" fmla="*/ 12 w 14"/>
                <a:gd name="T39" fmla="*/ 15 h 15"/>
                <a:gd name="T40" fmla="*/ 9 w 14"/>
                <a:gd name="T41" fmla="*/ 15 h 15"/>
                <a:gd name="T42" fmla="*/ 9 w 14"/>
                <a:gd name="T43" fmla="*/ 15 h 15"/>
                <a:gd name="T44" fmla="*/ 9 w 14"/>
                <a:gd name="T45" fmla="*/ 15 h 15"/>
                <a:gd name="T46" fmla="*/ 6 w 14"/>
                <a:gd name="T47" fmla="*/ 15 h 15"/>
                <a:gd name="T48" fmla="*/ 6 w 14"/>
                <a:gd name="T49" fmla="*/ 15 h 15"/>
                <a:gd name="T50" fmla="*/ 4 w 14"/>
                <a:gd name="T51" fmla="*/ 15 h 15"/>
                <a:gd name="T52" fmla="*/ 4 w 14"/>
                <a:gd name="T53" fmla="*/ 15 h 15"/>
                <a:gd name="T54" fmla="*/ 4 w 14"/>
                <a:gd name="T55" fmla="*/ 12 h 15"/>
                <a:gd name="T56" fmla="*/ 4 w 14"/>
                <a:gd name="T57" fmla="*/ 12 h 15"/>
                <a:gd name="T58" fmla="*/ 0 w 14"/>
                <a:gd name="T59" fmla="*/ 12 h 15"/>
                <a:gd name="T60" fmla="*/ 0 w 14"/>
                <a:gd name="T61" fmla="*/ 12 h 15"/>
                <a:gd name="T62" fmla="*/ 0 w 14"/>
                <a:gd name="T63" fmla="*/ 8 h 15"/>
                <a:gd name="T64" fmla="*/ 0 w 14"/>
                <a:gd name="T65" fmla="*/ 8 h 15"/>
                <a:gd name="T66" fmla="*/ 0 w 14"/>
                <a:gd name="T67" fmla="*/ 8 h 15"/>
                <a:gd name="T68" fmla="*/ 0 w 14"/>
                <a:gd name="T69" fmla="*/ 6 h 15"/>
                <a:gd name="T70" fmla="*/ 0 w 14"/>
                <a:gd name="T71" fmla="*/ 6 h 15"/>
                <a:gd name="T72" fmla="*/ 0 w 14"/>
                <a:gd name="T73" fmla="*/ 6 h 15"/>
                <a:gd name="T74" fmla="*/ 0 w 14"/>
                <a:gd name="T75" fmla="*/ 3 h 15"/>
                <a:gd name="T76" fmla="*/ 4 w 14"/>
                <a:gd name="T77" fmla="*/ 3 h 15"/>
                <a:gd name="T78" fmla="*/ 4 w 14"/>
                <a:gd name="T79" fmla="*/ 3 h 15"/>
                <a:gd name="T80" fmla="*/ 4 w 14"/>
                <a:gd name="T81" fmla="*/ 0 h 15"/>
                <a:gd name="T82" fmla="*/ 4 w 14"/>
                <a:gd name="T83" fmla="*/ 0 h 15"/>
                <a:gd name="T84" fmla="*/ 6 w 14"/>
                <a:gd name="T85" fmla="*/ 0 h 15"/>
                <a:gd name="T86" fmla="*/ 6 w 14"/>
                <a:gd name="T87" fmla="*/ 0 h 15"/>
                <a:gd name="T88" fmla="*/ 6 w 14"/>
                <a:gd name="T89" fmla="*/ 0 h 15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4" h="15">
                  <a:moveTo>
                    <a:pt x="9" y="0"/>
                  </a:moveTo>
                  <a:lnTo>
                    <a:pt x="9" y="0"/>
                  </a:lnTo>
                  <a:lnTo>
                    <a:pt x="12" y="0"/>
                  </a:lnTo>
                  <a:lnTo>
                    <a:pt x="12" y="3"/>
                  </a:lnTo>
                  <a:lnTo>
                    <a:pt x="14" y="3"/>
                  </a:lnTo>
                  <a:lnTo>
                    <a:pt x="14" y="6"/>
                  </a:lnTo>
                  <a:lnTo>
                    <a:pt x="14" y="8"/>
                  </a:lnTo>
                  <a:lnTo>
                    <a:pt x="14" y="12"/>
                  </a:lnTo>
                  <a:lnTo>
                    <a:pt x="12" y="12"/>
                  </a:lnTo>
                  <a:lnTo>
                    <a:pt x="12" y="15"/>
                  </a:lnTo>
                  <a:lnTo>
                    <a:pt x="9" y="15"/>
                  </a:lnTo>
                  <a:lnTo>
                    <a:pt x="6" y="15"/>
                  </a:lnTo>
                  <a:lnTo>
                    <a:pt x="4" y="15"/>
                  </a:lnTo>
                  <a:lnTo>
                    <a:pt x="4" y="12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4" y="3"/>
                  </a:lnTo>
                  <a:lnTo>
                    <a:pt x="4" y="0"/>
                  </a:lnTo>
                  <a:lnTo>
                    <a:pt x="6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F070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69" name="Freeform 413"/>
            <p:cNvSpPr>
              <a:spLocks/>
            </p:cNvSpPr>
            <p:nvPr/>
          </p:nvSpPr>
          <p:spPr bwMode="auto">
            <a:xfrm>
              <a:off x="1057" y="3287"/>
              <a:ext cx="12" cy="12"/>
            </a:xfrm>
            <a:custGeom>
              <a:avLst/>
              <a:gdLst>
                <a:gd name="T0" fmla="*/ 6 w 12"/>
                <a:gd name="T1" fmla="*/ 0 h 12"/>
                <a:gd name="T2" fmla="*/ 6 w 12"/>
                <a:gd name="T3" fmla="*/ 0 h 12"/>
                <a:gd name="T4" fmla="*/ 9 w 12"/>
                <a:gd name="T5" fmla="*/ 0 h 12"/>
                <a:gd name="T6" fmla="*/ 9 w 12"/>
                <a:gd name="T7" fmla="*/ 0 h 12"/>
                <a:gd name="T8" fmla="*/ 9 w 12"/>
                <a:gd name="T9" fmla="*/ 0 h 12"/>
                <a:gd name="T10" fmla="*/ 9 w 12"/>
                <a:gd name="T11" fmla="*/ 3 h 12"/>
                <a:gd name="T12" fmla="*/ 12 w 12"/>
                <a:gd name="T13" fmla="*/ 3 h 12"/>
                <a:gd name="T14" fmla="*/ 12 w 12"/>
                <a:gd name="T15" fmla="*/ 3 h 12"/>
                <a:gd name="T16" fmla="*/ 12 w 12"/>
                <a:gd name="T17" fmla="*/ 3 h 12"/>
                <a:gd name="T18" fmla="*/ 12 w 12"/>
                <a:gd name="T19" fmla="*/ 6 h 12"/>
                <a:gd name="T20" fmla="*/ 12 w 12"/>
                <a:gd name="T21" fmla="*/ 6 h 12"/>
                <a:gd name="T22" fmla="*/ 12 w 12"/>
                <a:gd name="T23" fmla="*/ 6 h 12"/>
                <a:gd name="T24" fmla="*/ 12 w 12"/>
                <a:gd name="T25" fmla="*/ 6 h 12"/>
                <a:gd name="T26" fmla="*/ 12 w 12"/>
                <a:gd name="T27" fmla="*/ 8 h 12"/>
                <a:gd name="T28" fmla="*/ 12 w 12"/>
                <a:gd name="T29" fmla="*/ 8 h 12"/>
                <a:gd name="T30" fmla="*/ 12 w 12"/>
                <a:gd name="T31" fmla="*/ 8 h 12"/>
                <a:gd name="T32" fmla="*/ 9 w 12"/>
                <a:gd name="T33" fmla="*/ 8 h 12"/>
                <a:gd name="T34" fmla="*/ 9 w 12"/>
                <a:gd name="T35" fmla="*/ 12 h 12"/>
                <a:gd name="T36" fmla="*/ 9 w 12"/>
                <a:gd name="T37" fmla="*/ 12 h 12"/>
                <a:gd name="T38" fmla="*/ 9 w 12"/>
                <a:gd name="T39" fmla="*/ 12 h 12"/>
                <a:gd name="T40" fmla="*/ 9 w 12"/>
                <a:gd name="T41" fmla="*/ 12 h 12"/>
                <a:gd name="T42" fmla="*/ 6 w 12"/>
                <a:gd name="T43" fmla="*/ 12 h 12"/>
                <a:gd name="T44" fmla="*/ 6 w 12"/>
                <a:gd name="T45" fmla="*/ 12 h 12"/>
                <a:gd name="T46" fmla="*/ 6 w 12"/>
                <a:gd name="T47" fmla="*/ 12 h 12"/>
                <a:gd name="T48" fmla="*/ 4 w 12"/>
                <a:gd name="T49" fmla="*/ 12 h 12"/>
                <a:gd name="T50" fmla="*/ 4 w 12"/>
                <a:gd name="T51" fmla="*/ 12 h 12"/>
                <a:gd name="T52" fmla="*/ 4 w 12"/>
                <a:gd name="T53" fmla="*/ 12 h 12"/>
                <a:gd name="T54" fmla="*/ 4 w 12"/>
                <a:gd name="T55" fmla="*/ 12 h 12"/>
                <a:gd name="T56" fmla="*/ 4 w 12"/>
                <a:gd name="T57" fmla="*/ 8 h 12"/>
                <a:gd name="T58" fmla="*/ 0 w 12"/>
                <a:gd name="T59" fmla="*/ 8 h 12"/>
                <a:gd name="T60" fmla="*/ 0 w 12"/>
                <a:gd name="T61" fmla="*/ 8 h 12"/>
                <a:gd name="T62" fmla="*/ 0 w 12"/>
                <a:gd name="T63" fmla="*/ 8 h 12"/>
                <a:gd name="T64" fmla="*/ 0 w 12"/>
                <a:gd name="T65" fmla="*/ 6 h 12"/>
                <a:gd name="T66" fmla="*/ 0 w 12"/>
                <a:gd name="T67" fmla="*/ 6 h 12"/>
                <a:gd name="T68" fmla="*/ 0 w 12"/>
                <a:gd name="T69" fmla="*/ 6 h 12"/>
                <a:gd name="T70" fmla="*/ 0 w 12"/>
                <a:gd name="T71" fmla="*/ 6 h 12"/>
                <a:gd name="T72" fmla="*/ 0 w 12"/>
                <a:gd name="T73" fmla="*/ 3 h 12"/>
                <a:gd name="T74" fmla="*/ 0 w 12"/>
                <a:gd name="T75" fmla="*/ 3 h 12"/>
                <a:gd name="T76" fmla="*/ 0 w 12"/>
                <a:gd name="T77" fmla="*/ 3 h 12"/>
                <a:gd name="T78" fmla="*/ 4 w 12"/>
                <a:gd name="T79" fmla="*/ 3 h 12"/>
                <a:gd name="T80" fmla="*/ 4 w 12"/>
                <a:gd name="T81" fmla="*/ 0 h 12"/>
                <a:gd name="T82" fmla="*/ 4 w 12"/>
                <a:gd name="T83" fmla="*/ 0 h 12"/>
                <a:gd name="T84" fmla="*/ 4 w 12"/>
                <a:gd name="T85" fmla="*/ 0 h 12"/>
                <a:gd name="T86" fmla="*/ 6 w 12"/>
                <a:gd name="T87" fmla="*/ 0 h 12"/>
                <a:gd name="T88" fmla="*/ 6 w 12"/>
                <a:gd name="T89" fmla="*/ 0 h 1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lnTo>
                    <a:pt x="6" y="0"/>
                  </a:lnTo>
                  <a:lnTo>
                    <a:pt x="9" y="0"/>
                  </a:lnTo>
                  <a:lnTo>
                    <a:pt x="9" y="3"/>
                  </a:lnTo>
                  <a:lnTo>
                    <a:pt x="12" y="3"/>
                  </a:lnTo>
                  <a:lnTo>
                    <a:pt x="12" y="6"/>
                  </a:lnTo>
                  <a:lnTo>
                    <a:pt x="12" y="8"/>
                  </a:lnTo>
                  <a:lnTo>
                    <a:pt x="9" y="8"/>
                  </a:lnTo>
                  <a:lnTo>
                    <a:pt x="9" y="12"/>
                  </a:lnTo>
                  <a:lnTo>
                    <a:pt x="6" y="12"/>
                  </a:lnTo>
                  <a:lnTo>
                    <a:pt x="4" y="12"/>
                  </a:lnTo>
                  <a:lnTo>
                    <a:pt x="4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4" y="3"/>
                  </a:lnTo>
                  <a:lnTo>
                    <a:pt x="4" y="0"/>
                  </a:lnTo>
                  <a:lnTo>
                    <a:pt x="6" y="0"/>
                  </a:lnTo>
                </a:path>
              </a:pathLst>
            </a:custGeom>
            <a:noFill/>
            <a:ln w="4763">
              <a:solidFill>
                <a:srgbClr val="FF070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70" name="Freeform 414"/>
            <p:cNvSpPr>
              <a:spLocks/>
            </p:cNvSpPr>
            <p:nvPr/>
          </p:nvSpPr>
          <p:spPr bwMode="auto">
            <a:xfrm>
              <a:off x="1071" y="3302"/>
              <a:ext cx="14" cy="13"/>
            </a:xfrm>
            <a:custGeom>
              <a:avLst/>
              <a:gdLst>
                <a:gd name="T0" fmla="*/ 8 w 14"/>
                <a:gd name="T1" fmla="*/ 0 h 13"/>
                <a:gd name="T2" fmla="*/ 8 w 14"/>
                <a:gd name="T3" fmla="*/ 0 h 13"/>
                <a:gd name="T4" fmla="*/ 8 w 14"/>
                <a:gd name="T5" fmla="*/ 0 h 13"/>
                <a:gd name="T6" fmla="*/ 11 w 14"/>
                <a:gd name="T7" fmla="*/ 0 h 13"/>
                <a:gd name="T8" fmla="*/ 11 w 14"/>
                <a:gd name="T9" fmla="*/ 0 h 13"/>
                <a:gd name="T10" fmla="*/ 11 w 14"/>
                <a:gd name="T11" fmla="*/ 2 h 13"/>
                <a:gd name="T12" fmla="*/ 11 w 14"/>
                <a:gd name="T13" fmla="*/ 2 h 13"/>
                <a:gd name="T14" fmla="*/ 14 w 14"/>
                <a:gd name="T15" fmla="*/ 2 h 13"/>
                <a:gd name="T16" fmla="*/ 14 w 14"/>
                <a:gd name="T17" fmla="*/ 5 h 13"/>
                <a:gd name="T18" fmla="*/ 14 w 14"/>
                <a:gd name="T19" fmla="*/ 5 h 13"/>
                <a:gd name="T20" fmla="*/ 14 w 14"/>
                <a:gd name="T21" fmla="*/ 5 h 13"/>
                <a:gd name="T22" fmla="*/ 14 w 14"/>
                <a:gd name="T23" fmla="*/ 8 h 13"/>
                <a:gd name="T24" fmla="*/ 14 w 14"/>
                <a:gd name="T25" fmla="*/ 8 h 13"/>
                <a:gd name="T26" fmla="*/ 14 w 14"/>
                <a:gd name="T27" fmla="*/ 8 h 13"/>
                <a:gd name="T28" fmla="*/ 14 w 14"/>
                <a:gd name="T29" fmla="*/ 10 h 13"/>
                <a:gd name="T30" fmla="*/ 14 w 14"/>
                <a:gd name="T31" fmla="*/ 10 h 13"/>
                <a:gd name="T32" fmla="*/ 11 w 14"/>
                <a:gd name="T33" fmla="*/ 10 h 13"/>
                <a:gd name="T34" fmla="*/ 11 w 14"/>
                <a:gd name="T35" fmla="*/ 10 h 13"/>
                <a:gd name="T36" fmla="*/ 11 w 14"/>
                <a:gd name="T37" fmla="*/ 13 h 13"/>
                <a:gd name="T38" fmla="*/ 11 w 14"/>
                <a:gd name="T39" fmla="*/ 13 h 13"/>
                <a:gd name="T40" fmla="*/ 8 w 14"/>
                <a:gd name="T41" fmla="*/ 13 h 13"/>
                <a:gd name="T42" fmla="*/ 8 w 14"/>
                <a:gd name="T43" fmla="*/ 13 h 13"/>
                <a:gd name="T44" fmla="*/ 8 w 14"/>
                <a:gd name="T45" fmla="*/ 13 h 13"/>
                <a:gd name="T46" fmla="*/ 6 w 14"/>
                <a:gd name="T47" fmla="*/ 13 h 13"/>
                <a:gd name="T48" fmla="*/ 6 w 14"/>
                <a:gd name="T49" fmla="*/ 13 h 13"/>
                <a:gd name="T50" fmla="*/ 3 w 14"/>
                <a:gd name="T51" fmla="*/ 13 h 13"/>
                <a:gd name="T52" fmla="*/ 3 w 14"/>
                <a:gd name="T53" fmla="*/ 13 h 13"/>
                <a:gd name="T54" fmla="*/ 3 w 14"/>
                <a:gd name="T55" fmla="*/ 10 h 13"/>
                <a:gd name="T56" fmla="*/ 3 w 14"/>
                <a:gd name="T57" fmla="*/ 10 h 13"/>
                <a:gd name="T58" fmla="*/ 0 w 14"/>
                <a:gd name="T59" fmla="*/ 10 h 13"/>
                <a:gd name="T60" fmla="*/ 0 w 14"/>
                <a:gd name="T61" fmla="*/ 10 h 13"/>
                <a:gd name="T62" fmla="*/ 0 w 14"/>
                <a:gd name="T63" fmla="*/ 8 h 13"/>
                <a:gd name="T64" fmla="*/ 0 w 14"/>
                <a:gd name="T65" fmla="*/ 8 h 13"/>
                <a:gd name="T66" fmla="*/ 0 w 14"/>
                <a:gd name="T67" fmla="*/ 8 h 13"/>
                <a:gd name="T68" fmla="*/ 0 w 14"/>
                <a:gd name="T69" fmla="*/ 5 h 13"/>
                <a:gd name="T70" fmla="*/ 0 w 14"/>
                <a:gd name="T71" fmla="*/ 5 h 13"/>
                <a:gd name="T72" fmla="*/ 0 w 14"/>
                <a:gd name="T73" fmla="*/ 5 h 13"/>
                <a:gd name="T74" fmla="*/ 0 w 14"/>
                <a:gd name="T75" fmla="*/ 2 h 13"/>
                <a:gd name="T76" fmla="*/ 3 w 14"/>
                <a:gd name="T77" fmla="*/ 2 h 13"/>
                <a:gd name="T78" fmla="*/ 3 w 14"/>
                <a:gd name="T79" fmla="*/ 2 h 13"/>
                <a:gd name="T80" fmla="*/ 3 w 14"/>
                <a:gd name="T81" fmla="*/ 0 h 13"/>
                <a:gd name="T82" fmla="*/ 3 w 14"/>
                <a:gd name="T83" fmla="*/ 0 h 13"/>
                <a:gd name="T84" fmla="*/ 6 w 14"/>
                <a:gd name="T85" fmla="*/ 0 h 13"/>
                <a:gd name="T86" fmla="*/ 6 w 14"/>
                <a:gd name="T87" fmla="*/ 0 h 13"/>
                <a:gd name="T88" fmla="*/ 6 w 14"/>
                <a:gd name="T89" fmla="*/ 0 h 1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4" h="13">
                  <a:moveTo>
                    <a:pt x="8" y="0"/>
                  </a:moveTo>
                  <a:lnTo>
                    <a:pt x="8" y="0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14" y="2"/>
                  </a:lnTo>
                  <a:lnTo>
                    <a:pt x="14" y="5"/>
                  </a:lnTo>
                  <a:lnTo>
                    <a:pt x="14" y="8"/>
                  </a:lnTo>
                  <a:lnTo>
                    <a:pt x="14" y="10"/>
                  </a:lnTo>
                  <a:lnTo>
                    <a:pt x="11" y="10"/>
                  </a:lnTo>
                  <a:lnTo>
                    <a:pt x="11" y="13"/>
                  </a:lnTo>
                  <a:lnTo>
                    <a:pt x="8" y="13"/>
                  </a:lnTo>
                  <a:lnTo>
                    <a:pt x="6" y="13"/>
                  </a:lnTo>
                  <a:lnTo>
                    <a:pt x="3" y="13"/>
                  </a:lnTo>
                  <a:lnTo>
                    <a:pt x="3" y="10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6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070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71" name="Freeform 415"/>
            <p:cNvSpPr>
              <a:spLocks/>
            </p:cNvSpPr>
            <p:nvPr/>
          </p:nvSpPr>
          <p:spPr bwMode="auto">
            <a:xfrm>
              <a:off x="1071" y="3302"/>
              <a:ext cx="11" cy="10"/>
            </a:xfrm>
            <a:custGeom>
              <a:avLst/>
              <a:gdLst>
                <a:gd name="T0" fmla="*/ 6 w 11"/>
                <a:gd name="T1" fmla="*/ 0 h 10"/>
                <a:gd name="T2" fmla="*/ 6 w 11"/>
                <a:gd name="T3" fmla="*/ 0 h 10"/>
                <a:gd name="T4" fmla="*/ 8 w 11"/>
                <a:gd name="T5" fmla="*/ 0 h 10"/>
                <a:gd name="T6" fmla="*/ 8 w 11"/>
                <a:gd name="T7" fmla="*/ 0 h 10"/>
                <a:gd name="T8" fmla="*/ 8 w 11"/>
                <a:gd name="T9" fmla="*/ 0 h 10"/>
                <a:gd name="T10" fmla="*/ 8 w 11"/>
                <a:gd name="T11" fmla="*/ 2 h 10"/>
                <a:gd name="T12" fmla="*/ 11 w 11"/>
                <a:gd name="T13" fmla="*/ 2 h 10"/>
                <a:gd name="T14" fmla="*/ 11 w 11"/>
                <a:gd name="T15" fmla="*/ 2 h 10"/>
                <a:gd name="T16" fmla="*/ 11 w 11"/>
                <a:gd name="T17" fmla="*/ 2 h 10"/>
                <a:gd name="T18" fmla="*/ 11 w 11"/>
                <a:gd name="T19" fmla="*/ 5 h 10"/>
                <a:gd name="T20" fmla="*/ 11 w 11"/>
                <a:gd name="T21" fmla="*/ 5 h 10"/>
                <a:gd name="T22" fmla="*/ 11 w 11"/>
                <a:gd name="T23" fmla="*/ 5 h 10"/>
                <a:gd name="T24" fmla="*/ 11 w 11"/>
                <a:gd name="T25" fmla="*/ 5 h 10"/>
                <a:gd name="T26" fmla="*/ 11 w 11"/>
                <a:gd name="T27" fmla="*/ 8 h 10"/>
                <a:gd name="T28" fmla="*/ 11 w 11"/>
                <a:gd name="T29" fmla="*/ 8 h 10"/>
                <a:gd name="T30" fmla="*/ 11 w 11"/>
                <a:gd name="T31" fmla="*/ 8 h 10"/>
                <a:gd name="T32" fmla="*/ 8 w 11"/>
                <a:gd name="T33" fmla="*/ 8 h 10"/>
                <a:gd name="T34" fmla="*/ 8 w 11"/>
                <a:gd name="T35" fmla="*/ 10 h 10"/>
                <a:gd name="T36" fmla="*/ 8 w 11"/>
                <a:gd name="T37" fmla="*/ 10 h 10"/>
                <a:gd name="T38" fmla="*/ 8 w 11"/>
                <a:gd name="T39" fmla="*/ 10 h 10"/>
                <a:gd name="T40" fmla="*/ 8 w 11"/>
                <a:gd name="T41" fmla="*/ 10 h 10"/>
                <a:gd name="T42" fmla="*/ 6 w 11"/>
                <a:gd name="T43" fmla="*/ 10 h 10"/>
                <a:gd name="T44" fmla="*/ 6 w 11"/>
                <a:gd name="T45" fmla="*/ 10 h 10"/>
                <a:gd name="T46" fmla="*/ 6 w 11"/>
                <a:gd name="T47" fmla="*/ 10 h 10"/>
                <a:gd name="T48" fmla="*/ 3 w 11"/>
                <a:gd name="T49" fmla="*/ 10 h 10"/>
                <a:gd name="T50" fmla="*/ 3 w 11"/>
                <a:gd name="T51" fmla="*/ 10 h 10"/>
                <a:gd name="T52" fmla="*/ 3 w 11"/>
                <a:gd name="T53" fmla="*/ 10 h 10"/>
                <a:gd name="T54" fmla="*/ 3 w 11"/>
                <a:gd name="T55" fmla="*/ 10 h 10"/>
                <a:gd name="T56" fmla="*/ 3 w 11"/>
                <a:gd name="T57" fmla="*/ 8 h 10"/>
                <a:gd name="T58" fmla="*/ 0 w 11"/>
                <a:gd name="T59" fmla="*/ 8 h 10"/>
                <a:gd name="T60" fmla="*/ 0 w 11"/>
                <a:gd name="T61" fmla="*/ 8 h 10"/>
                <a:gd name="T62" fmla="*/ 0 w 11"/>
                <a:gd name="T63" fmla="*/ 8 h 10"/>
                <a:gd name="T64" fmla="*/ 0 w 11"/>
                <a:gd name="T65" fmla="*/ 5 h 10"/>
                <a:gd name="T66" fmla="*/ 0 w 11"/>
                <a:gd name="T67" fmla="*/ 5 h 10"/>
                <a:gd name="T68" fmla="*/ 0 w 11"/>
                <a:gd name="T69" fmla="*/ 5 h 10"/>
                <a:gd name="T70" fmla="*/ 0 w 11"/>
                <a:gd name="T71" fmla="*/ 5 h 10"/>
                <a:gd name="T72" fmla="*/ 0 w 11"/>
                <a:gd name="T73" fmla="*/ 2 h 10"/>
                <a:gd name="T74" fmla="*/ 0 w 11"/>
                <a:gd name="T75" fmla="*/ 2 h 10"/>
                <a:gd name="T76" fmla="*/ 0 w 11"/>
                <a:gd name="T77" fmla="*/ 2 h 10"/>
                <a:gd name="T78" fmla="*/ 3 w 11"/>
                <a:gd name="T79" fmla="*/ 2 h 10"/>
                <a:gd name="T80" fmla="*/ 3 w 11"/>
                <a:gd name="T81" fmla="*/ 0 h 10"/>
                <a:gd name="T82" fmla="*/ 3 w 11"/>
                <a:gd name="T83" fmla="*/ 0 h 10"/>
                <a:gd name="T84" fmla="*/ 3 w 11"/>
                <a:gd name="T85" fmla="*/ 0 h 10"/>
                <a:gd name="T86" fmla="*/ 6 w 11"/>
                <a:gd name="T87" fmla="*/ 0 h 10"/>
                <a:gd name="T88" fmla="*/ 6 w 11"/>
                <a:gd name="T89" fmla="*/ 0 h 1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1" h="10">
                  <a:moveTo>
                    <a:pt x="6" y="0"/>
                  </a:moveTo>
                  <a:lnTo>
                    <a:pt x="6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11" y="2"/>
                  </a:lnTo>
                  <a:lnTo>
                    <a:pt x="11" y="5"/>
                  </a:lnTo>
                  <a:lnTo>
                    <a:pt x="11" y="8"/>
                  </a:lnTo>
                  <a:lnTo>
                    <a:pt x="8" y="8"/>
                  </a:lnTo>
                  <a:lnTo>
                    <a:pt x="8" y="10"/>
                  </a:lnTo>
                  <a:lnTo>
                    <a:pt x="6" y="10"/>
                  </a:lnTo>
                  <a:lnTo>
                    <a:pt x="3" y="10"/>
                  </a:lnTo>
                  <a:lnTo>
                    <a:pt x="3" y="8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6" y="0"/>
                  </a:lnTo>
                </a:path>
              </a:pathLst>
            </a:custGeom>
            <a:noFill/>
            <a:ln w="4763">
              <a:solidFill>
                <a:srgbClr val="FF070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72" name="Freeform 416"/>
            <p:cNvSpPr>
              <a:spLocks/>
            </p:cNvSpPr>
            <p:nvPr/>
          </p:nvSpPr>
          <p:spPr bwMode="auto">
            <a:xfrm>
              <a:off x="1087" y="3277"/>
              <a:ext cx="15" cy="13"/>
            </a:xfrm>
            <a:custGeom>
              <a:avLst/>
              <a:gdLst>
                <a:gd name="T0" fmla="*/ 10 w 15"/>
                <a:gd name="T1" fmla="*/ 0 h 13"/>
                <a:gd name="T2" fmla="*/ 10 w 15"/>
                <a:gd name="T3" fmla="*/ 0 h 13"/>
                <a:gd name="T4" fmla="*/ 10 w 15"/>
                <a:gd name="T5" fmla="*/ 0 h 13"/>
                <a:gd name="T6" fmla="*/ 12 w 15"/>
                <a:gd name="T7" fmla="*/ 0 h 13"/>
                <a:gd name="T8" fmla="*/ 12 w 15"/>
                <a:gd name="T9" fmla="*/ 0 h 13"/>
                <a:gd name="T10" fmla="*/ 12 w 15"/>
                <a:gd name="T11" fmla="*/ 2 h 13"/>
                <a:gd name="T12" fmla="*/ 12 w 15"/>
                <a:gd name="T13" fmla="*/ 2 h 13"/>
                <a:gd name="T14" fmla="*/ 15 w 15"/>
                <a:gd name="T15" fmla="*/ 2 h 13"/>
                <a:gd name="T16" fmla="*/ 15 w 15"/>
                <a:gd name="T17" fmla="*/ 5 h 13"/>
                <a:gd name="T18" fmla="*/ 15 w 15"/>
                <a:gd name="T19" fmla="*/ 5 h 13"/>
                <a:gd name="T20" fmla="*/ 15 w 15"/>
                <a:gd name="T21" fmla="*/ 5 h 13"/>
                <a:gd name="T22" fmla="*/ 15 w 15"/>
                <a:gd name="T23" fmla="*/ 8 h 13"/>
                <a:gd name="T24" fmla="*/ 15 w 15"/>
                <a:gd name="T25" fmla="*/ 8 h 13"/>
                <a:gd name="T26" fmla="*/ 15 w 15"/>
                <a:gd name="T27" fmla="*/ 8 h 13"/>
                <a:gd name="T28" fmla="*/ 15 w 15"/>
                <a:gd name="T29" fmla="*/ 10 h 13"/>
                <a:gd name="T30" fmla="*/ 15 w 15"/>
                <a:gd name="T31" fmla="*/ 10 h 13"/>
                <a:gd name="T32" fmla="*/ 12 w 15"/>
                <a:gd name="T33" fmla="*/ 10 h 13"/>
                <a:gd name="T34" fmla="*/ 12 w 15"/>
                <a:gd name="T35" fmla="*/ 10 h 13"/>
                <a:gd name="T36" fmla="*/ 12 w 15"/>
                <a:gd name="T37" fmla="*/ 13 h 13"/>
                <a:gd name="T38" fmla="*/ 12 w 15"/>
                <a:gd name="T39" fmla="*/ 13 h 13"/>
                <a:gd name="T40" fmla="*/ 10 w 15"/>
                <a:gd name="T41" fmla="*/ 13 h 13"/>
                <a:gd name="T42" fmla="*/ 10 w 15"/>
                <a:gd name="T43" fmla="*/ 13 h 13"/>
                <a:gd name="T44" fmla="*/ 10 w 15"/>
                <a:gd name="T45" fmla="*/ 13 h 13"/>
                <a:gd name="T46" fmla="*/ 7 w 15"/>
                <a:gd name="T47" fmla="*/ 13 h 13"/>
                <a:gd name="T48" fmla="*/ 7 w 15"/>
                <a:gd name="T49" fmla="*/ 13 h 13"/>
                <a:gd name="T50" fmla="*/ 3 w 15"/>
                <a:gd name="T51" fmla="*/ 13 h 13"/>
                <a:gd name="T52" fmla="*/ 3 w 15"/>
                <a:gd name="T53" fmla="*/ 13 h 13"/>
                <a:gd name="T54" fmla="*/ 3 w 15"/>
                <a:gd name="T55" fmla="*/ 10 h 13"/>
                <a:gd name="T56" fmla="*/ 3 w 15"/>
                <a:gd name="T57" fmla="*/ 10 h 13"/>
                <a:gd name="T58" fmla="*/ 0 w 15"/>
                <a:gd name="T59" fmla="*/ 10 h 13"/>
                <a:gd name="T60" fmla="*/ 0 w 15"/>
                <a:gd name="T61" fmla="*/ 10 h 13"/>
                <a:gd name="T62" fmla="*/ 0 w 15"/>
                <a:gd name="T63" fmla="*/ 8 h 13"/>
                <a:gd name="T64" fmla="*/ 0 w 15"/>
                <a:gd name="T65" fmla="*/ 8 h 13"/>
                <a:gd name="T66" fmla="*/ 0 w 15"/>
                <a:gd name="T67" fmla="*/ 8 h 13"/>
                <a:gd name="T68" fmla="*/ 0 w 15"/>
                <a:gd name="T69" fmla="*/ 5 h 13"/>
                <a:gd name="T70" fmla="*/ 0 w 15"/>
                <a:gd name="T71" fmla="*/ 5 h 13"/>
                <a:gd name="T72" fmla="*/ 0 w 15"/>
                <a:gd name="T73" fmla="*/ 5 h 13"/>
                <a:gd name="T74" fmla="*/ 0 w 15"/>
                <a:gd name="T75" fmla="*/ 2 h 13"/>
                <a:gd name="T76" fmla="*/ 3 w 15"/>
                <a:gd name="T77" fmla="*/ 2 h 13"/>
                <a:gd name="T78" fmla="*/ 3 w 15"/>
                <a:gd name="T79" fmla="*/ 2 h 13"/>
                <a:gd name="T80" fmla="*/ 3 w 15"/>
                <a:gd name="T81" fmla="*/ 0 h 13"/>
                <a:gd name="T82" fmla="*/ 3 w 15"/>
                <a:gd name="T83" fmla="*/ 0 h 13"/>
                <a:gd name="T84" fmla="*/ 7 w 15"/>
                <a:gd name="T85" fmla="*/ 0 h 13"/>
                <a:gd name="T86" fmla="*/ 7 w 15"/>
                <a:gd name="T87" fmla="*/ 0 h 13"/>
                <a:gd name="T88" fmla="*/ 7 w 15"/>
                <a:gd name="T89" fmla="*/ 0 h 1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2" y="2"/>
                  </a:lnTo>
                  <a:lnTo>
                    <a:pt x="15" y="2"/>
                  </a:lnTo>
                  <a:lnTo>
                    <a:pt x="15" y="5"/>
                  </a:lnTo>
                  <a:lnTo>
                    <a:pt x="15" y="8"/>
                  </a:lnTo>
                  <a:lnTo>
                    <a:pt x="15" y="10"/>
                  </a:lnTo>
                  <a:lnTo>
                    <a:pt x="12" y="10"/>
                  </a:lnTo>
                  <a:lnTo>
                    <a:pt x="12" y="13"/>
                  </a:lnTo>
                  <a:lnTo>
                    <a:pt x="10" y="13"/>
                  </a:lnTo>
                  <a:lnTo>
                    <a:pt x="7" y="13"/>
                  </a:lnTo>
                  <a:lnTo>
                    <a:pt x="3" y="13"/>
                  </a:lnTo>
                  <a:lnTo>
                    <a:pt x="3" y="10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7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070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73" name="Freeform 417"/>
            <p:cNvSpPr>
              <a:spLocks/>
            </p:cNvSpPr>
            <p:nvPr/>
          </p:nvSpPr>
          <p:spPr bwMode="auto">
            <a:xfrm>
              <a:off x="1087" y="3277"/>
              <a:ext cx="12" cy="10"/>
            </a:xfrm>
            <a:custGeom>
              <a:avLst/>
              <a:gdLst>
                <a:gd name="T0" fmla="*/ 7 w 12"/>
                <a:gd name="T1" fmla="*/ 0 h 10"/>
                <a:gd name="T2" fmla="*/ 7 w 12"/>
                <a:gd name="T3" fmla="*/ 0 h 10"/>
                <a:gd name="T4" fmla="*/ 10 w 12"/>
                <a:gd name="T5" fmla="*/ 0 h 10"/>
                <a:gd name="T6" fmla="*/ 10 w 12"/>
                <a:gd name="T7" fmla="*/ 0 h 10"/>
                <a:gd name="T8" fmla="*/ 10 w 12"/>
                <a:gd name="T9" fmla="*/ 0 h 10"/>
                <a:gd name="T10" fmla="*/ 10 w 12"/>
                <a:gd name="T11" fmla="*/ 2 h 10"/>
                <a:gd name="T12" fmla="*/ 12 w 12"/>
                <a:gd name="T13" fmla="*/ 2 h 10"/>
                <a:gd name="T14" fmla="*/ 12 w 12"/>
                <a:gd name="T15" fmla="*/ 2 h 10"/>
                <a:gd name="T16" fmla="*/ 12 w 12"/>
                <a:gd name="T17" fmla="*/ 2 h 10"/>
                <a:gd name="T18" fmla="*/ 12 w 12"/>
                <a:gd name="T19" fmla="*/ 5 h 10"/>
                <a:gd name="T20" fmla="*/ 12 w 12"/>
                <a:gd name="T21" fmla="*/ 5 h 10"/>
                <a:gd name="T22" fmla="*/ 12 w 12"/>
                <a:gd name="T23" fmla="*/ 5 h 10"/>
                <a:gd name="T24" fmla="*/ 12 w 12"/>
                <a:gd name="T25" fmla="*/ 5 h 10"/>
                <a:gd name="T26" fmla="*/ 12 w 12"/>
                <a:gd name="T27" fmla="*/ 8 h 10"/>
                <a:gd name="T28" fmla="*/ 12 w 12"/>
                <a:gd name="T29" fmla="*/ 8 h 10"/>
                <a:gd name="T30" fmla="*/ 12 w 12"/>
                <a:gd name="T31" fmla="*/ 8 h 10"/>
                <a:gd name="T32" fmla="*/ 10 w 12"/>
                <a:gd name="T33" fmla="*/ 8 h 10"/>
                <a:gd name="T34" fmla="*/ 10 w 12"/>
                <a:gd name="T35" fmla="*/ 10 h 10"/>
                <a:gd name="T36" fmla="*/ 10 w 12"/>
                <a:gd name="T37" fmla="*/ 10 h 10"/>
                <a:gd name="T38" fmla="*/ 10 w 12"/>
                <a:gd name="T39" fmla="*/ 10 h 10"/>
                <a:gd name="T40" fmla="*/ 10 w 12"/>
                <a:gd name="T41" fmla="*/ 10 h 10"/>
                <a:gd name="T42" fmla="*/ 7 w 12"/>
                <a:gd name="T43" fmla="*/ 10 h 10"/>
                <a:gd name="T44" fmla="*/ 7 w 12"/>
                <a:gd name="T45" fmla="*/ 10 h 10"/>
                <a:gd name="T46" fmla="*/ 7 w 12"/>
                <a:gd name="T47" fmla="*/ 10 h 10"/>
                <a:gd name="T48" fmla="*/ 3 w 12"/>
                <a:gd name="T49" fmla="*/ 10 h 10"/>
                <a:gd name="T50" fmla="*/ 3 w 12"/>
                <a:gd name="T51" fmla="*/ 10 h 10"/>
                <a:gd name="T52" fmla="*/ 3 w 12"/>
                <a:gd name="T53" fmla="*/ 10 h 10"/>
                <a:gd name="T54" fmla="*/ 3 w 12"/>
                <a:gd name="T55" fmla="*/ 10 h 10"/>
                <a:gd name="T56" fmla="*/ 3 w 12"/>
                <a:gd name="T57" fmla="*/ 8 h 10"/>
                <a:gd name="T58" fmla="*/ 0 w 12"/>
                <a:gd name="T59" fmla="*/ 8 h 10"/>
                <a:gd name="T60" fmla="*/ 0 w 12"/>
                <a:gd name="T61" fmla="*/ 8 h 10"/>
                <a:gd name="T62" fmla="*/ 0 w 12"/>
                <a:gd name="T63" fmla="*/ 8 h 10"/>
                <a:gd name="T64" fmla="*/ 0 w 12"/>
                <a:gd name="T65" fmla="*/ 5 h 10"/>
                <a:gd name="T66" fmla="*/ 0 w 12"/>
                <a:gd name="T67" fmla="*/ 5 h 10"/>
                <a:gd name="T68" fmla="*/ 0 w 12"/>
                <a:gd name="T69" fmla="*/ 5 h 10"/>
                <a:gd name="T70" fmla="*/ 0 w 12"/>
                <a:gd name="T71" fmla="*/ 5 h 10"/>
                <a:gd name="T72" fmla="*/ 0 w 12"/>
                <a:gd name="T73" fmla="*/ 2 h 10"/>
                <a:gd name="T74" fmla="*/ 0 w 12"/>
                <a:gd name="T75" fmla="*/ 2 h 10"/>
                <a:gd name="T76" fmla="*/ 0 w 12"/>
                <a:gd name="T77" fmla="*/ 2 h 10"/>
                <a:gd name="T78" fmla="*/ 3 w 12"/>
                <a:gd name="T79" fmla="*/ 2 h 10"/>
                <a:gd name="T80" fmla="*/ 3 w 12"/>
                <a:gd name="T81" fmla="*/ 0 h 10"/>
                <a:gd name="T82" fmla="*/ 3 w 12"/>
                <a:gd name="T83" fmla="*/ 0 h 10"/>
                <a:gd name="T84" fmla="*/ 3 w 12"/>
                <a:gd name="T85" fmla="*/ 0 h 10"/>
                <a:gd name="T86" fmla="*/ 7 w 12"/>
                <a:gd name="T87" fmla="*/ 0 h 10"/>
                <a:gd name="T88" fmla="*/ 7 w 12"/>
                <a:gd name="T89" fmla="*/ 0 h 1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" h="10">
                  <a:moveTo>
                    <a:pt x="7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2" y="5"/>
                  </a:lnTo>
                  <a:lnTo>
                    <a:pt x="12" y="8"/>
                  </a:lnTo>
                  <a:lnTo>
                    <a:pt x="10" y="8"/>
                  </a:lnTo>
                  <a:lnTo>
                    <a:pt x="10" y="10"/>
                  </a:lnTo>
                  <a:lnTo>
                    <a:pt x="7" y="10"/>
                  </a:lnTo>
                  <a:lnTo>
                    <a:pt x="3" y="10"/>
                  </a:lnTo>
                  <a:lnTo>
                    <a:pt x="3" y="8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7" y="0"/>
                  </a:lnTo>
                </a:path>
              </a:pathLst>
            </a:custGeom>
            <a:noFill/>
            <a:ln w="4763">
              <a:solidFill>
                <a:srgbClr val="FF070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6639" name="Freeform 419"/>
          <p:cNvSpPr>
            <a:spLocks/>
          </p:cNvSpPr>
          <p:nvPr/>
        </p:nvSpPr>
        <p:spPr bwMode="auto">
          <a:xfrm>
            <a:off x="1749425" y="4827290"/>
            <a:ext cx="20638" cy="20637"/>
          </a:xfrm>
          <a:custGeom>
            <a:avLst/>
            <a:gdLst>
              <a:gd name="T0" fmla="*/ 12700 w 13"/>
              <a:gd name="T1" fmla="*/ 0 h 13"/>
              <a:gd name="T2" fmla="*/ 12700 w 13"/>
              <a:gd name="T3" fmla="*/ 0 h 13"/>
              <a:gd name="T4" fmla="*/ 12700 w 13"/>
              <a:gd name="T5" fmla="*/ 0 h 13"/>
              <a:gd name="T6" fmla="*/ 17463 w 13"/>
              <a:gd name="T7" fmla="*/ 0 h 13"/>
              <a:gd name="T8" fmla="*/ 17463 w 13"/>
              <a:gd name="T9" fmla="*/ 0 h 13"/>
              <a:gd name="T10" fmla="*/ 17463 w 13"/>
              <a:gd name="T11" fmla="*/ 3175 h 13"/>
              <a:gd name="T12" fmla="*/ 17463 w 13"/>
              <a:gd name="T13" fmla="*/ 3175 h 13"/>
              <a:gd name="T14" fmla="*/ 20638 w 13"/>
              <a:gd name="T15" fmla="*/ 3175 h 13"/>
              <a:gd name="T16" fmla="*/ 20638 w 13"/>
              <a:gd name="T17" fmla="*/ 7937 h 13"/>
              <a:gd name="T18" fmla="*/ 20638 w 13"/>
              <a:gd name="T19" fmla="*/ 7937 h 13"/>
              <a:gd name="T20" fmla="*/ 20638 w 13"/>
              <a:gd name="T21" fmla="*/ 7937 h 13"/>
              <a:gd name="T22" fmla="*/ 20638 w 13"/>
              <a:gd name="T23" fmla="*/ 12700 h 13"/>
              <a:gd name="T24" fmla="*/ 20638 w 13"/>
              <a:gd name="T25" fmla="*/ 12700 h 13"/>
              <a:gd name="T26" fmla="*/ 20638 w 13"/>
              <a:gd name="T27" fmla="*/ 12700 h 13"/>
              <a:gd name="T28" fmla="*/ 20638 w 13"/>
              <a:gd name="T29" fmla="*/ 15875 h 13"/>
              <a:gd name="T30" fmla="*/ 20638 w 13"/>
              <a:gd name="T31" fmla="*/ 15875 h 13"/>
              <a:gd name="T32" fmla="*/ 17463 w 13"/>
              <a:gd name="T33" fmla="*/ 15875 h 13"/>
              <a:gd name="T34" fmla="*/ 17463 w 13"/>
              <a:gd name="T35" fmla="*/ 15875 h 13"/>
              <a:gd name="T36" fmla="*/ 17463 w 13"/>
              <a:gd name="T37" fmla="*/ 20637 h 13"/>
              <a:gd name="T38" fmla="*/ 17463 w 13"/>
              <a:gd name="T39" fmla="*/ 20637 h 13"/>
              <a:gd name="T40" fmla="*/ 12700 w 13"/>
              <a:gd name="T41" fmla="*/ 20637 h 13"/>
              <a:gd name="T42" fmla="*/ 12700 w 13"/>
              <a:gd name="T43" fmla="*/ 20637 h 13"/>
              <a:gd name="T44" fmla="*/ 12700 w 13"/>
              <a:gd name="T45" fmla="*/ 20637 h 13"/>
              <a:gd name="T46" fmla="*/ 7938 w 13"/>
              <a:gd name="T47" fmla="*/ 20637 h 13"/>
              <a:gd name="T48" fmla="*/ 7938 w 13"/>
              <a:gd name="T49" fmla="*/ 20637 h 13"/>
              <a:gd name="T50" fmla="*/ 4763 w 13"/>
              <a:gd name="T51" fmla="*/ 20637 h 13"/>
              <a:gd name="T52" fmla="*/ 4763 w 13"/>
              <a:gd name="T53" fmla="*/ 20637 h 13"/>
              <a:gd name="T54" fmla="*/ 4763 w 13"/>
              <a:gd name="T55" fmla="*/ 15875 h 13"/>
              <a:gd name="T56" fmla="*/ 4763 w 13"/>
              <a:gd name="T57" fmla="*/ 15875 h 13"/>
              <a:gd name="T58" fmla="*/ 0 w 13"/>
              <a:gd name="T59" fmla="*/ 15875 h 13"/>
              <a:gd name="T60" fmla="*/ 0 w 13"/>
              <a:gd name="T61" fmla="*/ 15875 h 13"/>
              <a:gd name="T62" fmla="*/ 0 w 13"/>
              <a:gd name="T63" fmla="*/ 12700 h 13"/>
              <a:gd name="T64" fmla="*/ 0 w 13"/>
              <a:gd name="T65" fmla="*/ 12700 h 13"/>
              <a:gd name="T66" fmla="*/ 0 w 13"/>
              <a:gd name="T67" fmla="*/ 12700 h 13"/>
              <a:gd name="T68" fmla="*/ 0 w 13"/>
              <a:gd name="T69" fmla="*/ 7937 h 13"/>
              <a:gd name="T70" fmla="*/ 0 w 13"/>
              <a:gd name="T71" fmla="*/ 7937 h 13"/>
              <a:gd name="T72" fmla="*/ 0 w 13"/>
              <a:gd name="T73" fmla="*/ 7937 h 13"/>
              <a:gd name="T74" fmla="*/ 0 w 13"/>
              <a:gd name="T75" fmla="*/ 3175 h 13"/>
              <a:gd name="T76" fmla="*/ 4763 w 13"/>
              <a:gd name="T77" fmla="*/ 3175 h 13"/>
              <a:gd name="T78" fmla="*/ 4763 w 13"/>
              <a:gd name="T79" fmla="*/ 3175 h 13"/>
              <a:gd name="T80" fmla="*/ 4763 w 13"/>
              <a:gd name="T81" fmla="*/ 0 h 13"/>
              <a:gd name="T82" fmla="*/ 4763 w 13"/>
              <a:gd name="T83" fmla="*/ 0 h 13"/>
              <a:gd name="T84" fmla="*/ 7938 w 13"/>
              <a:gd name="T85" fmla="*/ 0 h 13"/>
              <a:gd name="T86" fmla="*/ 7938 w 13"/>
              <a:gd name="T87" fmla="*/ 0 h 13"/>
              <a:gd name="T88" fmla="*/ 7938 w 13"/>
              <a:gd name="T89" fmla="*/ 0 h 13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3" h="13">
                <a:moveTo>
                  <a:pt x="8" y="0"/>
                </a:moveTo>
                <a:lnTo>
                  <a:pt x="8" y="0"/>
                </a:lnTo>
                <a:lnTo>
                  <a:pt x="11" y="0"/>
                </a:lnTo>
                <a:lnTo>
                  <a:pt x="11" y="2"/>
                </a:lnTo>
                <a:lnTo>
                  <a:pt x="13" y="2"/>
                </a:lnTo>
                <a:lnTo>
                  <a:pt x="13" y="5"/>
                </a:lnTo>
                <a:lnTo>
                  <a:pt x="13" y="8"/>
                </a:lnTo>
                <a:lnTo>
                  <a:pt x="13" y="10"/>
                </a:lnTo>
                <a:lnTo>
                  <a:pt x="11" y="10"/>
                </a:lnTo>
                <a:lnTo>
                  <a:pt x="11" y="13"/>
                </a:lnTo>
                <a:lnTo>
                  <a:pt x="8" y="13"/>
                </a:lnTo>
                <a:lnTo>
                  <a:pt x="5" y="13"/>
                </a:lnTo>
                <a:lnTo>
                  <a:pt x="3" y="13"/>
                </a:lnTo>
                <a:lnTo>
                  <a:pt x="3" y="10"/>
                </a:lnTo>
                <a:lnTo>
                  <a:pt x="0" y="10"/>
                </a:lnTo>
                <a:lnTo>
                  <a:pt x="0" y="8"/>
                </a:lnTo>
                <a:lnTo>
                  <a:pt x="0" y="5"/>
                </a:lnTo>
                <a:lnTo>
                  <a:pt x="0" y="2"/>
                </a:lnTo>
                <a:lnTo>
                  <a:pt x="3" y="2"/>
                </a:lnTo>
                <a:lnTo>
                  <a:pt x="3" y="0"/>
                </a:lnTo>
                <a:lnTo>
                  <a:pt x="5" y="0"/>
                </a:lnTo>
                <a:lnTo>
                  <a:pt x="8" y="0"/>
                </a:lnTo>
                <a:close/>
              </a:path>
            </a:pathLst>
          </a:custGeom>
          <a:solidFill>
            <a:srgbClr val="FF070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640" name="Freeform 420"/>
          <p:cNvSpPr>
            <a:spLocks/>
          </p:cNvSpPr>
          <p:nvPr/>
        </p:nvSpPr>
        <p:spPr bwMode="auto">
          <a:xfrm>
            <a:off x="1749425" y="4827290"/>
            <a:ext cx="17463" cy="15875"/>
          </a:xfrm>
          <a:custGeom>
            <a:avLst/>
            <a:gdLst>
              <a:gd name="T0" fmla="*/ 7938 w 11"/>
              <a:gd name="T1" fmla="*/ 0 h 10"/>
              <a:gd name="T2" fmla="*/ 7938 w 11"/>
              <a:gd name="T3" fmla="*/ 0 h 10"/>
              <a:gd name="T4" fmla="*/ 12700 w 11"/>
              <a:gd name="T5" fmla="*/ 0 h 10"/>
              <a:gd name="T6" fmla="*/ 12700 w 11"/>
              <a:gd name="T7" fmla="*/ 0 h 10"/>
              <a:gd name="T8" fmla="*/ 12700 w 11"/>
              <a:gd name="T9" fmla="*/ 0 h 10"/>
              <a:gd name="T10" fmla="*/ 12700 w 11"/>
              <a:gd name="T11" fmla="*/ 3175 h 10"/>
              <a:gd name="T12" fmla="*/ 17463 w 11"/>
              <a:gd name="T13" fmla="*/ 3175 h 10"/>
              <a:gd name="T14" fmla="*/ 17463 w 11"/>
              <a:gd name="T15" fmla="*/ 3175 h 10"/>
              <a:gd name="T16" fmla="*/ 17463 w 11"/>
              <a:gd name="T17" fmla="*/ 3175 h 10"/>
              <a:gd name="T18" fmla="*/ 17463 w 11"/>
              <a:gd name="T19" fmla="*/ 7938 h 10"/>
              <a:gd name="T20" fmla="*/ 17463 w 11"/>
              <a:gd name="T21" fmla="*/ 7938 h 10"/>
              <a:gd name="T22" fmla="*/ 17463 w 11"/>
              <a:gd name="T23" fmla="*/ 7938 h 10"/>
              <a:gd name="T24" fmla="*/ 17463 w 11"/>
              <a:gd name="T25" fmla="*/ 7938 h 10"/>
              <a:gd name="T26" fmla="*/ 17463 w 11"/>
              <a:gd name="T27" fmla="*/ 12700 h 10"/>
              <a:gd name="T28" fmla="*/ 17463 w 11"/>
              <a:gd name="T29" fmla="*/ 12700 h 10"/>
              <a:gd name="T30" fmla="*/ 17463 w 11"/>
              <a:gd name="T31" fmla="*/ 12700 h 10"/>
              <a:gd name="T32" fmla="*/ 12700 w 11"/>
              <a:gd name="T33" fmla="*/ 12700 h 10"/>
              <a:gd name="T34" fmla="*/ 12700 w 11"/>
              <a:gd name="T35" fmla="*/ 15875 h 10"/>
              <a:gd name="T36" fmla="*/ 12700 w 11"/>
              <a:gd name="T37" fmla="*/ 15875 h 10"/>
              <a:gd name="T38" fmla="*/ 12700 w 11"/>
              <a:gd name="T39" fmla="*/ 15875 h 10"/>
              <a:gd name="T40" fmla="*/ 12700 w 11"/>
              <a:gd name="T41" fmla="*/ 15875 h 10"/>
              <a:gd name="T42" fmla="*/ 7938 w 11"/>
              <a:gd name="T43" fmla="*/ 15875 h 10"/>
              <a:gd name="T44" fmla="*/ 7938 w 11"/>
              <a:gd name="T45" fmla="*/ 15875 h 10"/>
              <a:gd name="T46" fmla="*/ 7938 w 11"/>
              <a:gd name="T47" fmla="*/ 15875 h 10"/>
              <a:gd name="T48" fmla="*/ 4763 w 11"/>
              <a:gd name="T49" fmla="*/ 15875 h 10"/>
              <a:gd name="T50" fmla="*/ 4763 w 11"/>
              <a:gd name="T51" fmla="*/ 15875 h 10"/>
              <a:gd name="T52" fmla="*/ 4763 w 11"/>
              <a:gd name="T53" fmla="*/ 15875 h 10"/>
              <a:gd name="T54" fmla="*/ 4763 w 11"/>
              <a:gd name="T55" fmla="*/ 15875 h 10"/>
              <a:gd name="T56" fmla="*/ 4763 w 11"/>
              <a:gd name="T57" fmla="*/ 12700 h 10"/>
              <a:gd name="T58" fmla="*/ 0 w 11"/>
              <a:gd name="T59" fmla="*/ 12700 h 10"/>
              <a:gd name="T60" fmla="*/ 0 w 11"/>
              <a:gd name="T61" fmla="*/ 12700 h 10"/>
              <a:gd name="T62" fmla="*/ 0 w 11"/>
              <a:gd name="T63" fmla="*/ 12700 h 10"/>
              <a:gd name="T64" fmla="*/ 0 w 11"/>
              <a:gd name="T65" fmla="*/ 7938 h 10"/>
              <a:gd name="T66" fmla="*/ 0 w 11"/>
              <a:gd name="T67" fmla="*/ 7938 h 10"/>
              <a:gd name="T68" fmla="*/ 0 w 11"/>
              <a:gd name="T69" fmla="*/ 7938 h 10"/>
              <a:gd name="T70" fmla="*/ 0 w 11"/>
              <a:gd name="T71" fmla="*/ 7938 h 10"/>
              <a:gd name="T72" fmla="*/ 0 w 11"/>
              <a:gd name="T73" fmla="*/ 3175 h 10"/>
              <a:gd name="T74" fmla="*/ 0 w 11"/>
              <a:gd name="T75" fmla="*/ 3175 h 10"/>
              <a:gd name="T76" fmla="*/ 0 w 11"/>
              <a:gd name="T77" fmla="*/ 3175 h 10"/>
              <a:gd name="T78" fmla="*/ 4763 w 11"/>
              <a:gd name="T79" fmla="*/ 3175 h 10"/>
              <a:gd name="T80" fmla="*/ 4763 w 11"/>
              <a:gd name="T81" fmla="*/ 0 h 10"/>
              <a:gd name="T82" fmla="*/ 4763 w 11"/>
              <a:gd name="T83" fmla="*/ 0 h 10"/>
              <a:gd name="T84" fmla="*/ 4763 w 11"/>
              <a:gd name="T85" fmla="*/ 0 h 10"/>
              <a:gd name="T86" fmla="*/ 7938 w 11"/>
              <a:gd name="T87" fmla="*/ 0 h 10"/>
              <a:gd name="T88" fmla="*/ 7938 w 11"/>
              <a:gd name="T89" fmla="*/ 0 h 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" h="10">
                <a:moveTo>
                  <a:pt x="5" y="0"/>
                </a:moveTo>
                <a:lnTo>
                  <a:pt x="5" y="0"/>
                </a:lnTo>
                <a:lnTo>
                  <a:pt x="8" y="0"/>
                </a:lnTo>
                <a:lnTo>
                  <a:pt x="8" y="2"/>
                </a:lnTo>
                <a:lnTo>
                  <a:pt x="11" y="2"/>
                </a:lnTo>
                <a:lnTo>
                  <a:pt x="11" y="5"/>
                </a:lnTo>
                <a:lnTo>
                  <a:pt x="11" y="8"/>
                </a:lnTo>
                <a:lnTo>
                  <a:pt x="8" y="8"/>
                </a:lnTo>
                <a:lnTo>
                  <a:pt x="8" y="10"/>
                </a:lnTo>
                <a:lnTo>
                  <a:pt x="5" y="10"/>
                </a:lnTo>
                <a:lnTo>
                  <a:pt x="3" y="10"/>
                </a:lnTo>
                <a:lnTo>
                  <a:pt x="3" y="8"/>
                </a:lnTo>
                <a:lnTo>
                  <a:pt x="0" y="8"/>
                </a:lnTo>
                <a:lnTo>
                  <a:pt x="0" y="5"/>
                </a:lnTo>
                <a:lnTo>
                  <a:pt x="0" y="2"/>
                </a:lnTo>
                <a:lnTo>
                  <a:pt x="3" y="2"/>
                </a:lnTo>
                <a:lnTo>
                  <a:pt x="3" y="0"/>
                </a:lnTo>
                <a:lnTo>
                  <a:pt x="5" y="0"/>
                </a:lnTo>
              </a:path>
            </a:pathLst>
          </a:custGeom>
          <a:noFill/>
          <a:ln w="4763">
            <a:solidFill>
              <a:srgbClr val="FF0705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641" name="Freeform 421"/>
          <p:cNvSpPr>
            <a:spLocks/>
          </p:cNvSpPr>
          <p:nvPr/>
        </p:nvSpPr>
        <p:spPr bwMode="auto">
          <a:xfrm>
            <a:off x="1774825" y="4746327"/>
            <a:ext cx="23813" cy="23813"/>
          </a:xfrm>
          <a:custGeom>
            <a:avLst/>
            <a:gdLst>
              <a:gd name="T0" fmla="*/ 12700 w 15"/>
              <a:gd name="T1" fmla="*/ 0 h 15"/>
              <a:gd name="T2" fmla="*/ 12700 w 15"/>
              <a:gd name="T3" fmla="*/ 0 h 15"/>
              <a:gd name="T4" fmla="*/ 12700 w 15"/>
              <a:gd name="T5" fmla="*/ 0 h 15"/>
              <a:gd name="T6" fmla="*/ 19050 w 15"/>
              <a:gd name="T7" fmla="*/ 0 h 15"/>
              <a:gd name="T8" fmla="*/ 19050 w 15"/>
              <a:gd name="T9" fmla="*/ 0 h 15"/>
              <a:gd name="T10" fmla="*/ 19050 w 15"/>
              <a:gd name="T11" fmla="*/ 4763 h 15"/>
              <a:gd name="T12" fmla="*/ 19050 w 15"/>
              <a:gd name="T13" fmla="*/ 4763 h 15"/>
              <a:gd name="T14" fmla="*/ 23813 w 15"/>
              <a:gd name="T15" fmla="*/ 4763 h 15"/>
              <a:gd name="T16" fmla="*/ 23813 w 15"/>
              <a:gd name="T17" fmla="*/ 9525 h 15"/>
              <a:gd name="T18" fmla="*/ 23813 w 15"/>
              <a:gd name="T19" fmla="*/ 9525 h 15"/>
              <a:gd name="T20" fmla="*/ 23813 w 15"/>
              <a:gd name="T21" fmla="*/ 9525 h 15"/>
              <a:gd name="T22" fmla="*/ 23813 w 15"/>
              <a:gd name="T23" fmla="*/ 15875 h 15"/>
              <a:gd name="T24" fmla="*/ 23813 w 15"/>
              <a:gd name="T25" fmla="*/ 15875 h 15"/>
              <a:gd name="T26" fmla="*/ 23813 w 15"/>
              <a:gd name="T27" fmla="*/ 15875 h 15"/>
              <a:gd name="T28" fmla="*/ 23813 w 15"/>
              <a:gd name="T29" fmla="*/ 19050 h 15"/>
              <a:gd name="T30" fmla="*/ 23813 w 15"/>
              <a:gd name="T31" fmla="*/ 19050 h 15"/>
              <a:gd name="T32" fmla="*/ 19050 w 15"/>
              <a:gd name="T33" fmla="*/ 19050 h 15"/>
              <a:gd name="T34" fmla="*/ 19050 w 15"/>
              <a:gd name="T35" fmla="*/ 19050 h 15"/>
              <a:gd name="T36" fmla="*/ 19050 w 15"/>
              <a:gd name="T37" fmla="*/ 23813 h 15"/>
              <a:gd name="T38" fmla="*/ 19050 w 15"/>
              <a:gd name="T39" fmla="*/ 23813 h 15"/>
              <a:gd name="T40" fmla="*/ 12700 w 15"/>
              <a:gd name="T41" fmla="*/ 23813 h 15"/>
              <a:gd name="T42" fmla="*/ 12700 w 15"/>
              <a:gd name="T43" fmla="*/ 23813 h 15"/>
              <a:gd name="T44" fmla="*/ 12700 w 15"/>
              <a:gd name="T45" fmla="*/ 23813 h 15"/>
              <a:gd name="T46" fmla="*/ 7938 w 15"/>
              <a:gd name="T47" fmla="*/ 23813 h 15"/>
              <a:gd name="T48" fmla="*/ 7938 w 15"/>
              <a:gd name="T49" fmla="*/ 23813 h 15"/>
              <a:gd name="T50" fmla="*/ 4763 w 15"/>
              <a:gd name="T51" fmla="*/ 23813 h 15"/>
              <a:gd name="T52" fmla="*/ 4763 w 15"/>
              <a:gd name="T53" fmla="*/ 23813 h 15"/>
              <a:gd name="T54" fmla="*/ 4763 w 15"/>
              <a:gd name="T55" fmla="*/ 19050 h 15"/>
              <a:gd name="T56" fmla="*/ 4763 w 15"/>
              <a:gd name="T57" fmla="*/ 19050 h 15"/>
              <a:gd name="T58" fmla="*/ 0 w 15"/>
              <a:gd name="T59" fmla="*/ 19050 h 15"/>
              <a:gd name="T60" fmla="*/ 0 w 15"/>
              <a:gd name="T61" fmla="*/ 19050 h 15"/>
              <a:gd name="T62" fmla="*/ 0 w 15"/>
              <a:gd name="T63" fmla="*/ 15875 h 15"/>
              <a:gd name="T64" fmla="*/ 0 w 15"/>
              <a:gd name="T65" fmla="*/ 15875 h 15"/>
              <a:gd name="T66" fmla="*/ 0 w 15"/>
              <a:gd name="T67" fmla="*/ 15875 h 15"/>
              <a:gd name="T68" fmla="*/ 0 w 15"/>
              <a:gd name="T69" fmla="*/ 9525 h 15"/>
              <a:gd name="T70" fmla="*/ 0 w 15"/>
              <a:gd name="T71" fmla="*/ 9525 h 15"/>
              <a:gd name="T72" fmla="*/ 0 w 15"/>
              <a:gd name="T73" fmla="*/ 9525 h 15"/>
              <a:gd name="T74" fmla="*/ 0 w 15"/>
              <a:gd name="T75" fmla="*/ 4763 h 15"/>
              <a:gd name="T76" fmla="*/ 4763 w 15"/>
              <a:gd name="T77" fmla="*/ 4763 h 15"/>
              <a:gd name="T78" fmla="*/ 4763 w 15"/>
              <a:gd name="T79" fmla="*/ 4763 h 15"/>
              <a:gd name="T80" fmla="*/ 4763 w 15"/>
              <a:gd name="T81" fmla="*/ 0 h 15"/>
              <a:gd name="T82" fmla="*/ 4763 w 15"/>
              <a:gd name="T83" fmla="*/ 0 h 15"/>
              <a:gd name="T84" fmla="*/ 7938 w 15"/>
              <a:gd name="T85" fmla="*/ 0 h 15"/>
              <a:gd name="T86" fmla="*/ 7938 w 15"/>
              <a:gd name="T87" fmla="*/ 0 h 15"/>
              <a:gd name="T88" fmla="*/ 7938 w 15"/>
              <a:gd name="T89" fmla="*/ 0 h 15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5" h="15">
                <a:moveTo>
                  <a:pt x="8" y="0"/>
                </a:moveTo>
                <a:lnTo>
                  <a:pt x="8" y="0"/>
                </a:lnTo>
                <a:lnTo>
                  <a:pt x="12" y="0"/>
                </a:lnTo>
                <a:lnTo>
                  <a:pt x="12" y="3"/>
                </a:lnTo>
                <a:lnTo>
                  <a:pt x="15" y="3"/>
                </a:lnTo>
                <a:lnTo>
                  <a:pt x="15" y="6"/>
                </a:lnTo>
                <a:lnTo>
                  <a:pt x="15" y="10"/>
                </a:lnTo>
                <a:lnTo>
                  <a:pt x="15" y="12"/>
                </a:lnTo>
                <a:lnTo>
                  <a:pt x="12" y="12"/>
                </a:lnTo>
                <a:lnTo>
                  <a:pt x="12" y="15"/>
                </a:lnTo>
                <a:lnTo>
                  <a:pt x="8" y="15"/>
                </a:lnTo>
                <a:lnTo>
                  <a:pt x="5" y="15"/>
                </a:lnTo>
                <a:lnTo>
                  <a:pt x="3" y="15"/>
                </a:lnTo>
                <a:lnTo>
                  <a:pt x="3" y="12"/>
                </a:lnTo>
                <a:lnTo>
                  <a:pt x="0" y="12"/>
                </a:lnTo>
                <a:lnTo>
                  <a:pt x="0" y="10"/>
                </a:lnTo>
                <a:lnTo>
                  <a:pt x="0" y="6"/>
                </a:lnTo>
                <a:lnTo>
                  <a:pt x="0" y="3"/>
                </a:lnTo>
                <a:lnTo>
                  <a:pt x="3" y="3"/>
                </a:lnTo>
                <a:lnTo>
                  <a:pt x="3" y="0"/>
                </a:lnTo>
                <a:lnTo>
                  <a:pt x="5" y="0"/>
                </a:lnTo>
                <a:lnTo>
                  <a:pt x="8" y="0"/>
                </a:lnTo>
                <a:close/>
              </a:path>
            </a:pathLst>
          </a:custGeom>
          <a:solidFill>
            <a:srgbClr val="FF070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642" name="Freeform 422"/>
          <p:cNvSpPr>
            <a:spLocks/>
          </p:cNvSpPr>
          <p:nvPr/>
        </p:nvSpPr>
        <p:spPr bwMode="auto">
          <a:xfrm>
            <a:off x="1774825" y="4746327"/>
            <a:ext cx="19050" cy="19050"/>
          </a:xfrm>
          <a:custGeom>
            <a:avLst/>
            <a:gdLst>
              <a:gd name="T0" fmla="*/ 7938 w 12"/>
              <a:gd name="T1" fmla="*/ 0 h 12"/>
              <a:gd name="T2" fmla="*/ 7938 w 12"/>
              <a:gd name="T3" fmla="*/ 0 h 12"/>
              <a:gd name="T4" fmla="*/ 12700 w 12"/>
              <a:gd name="T5" fmla="*/ 0 h 12"/>
              <a:gd name="T6" fmla="*/ 12700 w 12"/>
              <a:gd name="T7" fmla="*/ 0 h 12"/>
              <a:gd name="T8" fmla="*/ 12700 w 12"/>
              <a:gd name="T9" fmla="*/ 0 h 12"/>
              <a:gd name="T10" fmla="*/ 12700 w 12"/>
              <a:gd name="T11" fmla="*/ 4763 h 12"/>
              <a:gd name="T12" fmla="*/ 19050 w 12"/>
              <a:gd name="T13" fmla="*/ 4763 h 12"/>
              <a:gd name="T14" fmla="*/ 19050 w 12"/>
              <a:gd name="T15" fmla="*/ 4763 h 12"/>
              <a:gd name="T16" fmla="*/ 19050 w 12"/>
              <a:gd name="T17" fmla="*/ 4763 h 12"/>
              <a:gd name="T18" fmla="*/ 19050 w 12"/>
              <a:gd name="T19" fmla="*/ 9525 h 12"/>
              <a:gd name="T20" fmla="*/ 19050 w 12"/>
              <a:gd name="T21" fmla="*/ 9525 h 12"/>
              <a:gd name="T22" fmla="*/ 19050 w 12"/>
              <a:gd name="T23" fmla="*/ 9525 h 12"/>
              <a:gd name="T24" fmla="*/ 19050 w 12"/>
              <a:gd name="T25" fmla="*/ 9525 h 12"/>
              <a:gd name="T26" fmla="*/ 19050 w 12"/>
              <a:gd name="T27" fmla="*/ 15875 h 12"/>
              <a:gd name="T28" fmla="*/ 19050 w 12"/>
              <a:gd name="T29" fmla="*/ 15875 h 12"/>
              <a:gd name="T30" fmla="*/ 19050 w 12"/>
              <a:gd name="T31" fmla="*/ 15875 h 12"/>
              <a:gd name="T32" fmla="*/ 12700 w 12"/>
              <a:gd name="T33" fmla="*/ 15875 h 12"/>
              <a:gd name="T34" fmla="*/ 12700 w 12"/>
              <a:gd name="T35" fmla="*/ 19050 h 12"/>
              <a:gd name="T36" fmla="*/ 12700 w 12"/>
              <a:gd name="T37" fmla="*/ 19050 h 12"/>
              <a:gd name="T38" fmla="*/ 12700 w 12"/>
              <a:gd name="T39" fmla="*/ 19050 h 12"/>
              <a:gd name="T40" fmla="*/ 12700 w 12"/>
              <a:gd name="T41" fmla="*/ 19050 h 12"/>
              <a:gd name="T42" fmla="*/ 7938 w 12"/>
              <a:gd name="T43" fmla="*/ 19050 h 12"/>
              <a:gd name="T44" fmla="*/ 7938 w 12"/>
              <a:gd name="T45" fmla="*/ 19050 h 12"/>
              <a:gd name="T46" fmla="*/ 7938 w 12"/>
              <a:gd name="T47" fmla="*/ 19050 h 12"/>
              <a:gd name="T48" fmla="*/ 4763 w 12"/>
              <a:gd name="T49" fmla="*/ 19050 h 12"/>
              <a:gd name="T50" fmla="*/ 4763 w 12"/>
              <a:gd name="T51" fmla="*/ 19050 h 12"/>
              <a:gd name="T52" fmla="*/ 4763 w 12"/>
              <a:gd name="T53" fmla="*/ 19050 h 12"/>
              <a:gd name="T54" fmla="*/ 4763 w 12"/>
              <a:gd name="T55" fmla="*/ 19050 h 12"/>
              <a:gd name="T56" fmla="*/ 4763 w 12"/>
              <a:gd name="T57" fmla="*/ 15875 h 12"/>
              <a:gd name="T58" fmla="*/ 0 w 12"/>
              <a:gd name="T59" fmla="*/ 15875 h 12"/>
              <a:gd name="T60" fmla="*/ 0 w 12"/>
              <a:gd name="T61" fmla="*/ 15875 h 12"/>
              <a:gd name="T62" fmla="*/ 0 w 12"/>
              <a:gd name="T63" fmla="*/ 15875 h 12"/>
              <a:gd name="T64" fmla="*/ 0 w 12"/>
              <a:gd name="T65" fmla="*/ 9525 h 12"/>
              <a:gd name="T66" fmla="*/ 0 w 12"/>
              <a:gd name="T67" fmla="*/ 9525 h 12"/>
              <a:gd name="T68" fmla="*/ 0 w 12"/>
              <a:gd name="T69" fmla="*/ 9525 h 12"/>
              <a:gd name="T70" fmla="*/ 0 w 12"/>
              <a:gd name="T71" fmla="*/ 9525 h 12"/>
              <a:gd name="T72" fmla="*/ 0 w 12"/>
              <a:gd name="T73" fmla="*/ 4763 h 12"/>
              <a:gd name="T74" fmla="*/ 0 w 12"/>
              <a:gd name="T75" fmla="*/ 4763 h 12"/>
              <a:gd name="T76" fmla="*/ 0 w 12"/>
              <a:gd name="T77" fmla="*/ 4763 h 12"/>
              <a:gd name="T78" fmla="*/ 4763 w 12"/>
              <a:gd name="T79" fmla="*/ 4763 h 12"/>
              <a:gd name="T80" fmla="*/ 4763 w 12"/>
              <a:gd name="T81" fmla="*/ 0 h 12"/>
              <a:gd name="T82" fmla="*/ 4763 w 12"/>
              <a:gd name="T83" fmla="*/ 0 h 12"/>
              <a:gd name="T84" fmla="*/ 4763 w 12"/>
              <a:gd name="T85" fmla="*/ 0 h 12"/>
              <a:gd name="T86" fmla="*/ 7938 w 12"/>
              <a:gd name="T87" fmla="*/ 0 h 12"/>
              <a:gd name="T88" fmla="*/ 7938 w 12"/>
              <a:gd name="T89" fmla="*/ 0 h 1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2" h="12">
                <a:moveTo>
                  <a:pt x="5" y="0"/>
                </a:moveTo>
                <a:lnTo>
                  <a:pt x="5" y="0"/>
                </a:lnTo>
                <a:lnTo>
                  <a:pt x="8" y="0"/>
                </a:lnTo>
                <a:lnTo>
                  <a:pt x="8" y="3"/>
                </a:lnTo>
                <a:lnTo>
                  <a:pt x="12" y="3"/>
                </a:lnTo>
                <a:lnTo>
                  <a:pt x="12" y="6"/>
                </a:lnTo>
                <a:lnTo>
                  <a:pt x="12" y="10"/>
                </a:lnTo>
                <a:lnTo>
                  <a:pt x="8" y="10"/>
                </a:lnTo>
                <a:lnTo>
                  <a:pt x="8" y="12"/>
                </a:lnTo>
                <a:lnTo>
                  <a:pt x="5" y="12"/>
                </a:lnTo>
                <a:lnTo>
                  <a:pt x="3" y="12"/>
                </a:lnTo>
                <a:lnTo>
                  <a:pt x="3" y="10"/>
                </a:lnTo>
                <a:lnTo>
                  <a:pt x="0" y="10"/>
                </a:lnTo>
                <a:lnTo>
                  <a:pt x="0" y="6"/>
                </a:lnTo>
                <a:lnTo>
                  <a:pt x="0" y="3"/>
                </a:lnTo>
                <a:lnTo>
                  <a:pt x="3" y="3"/>
                </a:lnTo>
                <a:lnTo>
                  <a:pt x="3" y="0"/>
                </a:lnTo>
                <a:lnTo>
                  <a:pt x="5" y="0"/>
                </a:lnTo>
              </a:path>
            </a:pathLst>
          </a:custGeom>
          <a:noFill/>
          <a:ln w="4763">
            <a:solidFill>
              <a:srgbClr val="FF0705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643" name="Freeform 423"/>
          <p:cNvSpPr>
            <a:spLocks/>
          </p:cNvSpPr>
          <p:nvPr/>
        </p:nvSpPr>
        <p:spPr bwMode="auto">
          <a:xfrm>
            <a:off x="1798638" y="4701877"/>
            <a:ext cx="20637" cy="23813"/>
          </a:xfrm>
          <a:custGeom>
            <a:avLst/>
            <a:gdLst>
              <a:gd name="T0" fmla="*/ 12700 w 13"/>
              <a:gd name="T1" fmla="*/ 0 h 15"/>
              <a:gd name="T2" fmla="*/ 12700 w 13"/>
              <a:gd name="T3" fmla="*/ 0 h 15"/>
              <a:gd name="T4" fmla="*/ 12700 w 13"/>
              <a:gd name="T5" fmla="*/ 0 h 15"/>
              <a:gd name="T6" fmla="*/ 15875 w 13"/>
              <a:gd name="T7" fmla="*/ 0 h 15"/>
              <a:gd name="T8" fmla="*/ 15875 w 13"/>
              <a:gd name="T9" fmla="*/ 0 h 15"/>
              <a:gd name="T10" fmla="*/ 15875 w 13"/>
              <a:gd name="T11" fmla="*/ 6350 h 15"/>
              <a:gd name="T12" fmla="*/ 15875 w 13"/>
              <a:gd name="T13" fmla="*/ 6350 h 15"/>
              <a:gd name="T14" fmla="*/ 20637 w 13"/>
              <a:gd name="T15" fmla="*/ 6350 h 15"/>
              <a:gd name="T16" fmla="*/ 20637 w 13"/>
              <a:gd name="T17" fmla="*/ 11113 h 15"/>
              <a:gd name="T18" fmla="*/ 20637 w 13"/>
              <a:gd name="T19" fmla="*/ 11113 h 15"/>
              <a:gd name="T20" fmla="*/ 20637 w 13"/>
              <a:gd name="T21" fmla="*/ 11113 h 15"/>
              <a:gd name="T22" fmla="*/ 20637 w 13"/>
              <a:gd name="T23" fmla="*/ 15875 h 15"/>
              <a:gd name="T24" fmla="*/ 20637 w 13"/>
              <a:gd name="T25" fmla="*/ 15875 h 15"/>
              <a:gd name="T26" fmla="*/ 20637 w 13"/>
              <a:gd name="T27" fmla="*/ 15875 h 15"/>
              <a:gd name="T28" fmla="*/ 20637 w 13"/>
              <a:gd name="T29" fmla="*/ 19050 h 15"/>
              <a:gd name="T30" fmla="*/ 20637 w 13"/>
              <a:gd name="T31" fmla="*/ 19050 h 15"/>
              <a:gd name="T32" fmla="*/ 15875 w 13"/>
              <a:gd name="T33" fmla="*/ 19050 h 15"/>
              <a:gd name="T34" fmla="*/ 15875 w 13"/>
              <a:gd name="T35" fmla="*/ 19050 h 15"/>
              <a:gd name="T36" fmla="*/ 15875 w 13"/>
              <a:gd name="T37" fmla="*/ 23813 h 15"/>
              <a:gd name="T38" fmla="*/ 15875 w 13"/>
              <a:gd name="T39" fmla="*/ 23813 h 15"/>
              <a:gd name="T40" fmla="*/ 12700 w 13"/>
              <a:gd name="T41" fmla="*/ 23813 h 15"/>
              <a:gd name="T42" fmla="*/ 12700 w 13"/>
              <a:gd name="T43" fmla="*/ 23813 h 15"/>
              <a:gd name="T44" fmla="*/ 12700 w 13"/>
              <a:gd name="T45" fmla="*/ 23813 h 15"/>
              <a:gd name="T46" fmla="*/ 7937 w 13"/>
              <a:gd name="T47" fmla="*/ 23813 h 15"/>
              <a:gd name="T48" fmla="*/ 7937 w 13"/>
              <a:gd name="T49" fmla="*/ 23813 h 15"/>
              <a:gd name="T50" fmla="*/ 3175 w 13"/>
              <a:gd name="T51" fmla="*/ 23813 h 15"/>
              <a:gd name="T52" fmla="*/ 3175 w 13"/>
              <a:gd name="T53" fmla="*/ 23813 h 15"/>
              <a:gd name="T54" fmla="*/ 3175 w 13"/>
              <a:gd name="T55" fmla="*/ 19050 h 15"/>
              <a:gd name="T56" fmla="*/ 3175 w 13"/>
              <a:gd name="T57" fmla="*/ 19050 h 15"/>
              <a:gd name="T58" fmla="*/ 0 w 13"/>
              <a:gd name="T59" fmla="*/ 19050 h 15"/>
              <a:gd name="T60" fmla="*/ 0 w 13"/>
              <a:gd name="T61" fmla="*/ 19050 h 15"/>
              <a:gd name="T62" fmla="*/ 0 w 13"/>
              <a:gd name="T63" fmla="*/ 15875 h 15"/>
              <a:gd name="T64" fmla="*/ 0 w 13"/>
              <a:gd name="T65" fmla="*/ 15875 h 15"/>
              <a:gd name="T66" fmla="*/ 0 w 13"/>
              <a:gd name="T67" fmla="*/ 15875 h 15"/>
              <a:gd name="T68" fmla="*/ 0 w 13"/>
              <a:gd name="T69" fmla="*/ 11113 h 15"/>
              <a:gd name="T70" fmla="*/ 0 w 13"/>
              <a:gd name="T71" fmla="*/ 11113 h 15"/>
              <a:gd name="T72" fmla="*/ 0 w 13"/>
              <a:gd name="T73" fmla="*/ 11113 h 15"/>
              <a:gd name="T74" fmla="*/ 0 w 13"/>
              <a:gd name="T75" fmla="*/ 6350 h 15"/>
              <a:gd name="T76" fmla="*/ 3175 w 13"/>
              <a:gd name="T77" fmla="*/ 6350 h 15"/>
              <a:gd name="T78" fmla="*/ 3175 w 13"/>
              <a:gd name="T79" fmla="*/ 6350 h 15"/>
              <a:gd name="T80" fmla="*/ 3175 w 13"/>
              <a:gd name="T81" fmla="*/ 0 h 15"/>
              <a:gd name="T82" fmla="*/ 3175 w 13"/>
              <a:gd name="T83" fmla="*/ 0 h 15"/>
              <a:gd name="T84" fmla="*/ 7937 w 13"/>
              <a:gd name="T85" fmla="*/ 0 h 15"/>
              <a:gd name="T86" fmla="*/ 7937 w 13"/>
              <a:gd name="T87" fmla="*/ 0 h 15"/>
              <a:gd name="T88" fmla="*/ 7937 w 13"/>
              <a:gd name="T89" fmla="*/ 0 h 15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3" h="15">
                <a:moveTo>
                  <a:pt x="8" y="0"/>
                </a:moveTo>
                <a:lnTo>
                  <a:pt x="8" y="0"/>
                </a:lnTo>
                <a:lnTo>
                  <a:pt x="10" y="0"/>
                </a:lnTo>
                <a:lnTo>
                  <a:pt x="10" y="4"/>
                </a:lnTo>
                <a:lnTo>
                  <a:pt x="13" y="4"/>
                </a:lnTo>
                <a:lnTo>
                  <a:pt x="13" y="7"/>
                </a:lnTo>
                <a:lnTo>
                  <a:pt x="13" y="10"/>
                </a:lnTo>
                <a:lnTo>
                  <a:pt x="13" y="12"/>
                </a:lnTo>
                <a:lnTo>
                  <a:pt x="10" y="12"/>
                </a:lnTo>
                <a:lnTo>
                  <a:pt x="10" y="15"/>
                </a:lnTo>
                <a:lnTo>
                  <a:pt x="8" y="15"/>
                </a:lnTo>
                <a:lnTo>
                  <a:pt x="5" y="15"/>
                </a:lnTo>
                <a:lnTo>
                  <a:pt x="2" y="15"/>
                </a:lnTo>
                <a:lnTo>
                  <a:pt x="2" y="12"/>
                </a:lnTo>
                <a:lnTo>
                  <a:pt x="0" y="12"/>
                </a:lnTo>
                <a:lnTo>
                  <a:pt x="0" y="10"/>
                </a:lnTo>
                <a:lnTo>
                  <a:pt x="0" y="7"/>
                </a:lnTo>
                <a:lnTo>
                  <a:pt x="0" y="4"/>
                </a:lnTo>
                <a:lnTo>
                  <a:pt x="2" y="4"/>
                </a:lnTo>
                <a:lnTo>
                  <a:pt x="2" y="0"/>
                </a:lnTo>
                <a:lnTo>
                  <a:pt x="5" y="0"/>
                </a:lnTo>
                <a:lnTo>
                  <a:pt x="8" y="0"/>
                </a:lnTo>
                <a:close/>
              </a:path>
            </a:pathLst>
          </a:custGeom>
          <a:solidFill>
            <a:srgbClr val="FF070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644" name="Freeform 424"/>
          <p:cNvSpPr>
            <a:spLocks/>
          </p:cNvSpPr>
          <p:nvPr/>
        </p:nvSpPr>
        <p:spPr bwMode="auto">
          <a:xfrm>
            <a:off x="1798638" y="4701877"/>
            <a:ext cx="15875" cy="19050"/>
          </a:xfrm>
          <a:custGeom>
            <a:avLst/>
            <a:gdLst>
              <a:gd name="T0" fmla="*/ 7938 w 10"/>
              <a:gd name="T1" fmla="*/ 0 h 12"/>
              <a:gd name="T2" fmla="*/ 7938 w 10"/>
              <a:gd name="T3" fmla="*/ 0 h 12"/>
              <a:gd name="T4" fmla="*/ 12700 w 10"/>
              <a:gd name="T5" fmla="*/ 0 h 12"/>
              <a:gd name="T6" fmla="*/ 12700 w 10"/>
              <a:gd name="T7" fmla="*/ 0 h 12"/>
              <a:gd name="T8" fmla="*/ 12700 w 10"/>
              <a:gd name="T9" fmla="*/ 0 h 12"/>
              <a:gd name="T10" fmla="*/ 12700 w 10"/>
              <a:gd name="T11" fmla="*/ 6350 h 12"/>
              <a:gd name="T12" fmla="*/ 15875 w 10"/>
              <a:gd name="T13" fmla="*/ 6350 h 12"/>
              <a:gd name="T14" fmla="*/ 15875 w 10"/>
              <a:gd name="T15" fmla="*/ 6350 h 12"/>
              <a:gd name="T16" fmla="*/ 15875 w 10"/>
              <a:gd name="T17" fmla="*/ 6350 h 12"/>
              <a:gd name="T18" fmla="*/ 15875 w 10"/>
              <a:gd name="T19" fmla="*/ 11113 h 12"/>
              <a:gd name="T20" fmla="*/ 15875 w 10"/>
              <a:gd name="T21" fmla="*/ 11113 h 12"/>
              <a:gd name="T22" fmla="*/ 15875 w 10"/>
              <a:gd name="T23" fmla="*/ 11113 h 12"/>
              <a:gd name="T24" fmla="*/ 15875 w 10"/>
              <a:gd name="T25" fmla="*/ 11113 h 12"/>
              <a:gd name="T26" fmla="*/ 15875 w 10"/>
              <a:gd name="T27" fmla="*/ 15875 h 12"/>
              <a:gd name="T28" fmla="*/ 15875 w 10"/>
              <a:gd name="T29" fmla="*/ 15875 h 12"/>
              <a:gd name="T30" fmla="*/ 15875 w 10"/>
              <a:gd name="T31" fmla="*/ 15875 h 12"/>
              <a:gd name="T32" fmla="*/ 12700 w 10"/>
              <a:gd name="T33" fmla="*/ 15875 h 12"/>
              <a:gd name="T34" fmla="*/ 12700 w 10"/>
              <a:gd name="T35" fmla="*/ 19050 h 12"/>
              <a:gd name="T36" fmla="*/ 12700 w 10"/>
              <a:gd name="T37" fmla="*/ 19050 h 12"/>
              <a:gd name="T38" fmla="*/ 12700 w 10"/>
              <a:gd name="T39" fmla="*/ 19050 h 12"/>
              <a:gd name="T40" fmla="*/ 12700 w 10"/>
              <a:gd name="T41" fmla="*/ 19050 h 12"/>
              <a:gd name="T42" fmla="*/ 7938 w 10"/>
              <a:gd name="T43" fmla="*/ 19050 h 12"/>
              <a:gd name="T44" fmla="*/ 7938 w 10"/>
              <a:gd name="T45" fmla="*/ 19050 h 12"/>
              <a:gd name="T46" fmla="*/ 7938 w 10"/>
              <a:gd name="T47" fmla="*/ 19050 h 12"/>
              <a:gd name="T48" fmla="*/ 3175 w 10"/>
              <a:gd name="T49" fmla="*/ 19050 h 12"/>
              <a:gd name="T50" fmla="*/ 3175 w 10"/>
              <a:gd name="T51" fmla="*/ 19050 h 12"/>
              <a:gd name="T52" fmla="*/ 3175 w 10"/>
              <a:gd name="T53" fmla="*/ 19050 h 12"/>
              <a:gd name="T54" fmla="*/ 3175 w 10"/>
              <a:gd name="T55" fmla="*/ 19050 h 12"/>
              <a:gd name="T56" fmla="*/ 3175 w 10"/>
              <a:gd name="T57" fmla="*/ 15875 h 12"/>
              <a:gd name="T58" fmla="*/ 0 w 10"/>
              <a:gd name="T59" fmla="*/ 15875 h 12"/>
              <a:gd name="T60" fmla="*/ 0 w 10"/>
              <a:gd name="T61" fmla="*/ 15875 h 12"/>
              <a:gd name="T62" fmla="*/ 0 w 10"/>
              <a:gd name="T63" fmla="*/ 15875 h 12"/>
              <a:gd name="T64" fmla="*/ 0 w 10"/>
              <a:gd name="T65" fmla="*/ 11113 h 12"/>
              <a:gd name="T66" fmla="*/ 0 w 10"/>
              <a:gd name="T67" fmla="*/ 11113 h 12"/>
              <a:gd name="T68" fmla="*/ 0 w 10"/>
              <a:gd name="T69" fmla="*/ 11113 h 12"/>
              <a:gd name="T70" fmla="*/ 0 w 10"/>
              <a:gd name="T71" fmla="*/ 11113 h 12"/>
              <a:gd name="T72" fmla="*/ 0 w 10"/>
              <a:gd name="T73" fmla="*/ 6350 h 12"/>
              <a:gd name="T74" fmla="*/ 0 w 10"/>
              <a:gd name="T75" fmla="*/ 6350 h 12"/>
              <a:gd name="T76" fmla="*/ 0 w 10"/>
              <a:gd name="T77" fmla="*/ 6350 h 12"/>
              <a:gd name="T78" fmla="*/ 3175 w 10"/>
              <a:gd name="T79" fmla="*/ 6350 h 12"/>
              <a:gd name="T80" fmla="*/ 3175 w 10"/>
              <a:gd name="T81" fmla="*/ 0 h 12"/>
              <a:gd name="T82" fmla="*/ 3175 w 10"/>
              <a:gd name="T83" fmla="*/ 0 h 12"/>
              <a:gd name="T84" fmla="*/ 3175 w 10"/>
              <a:gd name="T85" fmla="*/ 0 h 12"/>
              <a:gd name="T86" fmla="*/ 7938 w 10"/>
              <a:gd name="T87" fmla="*/ 0 h 12"/>
              <a:gd name="T88" fmla="*/ 7938 w 10"/>
              <a:gd name="T89" fmla="*/ 0 h 1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0" h="12">
                <a:moveTo>
                  <a:pt x="5" y="0"/>
                </a:moveTo>
                <a:lnTo>
                  <a:pt x="5" y="0"/>
                </a:lnTo>
                <a:lnTo>
                  <a:pt x="8" y="0"/>
                </a:lnTo>
                <a:lnTo>
                  <a:pt x="8" y="4"/>
                </a:lnTo>
                <a:lnTo>
                  <a:pt x="10" y="4"/>
                </a:lnTo>
                <a:lnTo>
                  <a:pt x="10" y="7"/>
                </a:lnTo>
                <a:lnTo>
                  <a:pt x="10" y="10"/>
                </a:lnTo>
                <a:lnTo>
                  <a:pt x="8" y="10"/>
                </a:lnTo>
                <a:lnTo>
                  <a:pt x="8" y="12"/>
                </a:lnTo>
                <a:lnTo>
                  <a:pt x="5" y="12"/>
                </a:lnTo>
                <a:lnTo>
                  <a:pt x="2" y="12"/>
                </a:lnTo>
                <a:lnTo>
                  <a:pt x="2" y="10"/>
                </a:lnTo>
                <a:lnTo>
                  <a:pt x="0" y="10"/>
                </a:lnTo>
                <a:lnTo>
                  <a:pt x="0" y="7"/>
                </a:lnTo>
                <a:lnTo>
                  <a:pt x="0" y="4"/>
                </a:lnTo>
                <a:lnTo>
                  <a:pt x="2" y="4"/>
                </a:lnTo>
                <a:lnTo>
                  <a:pt x="2" y="0"/>
                </a:lnTo>
                <a:lnTo>
                  <a:pt x="5" y="0"/>
                </a:lnTo>
              </a:path>
            </a:pathLst>
          </a:custGeom>
          <a:noFill/>
          <a:ln w="4763">
            <a:solidFill>
              <a:srgbClr val="FF0705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645" name="Freeform 425"/>
          <p:cNvSpPr>
            <a:spLocks/>
          </p:cNvSpPr>
          <p:nvPr/>
        </p:nvSpPr>
        <p:spPr bwMode="auto">
          <a:xfrm>
            <a:off x="1822450" y="4633615"/>
            <a:ext cx="23813" cy="22225"/>
          </a:xfrm>
          <a:custGeom>
            <a:avLst/>
            <a:gdLst>
              <a:gd name="T0" fmla="*/ 12700 w 15"/>
              <a:gd name="T1" fmla="*/ 0 h 14"/>
              <a:gd name="T2" fmla="*/ 12700 w 15"/>
              <a:gd name="T3" fmla="*/ 0 h 14"/>
              <a:gd name="T4" fmla="*/ 12700 w 15"/>
              <a:gd name="T5" fmla="*/ 0 h 14"/>
              <a:gd name="T6" fmla="*/ 17463 w 15"/>
              <a:gd name="T7" fmla="*/ 0 h 14"/>
              <a:gd name="T8" fmla="*/ 17463 w 15"/>
              <a:gd name="T9" fmla="*/ 0 h 14"/>
              <a:gd name="T10" fmla="*/ 17463 w 15"/>
              <a:gd name="T11" fmla="*/ 3175 h 14"/>
              <a:gd name="T12" fmla="*/ 17463 w 15"/>
              <a:gd name="T13" fmla="*/ 3175 h 14"/>
              <a:gd name="T14" fmla="*/ 23813 w 15"/>
              <a:gd name="T15" fmla="*/ 3175 h 14"/>
              <a:gd name="T16" fmla="*/ 23813 w 15"/>
              <a:gd name="T17" fmla="*/ 7938 h 14"/>
              <a:gd name="T18" fmla="*/ 23813 w 15"/>
              <a:gd name="T19" fmla="*/ 7938 h 14"/>
              <a:gd name="T20" fmla="*/ 23813 w 15"/>
              <a:gd name="T21" fmla="*/ 7938 h 14"/>
              <a:gd name="T22" fmla="*/ 23813 w 15"/>
              <a:gd name="T23" fmla="*/ 11113 h 14"/>
              <a:gd name="T24" fmla="*/ 23813 w 15"/>
              <a:gd name="T25" fmla="*/ 11113 h 14"/>
              <a:gd name="T26" fmla="*/ 23813 w 15"/>
              <a:gd name="T27" fmla="*/ 11113 h 14"/>
              <a:gd name="T28" fmla="*/ 23813 w 15"/>
              <a:gd name="T29" fmla="*/ 15875 h 14"/>
              <a:gd name="T30" fmla="*/ 23813 w 15"/>
              <a:gd name="T31" fmla="*/ 15875 h 14"/>
              <a:gd name="T32" fmla="*/ 17463 w 15"/>
              <a:gd name="T33" fmla="*/ 15875 h 14"/>
              <a:gd name="T34" fmla="*/ 17463 w 15"/>
              <a:gd name="T35" fmla="*/ 15875 h 14"/>
              <a:gd name="T36" fmla="*/ 17463 w 15"/>
              <a:gd name="T37" fmla="*/ 22225 h 14"/>
              <a:gd name="T38" fmla="*/ 17463 w 15"/>
              <a:gd name="T39" fmla="*/ 22225 h 14"/>
              <a:gd name="T40" fmla="*/ 12700 w 15"/>
              <a:gd name="T41" fmla="*/ 22225 h 14"/>
              <a:gd name="T42" fmla="*/ 12700 w 15"/>
              <a:gd name="T43" fmla="*/ 22225 h 14"/>
              <a:gd name="T44" fmla="*/ 12700 w 15"/>
              <a:gd name="T45" fmla="*/ 22225 h 14"/>
              <a:gd name="T46" fmla="*/ 9525 w 15"/>
              <a:gd name="T47" fmla="*/ 22225 h 14"/>
              <a:gd name="T48" fmla="*/ 9525 w 15"/>
              <a:gd name="T49" fmla="*/ 22225 h 14"/>
              <a:gd name="T50" fmla="*/ 4763 w 15"/>
              <a:gd name="T51" fmla="*/ 22225 h 14"/>
              <a:gd name="T52" fmla="*/ 4763 w 15"/>
              <a:gd name="T53" fmla="*/ 22225 h 14"/>
              <a:gd name="T54" fmla="*/ 4763 w 15"/>
              <a:gd name="T55" fmla="*/ 15875 h 14"/>
              <a:gd name="T56" fmla="*/ 4763 w 15"/>
              <a:gd name="T57" fmla="*/ 15875 h 14"/>
              <a:gd name="T58" fmla="*/ 0 w 15"/>
              <a:gd name="T59" fmla="*/ 15875 h 14"/>
              <a:gd name="T60" fmla="*/ 0 w 15"/>
              <a:gd name="T61" fmla="*/ 15875 h 14"/>
              <a:gd name="T62" fmla="*/ 0 w 15"/>
              <a:gd name="T63" fmla="*/ 11113 h 14"/>
              <a:gd name="T64" fmla="*/ 0 w 15"/>
              <a:gd name="T65" fmla="*/ 11113 h 14"/>
              <a:gd name="T66" fmla="*/ 0 w 15"/>
              <a:gd name="T67" fmla="*/ 11113 h 14"/>
              <a:gd name="T68" fmla="*/ 0 w 15"/>
              <a:gd name="T69" fmla="*/ 7938 h 14"/>
              <a:gd name="T70" fmla="*/ 0 w 15"/>
              <a:gd name="T71" fmla="*/ 7938 h 14"/>
              <a:gd name="T72" fmla="*/ 0 w 15"/>
              <a:gd name="T73" fmla="*/ 7938 h 14"/>
              <a:gd name="T74" fmla="*/ 0 w 15"/>
              <a:gd name="T75" fmla="*/ 3175 h 14"/>
              <a:gd name="T76" fmla="*/ 4763 w 15"/>
              <a:gd name="T77" fmla="*/ 3175 h 14"/>
              <a:gd name="T78" fmla="*/ 4763 w 15"/>
              <a:gd name="T79" fmla="*/ 3175 h 14"/>
              <a:gd name="T80" fmla="*/ 4763 w 15"/>
              <a:gd name="T81" fmla="*/ 0 h 14"/>
              <a:gd name="T82" fmla="*/ 4763 w 15"/>
              <a:gd name="T83" fmla="*/ 0 h 14"/>
              <a:gd name="T84" fmla="*/ 9525 w 15"/>
              <a:gd name="T85" fmla="*/ 0 h 14"/>
              <a:gd name="T86" fmla="*/ 9525 w 15"/>
              <a:gd name="T87" fmla="*/ 0 h 14"/>
              <a:gd name="T88" fmla="*/ 9525 w 15"/>
              <a:gd name="T89" fmla="*/ 0 h 14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5" h="14">
                <a:moveTo>
                  <a:pt x="8" y="0"/>
                </a:moveTo>
                <a:lnTo>
                  <a:pt x="8" y="0"/>
                </a:lnTo>
                <a:lnTo>
                  <a:pt x="11" y="0"/>
                </a:lnTo>
                <a:lnTo>
                  <a:pt x="11" y="2"/>
                </a:lnTo>
                <a:lnTo>
                  <a:pt x="15" y="2"/>
                </a:lnTo>
                <a:lnTo>
                  <a:pt x="15" y="5"/>
                </a:lnTo>
                <a:lnTo>
                  <a:pt x="15" y="7"/>
                </a:lnTo>
                <a:lnTo>
                  <a:pt x="15" y="10"/>
                </a:lnTo>
                <a:lnTo>
                  <a:pt x="11" y="10"/>
                </a:lnTo>
                <a:lnTo>
                  <a:pt x="11" y="14"/>
                </a:lnTo>
                <a:lnTo>
                  <a:pt x="8" y="14"/>
                </a:lnTo>
                <a:lnTo>
                  <a:pt x="6" y="14"/>
                </a:lnTo>
                <a:lnTo>
                  <a:pt x="3" y="14"/>
                </a:lnTo>
                <a:lnTo>
                  <a:pt x="3" y="10"/>
                </a:lnTo>
                <a:lnTo>
                  <a:pt x="0" y="10"/>
                </a:lnTo>
                <a:lnTo>
                  <a:pt x="0" y="7"/>
                </a:lnTo>
                <a:lnTo>
                  <a:pt x="0" y="5"/>
                </a:lnTo>
                <a:lnTo>
                  <a:pt x="0" y="2"/>
                </a:lnTo>
                <a:lnTo>
                  <a:pt x="3" y="2"/>
                </a:lnTo>
                <a:lnTo>
                  <a:pt x="3" y="0"/>
                </a:lnTo>
                <a:lnTo>
                  <a:pt x="6" y="0"/>
                </a:lnTo>
                <a:lnTo>
                  <a:pt x="8" y="0"/>
                </a:lnTo>
                <a:close/>
              </a:path>
            </a:pathLst>
          </a:custGeom>
          <a:solidFill>
            <a:srgbClr val="FF070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646" name="Freeform 426"/>
          <p:cNvSpPr>
            <a:spLocks/>
          </p:cNvSpPr>
          <p:nvPr/>
        </p:nvSpPr>
        <p:spPr bwMode="auto">
          <a:xfrm>
            <a:off x="1822450" y="4633615"/>
            <a:ext cx="17463" cy="15875"/>
          </a:xfrm>
          <a:custGeom>
            <a:avLst/>
            <a:gdLst>
              <a:gd name="T0" fmla="*/ 9525 w 11"/>
              <a:gd name="T1" fmla="*/ 0 h 10"/>
              <a:gd name="T2" fmla="*/ 9525 w 11"/>
              <a:gd name="T3" fmla="*/ 0 h 10"/>
              <a:gd name="T4" fmla="*/ 12700 w 11"/>
              <a:gd name="T5" fmla="*/ 0 h 10"/>
              <a:gd name="T6" fmla="*/ 12700 w 11"/>
              <a:gd name="T7" fmla="*/ 0 h 10"/>
              <a:gd name="T8" fmla="*/ 12700 w 11"/>
              <a:gd name="T9" fmla="*/ 0 h 10"/>
              <a:gd name="T10" fmla="*/ 12700 w 11"/>
              <a:gd name="T11" fmla="*/ 3175 h 10"/>
              <a:gd name="T12" fmla="*/ 17463 w 11"/>
              <a:gd name="T13" fmla="*/ 3175 h 10"/>
              <a:gd name="T14" fmla="*/ 17463 w 11"/>
              <a:gd name="T15" fmla="*/ 3175 h 10"/>
              <a:gd name="T16" fmla="*/ 17463 w 11"/>
              <a:gd name="T17" fmla="*/ 3175 h 10"/>
              <a:gd name="T18" fmla="*/ 17463 w 11"/>
              <a:gd name="T19" fmla="*/ 7938 h 10"/>
              <a:gd name="T20" fmla="*/ 17463 w 11"/>
              <a:gd name="T21" fmla="*/ 7938 h 10"/>
              <a:gd name="T22" fmla="*/ 17463 w 11"/>
              <a:gd name="T23" fmla="*/ 7938 h 10"/>
              <a:gd name="T24" fmla="*/ 17463 w 11"/>
              <a:gd name="T25" fmla="*/ 7938 h 10"/>
              <a:gd name="T26" fmla="*/ 17463 w 11"/>
              <a:gd name="T27" fmla="*/ 11113 h 10"/>
              <a:gd name="T28" fmla="*/ 17463 w 11"/>
              <a:gd name="T29" fmla="*/ 11113 h 10"/>
              <a:gd name="T30" fmla="*/ 17463 w 11"/>
              <a:gd name="T31" fmla="*/ 11113 h 10"/>
              <a:gd name="T32" fmla="*/ 12700 w 11"/>
              <a:gd name="T33" fmla="*/ 11113 h 10"/>
              <a:gd name="T34" fmla="*/ 12700 w 11"/>
              <a:gd name="T35" fmla="*/ 15875 h 10"/>
              <a:gd name="T36" fmla="*/ 12700 w 11"/>
              <a:gd name="T37" fmla="*/ 15875 h 10"/>
              <a:gd name="T38" fmla="*/ 12700 w 11"/>
              <a:gd name="T39" fmla="*/ 15875 h 10"/>
              <a:gd name="T40" fmla="*/ 12700 w 11"/>
              <a:gd name="T41" fmla="*/ 15875 h 10"/>
              <a:gd name="T42" fmla="*/ 9525 w 11"/>
              <a:gd name="T43" fmla="*/ 15875 h 10"/>
              <a:gd name="T44" fmla="*/ 9525 w 11"/>
              <a:gd name="T45" fmla="*/ 15875 h 10"/>
              <a:gd name="T46" fmla="*/ 9525 w 11"/>
              <a:gd name="T47" fmla="*/ 15875 h 10"/>
              <a:gd name="T48" fmla="*/ 4763 w 11"/>
              <a:gd name="T49" fmla="*/ 15875 h 10"/>
              <a:gd name="T50" fmla="*/ 4763 w 11"/>
              <a:gd name="T51" fmla="*/ 15875 h 10"/>
              <a:gd name="T52" fmla="*/ 4763 w 11"/>
              <a:gd name="T53" fmla="*/ 15875 h 10"/>
              <a:gd name="T54" fmla="*/ 4763 w 11"/>
              <a:gd name="T55" fmla="*/ 15875 h 10"/>
              <a:gd name="T56" fmla="*/ 4763 w 11"/>
              <a:gd name="T57" fmla="*/ 11113 h 10"/>
              <a:gd name="T58" fmla="*/ 0 w 11"/>
              <a:gd name="T59" fmla="*/ 11113 h 10"/>
              <a:gd name="T60" fmla="*/ 0 w 11"/>
              <a:gd name="T61" fmla="*/ 11113 h 10"/>
              <a:gd name="T62" fmla="*/ 0 w 11"/>
              <a:gd name="T63" fmla="*/ 11113 h 10"/>
              <a:gd name="T64" fmla="*/ 0 w 11"/>
              <a:gd name="T65" fmla="*/ 7938 h 10"/>
              <a:gd name="T66" fmla="*/ 0 w 11"/>
              <a:gd name="T67" fmla="*/ 7938 h 10"/>
              <a:gd name="T68" fmla="*/ 0 w 11"/>
              <a:gd name="T69" fmla="*/ 7938 h 10"/>
              <a:gd name="T70" fmla="*/ 0 w 11"/>
              <a:gd name="T71" fmla="*/ 7938 h 10"/>
              <a:gd name="T72" fmla="*/ 0 w 11"/>
              <a:gd name="T73" fmla="*/ 3175 h 10"/>
              <a:gd name="T74" fmla="*/ 0 w 11"/>
              <a:gd name="T75" fmla="*/ 3175 h 10"/>
              <a:gd name="T76" fmla="*/ 0 w 11"/>
              <a:gd name="T77" fmla="*/ 3175 h 10"/>
              <a:gd name="T78" fmla="*/ 4763 w 11"/>
              <a:gd name="T79" fmla="*/ 3175 h 10"/>
              <a:gd name="T80" fmla="*/ 4763 w 11"/>
              <a:gd name="T81" fmla="*/ 0 h 10"/>
              <a:gd name="T82" fmla="*/ 4763 w 11"/>
              <a:gd name="T83" fmla="*/ 0 h 10"/>
              <a:gd name="T84" fmla="*/ 4763 w 11"/>
              <a:gd name="T85" fmla="*/ 0 h 10"/>
              <a:gd name="T86" fmla="*/ 9525 w 11"/>
              <a:gd name="T87" fmla="*/ 0 h 10"/>
              <a:gd name="T88" fmla="*/ 9525 w 11"/>
              <a:gd name="T89" fmla="*/ 0 h 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" h="10">
                <a:moveTo>
                  <a:pt x="6" y="0"/>
                </a:moveTo>
                <a:lnTo>
                  <a:pt x="6" y="0"/>
                </a:lnTo>
                <a:lnTo>
                  <a:pt x="8" y="0"/>
                </a:lnTo>
                <a:lnTo>
                  <a:pt x="8" y="2"/>
                </a:lnTo>
                <a:lnTo>
                  <a:pt x="11" y="2"/>
                </a:lnTo>
                <a:lnTo>
                  <a:pt x="11" y="5"/>
                </a:lnTo>
                <a:lnTo>
                  <a:pt x="11" y="7"/>
                </a:lnTo>
                <a:lnTo>
                  <a:pt x="8" y="7"/>
                </a:lnTo>
                <a:lnTo>
                  <a:pt x="8" y="10"/>
                </a:lnTo>
                <a:lnTo>
                  <a:pt x="6" y="10"/>
                </a:lnTo>
                <a:lnTo>
                  <a:pt x="3" y="10"/>
                </a:lnTo>
                <a:lnTo>
                  <a:pt x="3" y="7"/>
                </a:lnTo>
                <a:lnTo>
                  <a:pt x="0" y="7"/>
                </a:lnTo>
                <a:lnTo>
                  <a:pt x="0" y="5"/>
                </a:lnTo>
                <a:lnTo>
                  <a:pt x="0" y="2"/>
                </a:lnTo>
                <a:lnTo>
                  <a:pt x="3" y="2"/>
                </a:lnTo>
                <a:lnTo>
                  <a:pt x="3" y="0"/>
                </a:lnTo>
                <a:lnTo>
                  <a:pt x="6" y="0"/>
                </a:lnTo>
              </a:path>
            </a:pathLst>
          </a:custGeom>
          <a:noFill/>
          <a:ln w="4763">
            <a:solidFill>
              <a:srgbClr val="FF0705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647" name="Freeform 427"/>
          <p:cNvSpPr>
            <a:spLocks/>
          </p:cNvSpPr>
          <p:nvPr/>
        </p:nvSpPr>
        <p:spPr bwMode="auto">
          <a:xfrm>
            <a:off x="1846263" y="4551065"/>
            <a:ext cx="20637" cy="20637"/>
          </a:xfrm>
          <a:custGeom>
            <a:avLst/>
            <a:gdLst>
              <a:gd name="T0" fmla="*/ 12700 w 13"/>
              <a:gd name="T1" fmla="*/ 0 h 13"/>
              <a:gd name="T2" fmla="*/ 12700 w 13"/>
              <a:gd name="T3" fmla="*/ 0 h 13"/>
              <a:gd name="T4" fmla="*/ 12700 w 13"/>
              <a:gd name="T5" fmla="*/ 0 h 13"/>
              <a:gd name="T6" fmla="*/ 17462 w 13"/>
              <a:gd name="T7" fmla="*/ 0 h 13"/>
              <a:gd name="T8" fmla="*/ 17462 w 13"/>
              <a:gd name="T9" fmla="*/ 0 h 13"/>
              <a:gd name="T10" fmla="*/ 17462 w 13"/>
              <a:gd name="T11" fmla="*/ 3175 h 13"/>
              <a:gd name="T12" fmla="*/ 17462 w 13"/>
              <a:gd name="T13" fmla="*/ 3175 h 13"/>
              <a:gd name="T14" fmla="*/ 20637 w 13"/>
              <a:gd name="T15" fmla="*/ 3175 h 13"/>
              <a:gd name="T16" fmla="*/ 20637 w 13"/>
              <a:gd name="T17" fmla="*/ 7937 h 13"/>
              <a:gd name="T18" fmla="*/ 20637 w 13"/>
              <a:gd name="T19" fmla="*/ 7937 h 13"/>
              <a:gd name="T20" fmla="*/ 20637 w 13"/>
              <a:gd name="T21" fmla="*/ 7937 h 13"/>
              <a:gd name="T22" fmla="*/ 20637 w 13"/>
              <a:gd name="T23" fmla="*/ 12700 h 13"/>
              <a:gd name="T24" fmla="*/ 20637 w 13"/>
              <a:gd name="T25" fmla="*/ 12700 h 13"/>
              <a:gd name="T26" fmla="*/ 20637 w 13"/>
              <a:gd name="T27" fmla="*/ 12700 h 13"/>
              <a:gd name="T28" fmla="*/ 20637 w 13"/>
              <a:gd name="T29" fmla="*/ 15875 h 13"/>
              <a:gd name="T30" fmla="*/ 20637 w 13"/>
              <a:gd name="T31" fmla="*/ 15875 h 13"/>
              <a:gd name="T32" fmla="*/ 17462 w 13"/>
              <a:gd name="T33" fmla="*/ 15875 h 13"/>
              <a:gd name="T34" fmla="*/ 17462 w 13"/>
              <a:gd name="T35" fmla="*/ 15875 h 13"/>
              <a:gd name="T36" fmla="*/ 17462 w 13"/>
              <a:gd name="T37" fmla="*/ 20637 h 13"/>
              <a:gd name="T38" fmla="*/ 17462 w 13"/>
              <a:gd name="T39" fmla="*/ 20637 h 13"/>
              <a:gd name="T40" fmla="*/ 12700 w 13"/>
              <a:gd name="T41" fmla="*/ 20637 h 13"/>
              <a:gd name="T42" fmla="*/ 12700 w 13"/>
              <a:gd name="T43" fmla="*/ 20637 h 13"/>
              <a:gd name="T44" fmla="*/ 12700 w 13"/>
              <a:gd name="T45" fmla="*/ 20637 h 13"/>
              <a:gd name="T46" fmla="*/ 7937 w 13"/>
              <a:gd name="T47" fmla="*/ 20637 h 13"/>
              <a:gd name="T48" fmla="*/ 7937 w 13"/>
              <a:gd name="T49" fmla="*/ 20637 h 13"/>
              <a:gd name="T50" fmla="*/ 4762 w 13"/>
              <a:gd name="T51" fmla="*/ 20637 h 13"/>
              <a:gd name="T52" fmla="*/ 4762 w 13"/>
              <a:gd name="T53" fmla="*/ 20637 h 13"/>
              <a:gd name="T54" fmla="*/ 4762 w 13"/>
              <a:gd name="T55" fmla="*/ 15875 h 13"/>
              <a:gd name="T56" fmla="*/ 4762 w 13"/>
              <a:gd name="T57" fmla="*/ 15875 h 13"/>
              <a:gd name="T58" fmla="*/ 0 w 13"/>
              <a:gd name="T59" fmla="*/ 15875 h 13"/>
              <a:gd name="T60" fmla="*/ 0 w 13"/>
              <a:gd name="T61" fmla="*/ 15875 h 13"/>
              <a:gd name="T62" fmla="*/ 0 w 13"/>
              <a:gd name="T63" fmla="*/ 12700 h 13"/>
              <a:gd name="T64" fmla="*/ 0 w 13"/>
              <a:gd name="T65" fmla="*/ 12700 h 13"/>
              <a:gd name="T66" fmla="*/ 0 w 13"/>
              <a:gd name="T67" fmla="*/ 12700 h 13"/>
              <a:gd name="T68" fmla="*/ 0 w 13"/>
              <a:gd name="T69" fmla="*/ 7937 h 13"/>
              <a:gd name="T70" fmla="*/ 0 w 13"/>
              <a:gd name="T71" fmla="*/ 7937 h 13"/>
              <a:gd name="T72" fmla="*/ 0 w 13"/>
              <a:gd name="T73" fmla="*/ 7937 h 13"/>
              <a:gd name="T74" fmla="*/ 0 w 13"/>
              <a:gd name="T75" fmla="*/ 3175 h 13"/>
              <a:gd name="T76" fmla="*/ 4762 w 13"/>
              <a:gd name="T77" fmla="*/ 3175 h 13"/>
              <a:gd name="T78" fmla="*/ 4762 w 13"/>
              <a:gd name="T79" fmla="*/ 3175 h 13"/>
              <a:gd name="T80" fmla="*/ 4762 w 13"/>
              <a:gd name="T81" fmla="*/ 0 h 13"/>
              <a:gd name="T82" fmla="*/ 4762 w 13"/>
              <a:gd name="T83" fmla="*/ 0 h 13"/>
              <a:gd name="T84" fmla="*/ 7937 w 13"/>
              <a:gd name="T85" fmla="*/ 0 h 13"/>
              <a:gd name="T86" fmla="*/ 7937 w 13"/>
              <a:gd name="T87" fmla="*/ 0 h 13"/>
              <a:gd name="T88" fmla="*/ 7937 w 13"/>
              <a:gd name="T89" fmla="*/ 0 h 13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3" h="13">
                <a:moveTo>
                  <a:pt x="8" y="0"/>
                </a:moveTo>
                <a:lnTo>
                  <a:pt x="8" y="0"/>
                </a:lnTo>
                <a:lnTo>
                  <a:pt x="11" y="0"/>
                </a:lnTo>
                <a:lnTo>
                  <a:pt x="11" y="2"/>
                </a:lnTo>
                <a:lnTo>
                  <a:pt x="13" y="2"/>
                </a:lnTo>
                <a:lnTo>
                  <a:pt x="13" y="5"/>
                </a:lnTo>
                <a:lnTo>
                  <a:pt x="13" y="8"/>
                </a:lnTo>
                <a:lnTo>
                  <a:pt x="13" y="10"/>
                </a:lnTo>
                <a:lnTo>
                  <a:pt x="11" y="10"/>
                </a:lnTo>
                <a:lnTo>
                  <a:pt x="11" y="13"/>
                </a:lnTo>
                <a:lnTo>
                  <a:pt x="8" y="13"/>
                </a:lnTo>
                <a:lnTo>
                  <a:pt x="5" y="13"/>
                </a:lnTo>
                <a:lnTo>
                  <a:pt x="3" y="13"/>
                </a:lnTo>
                <a:lnTo>
                  <a:pt x="3" y="10"/>
                </a:lnTo>
                <a:lnTo>
                  <a:pt x="0" y="10"/>
                </a:lnTo>
                <a:lnTo>
                  <a:pt x="0" y="8"/>
                </a:lnTo>
                <a:lnTo>
                  <a:pt x="0" y="5"/>
                </a:lnTo>
                <a:lnTo>
                  <a:pt x="0" y="2"/>
                </a:lnTo>
                <a:lnTo>
                  <a:pt x="3" y="2"/>
                </a:lnTo>
                <a:lnTo>
                  <a:pt x="3" y="0"/>
                </a:lnTo>
                <a:lnTo>
                  <a:pt x="5" y="0"/>
                </a:lnTo>
                <a:lnTo>
                  <a:pt x="8" y="0"/>
                </a:lnTo>
                <a:close/>
              </a:path>
            </a:pathLst>
          </a:custGeom>
          <a:solidFill>
            <a:srgbClr val="FF070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648" name="Freeform 428"/>
          <p:cNvSpPr>
            <a:spLocks/>
          </p:cNvSpPr>
          <p:nvPr/>
        </p:nvSpPr>
        <p:spPr bwMode="auto">
          <a:xfrm>
            <a:off x="1846263" y="4551065"/>
            <a:ext cx="17462" cy="15875"/>
          </a:xfrm>
          <a:custGeom>
            <a:avLst/>
            <a:gdLst>
              <a:gd name="T0" fmla="*/ 7937 w 11"/>
              <a:gd name="T1" fmla="*/ 0 h 10"/>
              <a:gd name="T2" fmla="*/ 7937 w 11"/>
              <a:gd name="T3" fmla="*/ 0 h 10"/>
              <a:gd name="T4" fmla="*/ 12700 w 11"/>
              <a:gd name="T5" fmla="*/ 0 h 10"/>
              <a:gd name="T6" fmla="*/ 12700 w 11"/>
              <a:gd name="T7" fmla="*/ 0 h 10"/>
              <a:gd name="T8" fmla="*/ 12700 w 11"/>
              <a:gd name="T9" fmla="*/ 0 h 10"/>
              <a:gd name="T10" fmla="*/ 12700 w 11"/>
              <a:gd name="T11" fmla="*/ 3175 h 10"/>
              <a:gd name="T12" fmla="*/ 17462 w 11"/>
              <a:gd name="T13" fmla="*/ 3175 h 10"/>
              <a:gd name="T14" fmla="*/ 17462 w 11"/>
              <a:gd name="T15" fmla="*/ 3175 h 10"/>
              <a:gd name="T16" fmla="*/ 17462 w 11"/>
              <a:gd name="T17" fmla="*/ 3175 h 10"/>
              <a:gd name="T18" fmla="*/ 17462 w 11"/>
              <a:gd name="T19" fmla="*/ 7938 h 10"/>
              <a:gd name="T20" fmla="*/ 17462 w 11"/>
              <a:gd name="T21" fmla="*/ 7938 h 10"/>
              <a:gd name="T22" fmla="*/ 17462 w 11"/>
              <a:gd name="T23" fmla="*/ 7938 h 10"/>
              <a:gd name="T24" fmla="*/ 17462 w 11"/>
              <a:gd name="T25" fmla="*/ 7938 h 10"/>
              <a:gd name="T26" fmla="*/ 17462 w 11"/>
              <a:gd name="T27" fmla="*/ 12700 h 10"/>
              <a:gd name="T28" fmla="*/ 17462 w 11"/>
              <a:gd name="T29" fmla="*/ 12700 h 10"/>
              <a:gd name="T30" fmla="*/ 17462 w 11"/>
              <a:gd name="T31" fmla="*/ 12700 h 10"/>
              <a:gd name="T32" fmla="*/ 12700 w 11"/>
              <a:gd name="T33" fmla="*/ 12700 h 10"/>
              <a:gd name="T34" fmla="*/ 12700 w 11"/>
              <a:gd name="T35" fmla="*/ 15875 h 10"/>
              <a:gd name="T36" fmla="*/ 12700 w 11"/>
              <a:gd name="T37" fmla="*/ 15875 h 10"/>
              <a:gd name="T38" fmla="*/ 12700 w 11"/>
              <a:gd name="T39" fmla="*/ 15875 h 10"/>
              <a:gd name="T40" fmla="*/ 12700 w 11"/>
              <a:gd name="T41" fmla="*/ 15875 h 10"/>
              <a:gd name="T42" fmla="*/ 7937 w 11"/>
              <a:gd name="T43" fmla="*/ 15875 h 10"/>
              <a:gd name="T44" fmla="*/ 7937 w 11"/>
              <a:gd name="T45" fmla="*/ 15875 h 10"/>
              <a:gd name="T46" fmla="*/ 7937 w 11"/>
              <a:gd name="T47" fmla="*/ 15875 h 10"/>
              <a:gd name="T48" fmla="*/ 4762 w 11"/>
              <a:gd name="T49" fmla="*/ 15875 h 10"/>
              <a:gd name="T50" fmla="*/ 4762 w 11"/>
              <a:gd name="T51" fmla="*/ 15875 h 10"/>
              <a:gd name="T52" fmla="*/ 4762 w 11"/>
              <a:gd name="T53" fmla="*/ 15875 h 10"/>
              <a:gd name="T54" fmla="*/ 4762 w 11"/>
              <a:gd name="T55" fmla="*/ 15875 h 10"/>
              <a:gd name="T56" fmla="*/ 4762 w 11"/>
              <a:gd name="T57" fmla="*/ 12700 h 10"/>
              <a:gd name="T58" fmla="*/ 0 w 11"/>
              <a:gd name="T59" fmla="*/ 12700 h 10"/>
              <a:gd name="T60" fmla="*/ 0 w 11"/>
              <a:gd name="T61" fmla="*/ 12700 h 10"/>
              <a:gd name="T62" fmla="*/ 0 w 11"/>
              <a:gd name="T63" fmla="*/ 12700 h 10"/>
              <a:gd name="T64" fmla="*/ 0 w 11"/>
              <a:gd name="T65" fmla="*/ 7938 h 10"/>
              <a:gd name="T66" fmla="*/ 0 w 11"/>
              <a:gd name="T67" fmla="*/ 7938 h 10"/>
              <a:gd name="T68" fmla="*/ 0 w 11"/>
              <a:gd name="T69" fmla="*/ 7938 h 10"/>
              <a:gd name="T70" fmla="*/ 0 w 11"/>
              <a:gd name="T71" fmla="*/ 7938 h 10"/>
              <a:gd name="T72" fmla="*/ 0 w 11"/>
              <a:gd name="T73" fmla="*/ 3175 h 10"/>
              <a:gd name="T74" fmla="*/ 0 w 11"/>
              <a:gd name="T75" fmla="*/ 3175 h 10"/>
              <a:gd name="T76" fmla="*/ 0 w 11"/>
              <a:gd name="T77" fmla="*/ 3175 h 10"/>
              <a:gd name="T78" fmla="*/ 4762 w 11"/>
              <a:gd name="T79" fmla="*/ 3175 h 10"/>
              <a:gd name="T80" fmla="*/ 4762 w 11"/>
              <a:gd name="T81" fmla="*/ 0 h 10"/>
              <a:gd name="T82" fmla="*/ 4762 w 11"/>
              <a:gd name="T83" fmla="*/ 0 h 10"/>
              <a:gd name="T84" fmla="*/ 4762 w 11"/>
              <a:gd name="T85" fmla="*/ 0 h 10"/>
              <a:gd name="T86" fmla="*/ 7937 w 11"/>
              <a:gd name="T87" fmla="*/ 0 h 10"/>
              <a:gd name="T88" fmla="*/ 7937 w 11"/>
              <a:gd name="T89" fmla="*/ 0 h 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" h="10">
                <a:moveTo>
                  <a:pt x="5" y="0"/>
                </a:moveTo>
                <a:lnTo>
                  <a:pt x="5" y="0"/>
                </a:lnTo>
                <a:lnTo>
                  <a:pt x="8" y="0"/>
                </a:lnTo>
                <a:lnTo>
                  <a:pt x="8" y="2"/>
                </a:lnTo>
                <a:lnTo>
                  <a:pt x="11" y="2"/>
                </a:lnTo>
                <a:lnTo>
                  <a:pt x="11" y="5"/>
                </a:lnTo>
                <a:lnTo>
                  <a:pt x="11" y="8"/>
                </a:lnTo>
                <a:lnTo>
                  <a:pt x="8" y="8"/>
                </a:lnTo>
                <a:lnTo>
                  <a:pt x="8" y="10"/>
                </a:lnTo>
                <a:lnTo>
                  <a:pt x="5" y="10"/>
                </a:lnTo>
                <a:lnTo>
                  <a:pt x="3" y="10"/>
                </a:lnTo>
                <a:lnTo>
                  <a:pt x="3" y="8"/>
                </a:lnTo>
                <a:lnTo>
                  <a:pt x="0" y="8"/>
                </a:lnTo>
                <a:lnTo>
                  <a:pt x="0" y="5"/>
                </a:lnTo>
                <a:lnTo>
                  <a:pt x="0" y="2"/>
                </a:lnTo>
                <a:lnTo>
                  <a:pt x="3" y="2"/>
                </a:lnTo>
                <a:lnTo>
                  <a:pt x="3" y="0"/>
                </a:lnTo>
                <a:lnTo>
                  <a:pt x="5" y="0"/>
                </a:lnTo>
              </a:path>
            </a:pathLst>
          </a:custGeom>
          <a:noFill/>
          <a:ln w="4763">
            <a:solidFill>
              <a:srgbClr val="FF0705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649" name="Freeform 429"/>
          <p:cNvSpPr>
            <a:spLocks/>
          </p:cNvSpPr>
          <p:nvPr/>
        </p:nvSpPr>
        <p:spPr bwMode="auto">
          <a:xfrm>
            <a:off x="1871663" y="4430415"/>
            <a:ext cx="20637" cy="23812"/>
          </a:xfrm>
          <a:custGeom>
            <a:avLst/>
            <a:gdLst>
              <a:gd name="T0" fmla="*/ 12700 w 13"/>
              <a:gd name="T1" fmla="*/ 0 h 15"/>
              <a:gd name="T2" fmla="*/ 12700 w 13"/>
              <a:gd name="T3" fmla="*/ 0 h 15"/>
              <a:gd name="T4" fmla="*/ 12700 w 13"/>
              <a:gd name="T5" fmla="*/ 0 h 15"/>
              <a:gd name="T6" fmla="*/ 17462 w 13"/>
              <a:gd name="T7" fmla="*/ 0 h 15"/>
              <a:gd name="T8" fmla="*/ 17462 w 13"/>
              <a:gd name="T9" fmla="*/ 0 h 15"/>
              <a:gd name="T10" fmla="*/ 17462 w 13"/>
              <a:gd name="T11" fmla="*/ 4762 h 15"/>
              <a:gd name="T12" fmla="*/ 17462 w 13"/>
              <a:gd name="T13" fmla="*/ 4762 h 15"/>
              <a:gd name="T14" fmla="*/ 20637 w 13"/>
              <a:gd name="T15" fmla="*/ 4762 h 15"/>
              <a:gd name="T16" fmla="*/ 20637 w 13"/>
              <a:gd name="T17" fmla="*/ 11112 h 15"/>
              <a:gd name="T18" fmla="*/ 20637 w 13"/>
              <a:gd name="T19" fmla="*/ 11112 h 15"/>
              <a:gd name="T20" fmla="*/ 20637 w 13"/>
              <a:gd name="T21" fmla="*/ 11112 h 15"/>
              <a:gd name="T22" fmla="*/ 20637 w 13"/>
              <a:gd name="T23" fmla="*/ 14287 h 15"/>
              <a:gd name="T24" fmla="*/ 20637 w 13"/>
              <a:gd name="T25" fmla="*/ 14287 h 15"/>
              <a:gd name="T26" fmla="*/ 20637 w 13"/>
              <a:gd name="T27" fmla="*/ 14287 h 15"/>
              <a:gd name="T28" fmla="*/ 20637 w 13"/>
              <a:gd name="T29" fmla="*/ 19050 h 15"/>
              <a:gd name="T30" fmla="*/ 20637 w 13"/>
              <a:gd name="T31" fmla="*/ 19050 h 15"/>
              <a:gd name="T32" fmla="*/ 17462 w 13"/>
              <a:gd name="T33" fmla="*/ 19050 h 15"/>
              <a:gd name="T34" fmla="*/ 17462 w 13"/>
              <a:gd name="T35" fmla="*/ 19050 h 15"/>
              <a:gd name="T36" fmla="*/ 17462 w 13"/>
              <a:gd name="T37" fmla="*/ 23812 h 15"/>
              <a:gd name="T38" fmla="*/ 17462 w 13"/>
              <a:gd name="T39" fmla="*/ 23812 h 15"/>
              <a:gd name="T40" fmla="*/ 12700 w 13"/>
              <a:gd name="T41" fmla="*/ 23812 h 15"/>
              <a:gd name="T42" fmla="*/ 12700 w 13"/>
              <a:gd name="T43" fmla="*/ 23812 h 15"/>
              <a:gd name="T44" fmla="*/ 12700 w 13"/>
              <a:gd name="T45" fmla="*/ 23812 h 15"/>
              <a:gd name="T46" fmla="*/ 7937 w 13"/>
              <a:gd name="T47" fmla="*/ 23812 h 15"/>
              <a:gd name="T48" fmla="*/ 7937 w 13"/>
              <a:gd name="T49" fmla="*/ 23812 h 15"/>
              <a:gd name="T50" fmla="*/ 4762 w 13"/>
              <a:gd name="T51" fmla="*/ 23812 h 15"/>
              <a:gd name="T52" fmla="*/ 4762 w 13"/>
              <a:gd name="T53" fmla="*/ 23812 h 15"/>
              <a:gd name="T54" fmla="*/ 4762 w 13"/>
              <a:gd name="T55" fmla="*/ 19050 h 15"/>
              <a:gd name="T56" fmla="*/ 4762 w 13"/>
              <a:gd name="T57" fmla="*/ 19050 h 15"/>
              <a:gd name="T58" fmla="*/ 0 w 13"/>
              <a:gd name="T59" fmla="*/ 19050 h 15"/>
              <a:gd name="T60" fmla="*/ 0 w 13"/>
              <a:gd name="T61" fmla="*/ 19050 h 15"/>
              <a:gd name="T62" fmla="*/ 0 w 13"/>
              <a:gd name="T63" fmla="*/ 14287 h 15"/>
              <a:gd name="T64" fmla="*/ 0 w 13"/>
              <a:gd name="T65" fmla="*/ 14287 h 15"/>
              <a:gd name="T66" fmla="*/ 0 w 13"/>
              <a:gd name="T67" fmla="*/ 14287 h 15"/>
              <a:gd name="T68" fmla="*/ 0 w 13"/>
              <a:gd name="T69" fmla="*/ 11112 h 15"/>
              <a:gd name="T70" fmla="*/ 0 w 13"/>
              <a:gd name="T71" fmla="*/ 11112 h 15"/>
              <a:gd name="T72" fmla="*/ 0 w 13"/>
              <a:gd name="T73" fmla="*/ 11112 h 15"/>
              <a:gd name="T74" fmla="*/ 0 w 13"/>
              <a:gd name="T75" fmla="*/ 4762 h 15"/>
              <a:gd name="T76" fmla="*/ 4762 w 13"/>
              <a:gd name="T77" fmla="*/ 4762 h 15"/>
              <a:gd name="T78" fmla="*/ 4762 w 13"/>
              <a:gd name="T79" fmla="*/ 4762 h 15"/>
              <a:gd name="T80" fmla="*/ 4762 w 13"/>
              <a:gd name="T81" fmla="*/ 0 h 15"/>
              <a:gd name="T82" fmla="*/ 4762 w 13"/>
              <a:gd name="T83" fmla="*/ 0 h 15"/>
              <a:gd name="T84" fmla="*/ 7937 w 13"/>
              <a:gd name="T85" fmla="*/ 0 h 15"/>
              <a:gd name="T86" fmla="*/ 7937 w 13"/>
              <a:gd name="T87" fmla="*/ 0 h 15"/>
              <a:gd name="T88" fmla="*/ 7937 w 13"/>
              <a:gd name="T89" fmla="*/ 0 h 15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3" h="15">
                <a:moveTo>
                  <a:pt x="8" y="0"/>
                </a:moveTo>
                <a:lnTo>
                  <a:pt x="8" y="0"/>
                </a:lnTo>
                <a:lnTo>
                  <a:pt x="11" y="0"/>
                </a:lnTo>
                <a:lnTo>
                  <a:pt x="11" y="3"/>
                </a:lnTo>
                <a:lnTo>
                  <a:pt x="13" y="3"/>
                </a:lnTo>
                <a:lnTo>
                  <a:pt x="13" y="7"/>
                </a:lnTo>
                <a:lnTo>
                  <a:pt x="13" y="9"/>
                </a:lnTo>
                <a:lnTo>
                  <a:pt x="13" y="12"/>
                </a:lnTo>
                <a:lnTo>
                  <a:pt x="11" y="12"/>
                </a:lnTo>
                <a:lnTo>
                  <a:pt x="11" y="15"/>
                </a:lnTo>
                <a:lnTo>
                  <a:pt x="8" y="15"/>
                </a:lnTo>
                <a:lnTo>
                  <a:pt x="5" y="15"/>
                </a:lnTo>
                <a:lnTo>
                  <a:pt x="3" y="15"/>
                </a:lnTo>
                <a:lnTo>
                  <a:pt x="3" y="12"/>
                </a:lnTo>
                <a:lnTo>
                  <a:pt x="0" y="12"/>
                </a:lnTo>
                <a:lnTo>
                  <a:pt x="0" y="9"/>
                </a:lnTo>
                <a:lnTo>
                  <a:pt x="0" y="7"/>
                </a:lnTo>
                <a:lnTo>
                  <a:pt x="0" y="3"/>
                </a:lnTo>
                <a:lnTo>
                  <a:pt x="3" y="3"/>
                </a:lnTo>
                <a:lnTo>
                  <a:pt x="3" y="0"/>
                </a:lnTo>
                <a:lnTo>
                  <a:pt x="5" y="0"/>
                </a:lnTo>
                <a:lnTo>
                  <a:pt x="8" y="0"/>
                </a:lnTo>
                <a:close/>
              </a:path>
            </a:pathLst>
          </a:custGeom>
          <a:solidFill>
            <a:srgbClr val="FF070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650" name="Freeform 430"/>
          <p:cNvSpPr>
            <a:spLocks/>
          </p:cNvSpPr>
          <p:nvPr/>
        </p:nvSpPr>
        <p:spPr bwMode="auto">
          <a:xfrm>
            <a:off x="1871663" y="4430415"/>
            <a:ext cx="17462" cy="19050"/>
          </a:xfrm>
          <a:custGeom>
            <a:avLst/>
            <a:gdLst>
              <a:gd name="T0" fmla="*/ 7937 w 11"/>
              <a:gd name="T1" fmla="*/ 0 h 12"/>
              <a:gd name="T2" fmla="*/ 7937 w 11"/>
              <a:gd name="T3" fmla="*/ 0 h 12"/>
              <a:gd name="T4" fmla="*/ 12700 w 11"/>
              <a:gd name="T5" fmla="*/ 0 h 12"/>
              <a:gd name="T6" fmla="*/ 12700 w 11"/>
              <a:gd name="T7" fmla="*/ 0 h 12"/>
              <a:gd name="T8" fmla="*/ 12700 w 11"/>
              <a:gd name="T9" fmla="*/ 0 h 12"/>
              <a:gd name="T10" fmla="*/ 12700 w 11"/>
              <a:gd name="T11" fmla="*/ 4763 h 12"/>
              <a:gd name="T12" fmla="*/ 17462 w 11"/>
              <a:gd name="T13" fmla="*/ 4763 h 12"/>
              <a:gd name="T14" fmla="*/ 17462 w 11"/>
              <a:gd name="T15" fmla="*/ 4763 h 12"/>
              <a:gd name="T16" fmla="*/ 17462 w 11"/>
              <a:gd name="T17" fmla="*/ 4763 h 12"/>
              <a:gd name="T18" fmla="*/ 17462 w 11"/>
              <a:gd name="T19" fmla="*/ 11113 h 12"/>
              <a:gd name="T20" fmla="*/ 17462 w 11"/>
              <a:gd name="T21" fmla="*/ 11113 h 12"/>
              <a:gd name="T22" fmla="*/ 17462 w 11"/>
              <a:gd name="T23" fmla="*/ 11113 h 12"/>
              <a:gd name="T24" fmla="*/ 17462 w 11"/>
              <a:gd name="T25" fmla="*/ 11113 h 12"/>
              <a:gd name="T26" fmla="*/ 17462 w 11"/>
              <a:gd name="T27" fmla="*/ 14288 h 12"/>
              <a:gd name="T28" fmla="*/ 17462 w 11"/>
              <a:gd name="T29" fmla="*/ 14288 h 12"/>
              <a:gd name="T30" fmla="*/ 17462 w 11"/>
              <a:gd name="T31" fmla="*/ 14288 h 12"/>
              <a:gd name="T32" fmla="*/ 12700 w 11"/>
              <a:gd name="T33" fmla="*/ 14288 h 12"/>
              <a:gd name="T34" fmla="*/ 12700 w 11"/>
              <a:gd name="T35" fmla="*/ 19050 h 12"/>
              <a:gd name="T36" fmla="*/ 12700 w 11"/>
              <a:gd name="T37" fmla="*/ 19050 h 12"/>
              <a:gd name="T38" fmla="*/ 12700 w 11"/>
              <a:gd name="T39" fmla="*/ 19050 h 12"/>
              <a:gd name="T40" fmla="*/ 12700 w 11"/>
              <a:gd name="T41" fmla="*/ 19050 h 12"/>
              <a:gd name="T42" fmla="*/ 7937 w 11"/>
              <a:gd name="T43" fmla="*/ 19050 h 12"/>
              <a:gd name="T44" fmla="*/ 7937 w 11"/>
              <a:gd name="T45" fmla="*/ 19050 h 12"/>
              <a:gd name="T46" fmla="*/ 7937 w 11"/>
              <a:gd name="T47" fmla="*/ 19050 h 12"/>
              <a:gd name="T48" fmla="*/ 4762 w 11"/>
              <a:gd name="T49" fmla="*/ 19050 h 12"/>
              <a:gd name="T50" fmla="*/ 4762 w 11"/>
              <a:gd name="T51" fmla="*/ 19050 h 12"/>
              <a:gd name="T52" fmla="*/ 4762 w 11"/>
              <a:gd name="T53" fmla="*/ 19050 h 12"/>
              <a:gd name="T54" fmla="*/ 4762 w 11"/>
              <a:gd name="T55" fmla="*/ 19050 h 12"/>
              <a:gd name="T56" fmla="*/ 4762 w 11"/>
              <a:gd name="T57" fmla="*/ 14288 h 12"/>
              <a:gd name="T58" fmla="*/ 0 w 11"/>
              <a:gd name="T59" fmla="*/ 14288 h 12"/>
              <a:gd name="T60" fmla="*/ 0 w 11"/>
              <a:gd name="T61" fmla="*/ 14288 h 12"/>
              <a:gd name="T62" fmla="*/ 0 w 11"/>
              <a:gd name="T63" fmla="*/ 14288 h 12"/>
              <a:gd name="T64" fmla="*/ 0 w 11"/>
              <a:gd name="T65" fmla="*/ 11113 h 12"/>
              <a:gd name="T66" fmla="*/ 0 w 11"/>
              <a:gd name="T67" fmla="*/ 11113 h 12"/>
              <a:gd name="T68" fmla="*/ 0 w 11"/>
              <a:gd name="T69" fmla="*/ 11113 h 12"/>
              <a:gd name="T70" fmla="*/ 0 w 11"/>
              <a:gd name="T71" fmla="*/ 11113 h 12"/>
              <a:gd name="T72" fmla="*/ 0 w 11"/>
              <a:gd name="T73" fmla="*/ 4763 h 12"/>
              <a:gd name="T74" fmla="*/ 0 w 11"/>
              <a:gd name="T75" fmla="*/ 4763 h 12"/>
              <a:gd name="T76" fmla="*/ 0 w 11"/>
              <a:gd name="T77" fmla="*/ 4763 h 12"/>
              <a:gd name="T78" fmla="*/ 4762 w 11"/>
              <a:gd name="T79" fmla="*/ 4763 h 12"/>
              <a:gd name="T80" fmla="*/ 4762 w 11"/>
              <a:gd name="T81" fmla="*/ 0 h 12"/>
              <a:gd name="T82" fmla="*/ 4762 w 11"/>
              <a:gd name="T83" fmla="*/ 0 h 12"/>
              <a:gd name="T84" fmla="*/ 4762 w 11"/>
              <a:gd name="T85" fmla="*/ 0 h 12"/>
              <a:gd name="T86" fmla="*/ 7937 w 11"/>
              <a:gd name="T87" fmla="*/ 0 h 12"/>
              <a:gd name="T88" fmla="*/ 7937 w 11"/>
              <a:gd name="T89" fmla="*/ 0 h 1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" h="12">
                <a:moveTo>
                  <a:pt x="5" y="0"/>
                </a:moveTo>
                <a:lnTo>
                  <a:pt x="5" y="0"/>
                </a:lnTo>
                <a:lnTo>
                  <a:pt x="8" y="0"/>
                </a:lnTo>
                <a:lnTo>
                  <a:pt x="8" y="3"/>
                </a:lnTo>
                <a:lnTo>
                  <a:pt x="11" y="3"/>
                </a:lnTo>
                <a:lnTo>
                  <a:pt x="11" y="7"/>
                </a:lnTo>
                <a:lnTo>
                  <a:pt x="11" y="9"/>
                </a:lnTo>
                <a:lnTo>
                  <a:pt x="8" y="9"/>
                </a:lnTo>
                <a:lnTo>
                  <a:pt x="8" y="12"/>
                </a:lnTo>
                <a:lnTo>
                  <a:pt x="5" y="12"/>
                </a:lnTo>
                <a:lnTo>
                  <a:pt x="3" y="12"/>
                </a:lnTo>
                <a:lnTo>
                  <a:pt x="3" y="9"/>
                </a:lnTo>
                <a:lnTo>
                  <a:pt x="0" y="9"/>
                </a:lnTo>
                <a:lnTo>
                  <a:pt x="0" y="7"/>
                </a:lnTo>
                <a:lnTo>
                  <a:pt x="0" y="3"/>
                </a:lnTo>
                <a:lnTo>
                  <a:pt x="3" y="3"/>
                </a:lnTo>
                <a:lnTo>
                  <a:pt x="3" y="0"/>
                </a:lnTo>
                <a:lnTo>
                  <a:pt x="5" y="0"/>
                </a:lnTo>
              </a:path>
            </a:pathLst>
          </a:custGeom>
          <a:noFill/>
          <a:ln w="4763">
            <a:solidFill>
              <a:srgbClr val="FF0705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651" name="Freeform 431"/>
          <p:cNvSpPr>
            <a:spLocks/>
          </p:cNvSpPr>
          <p:nvPr/>
        </p:nvSpPr>
        <p:spPr bwMode="auto">
          <a:xfrm>
            <a:off x="1897063" y="4268490"/>
            <a:ext cx="23812" cy="22225"/>
          </a:xfrm>
          <a:custGeom>
            <a:avLst/>
            <a:gdLst>
              <a:gd name="T0" fmla="*/ 14287 w 15"/>
              <a:gd name="T1" fmla="*/ 0 h 14"/>
              <a:gd name="T2" fmla="*/ 14287 w 15"/>
              <a:gd name="T3" fmla="*/ 0 h 14"/>
              <a:gd name="T4" fmla="*/ 14287 w 15"/>
              <a:gd name="T5" fmla="*/ 0 h 14"/>
              <a:gd name="T6" fmla="*/ 19050 w 15"/>
              <a:gd name="T7" fmla="*/ 0 h 14"/>
              <a:gd name="T8" fmla="*/ 19050 w 15"/>
              <a:gd name="T9" fmla="*/ 0 h 14"/>
              <a:gd name="T10" fmla="*/ 19050 w 15"/>
              <a:gd name="T11" fmla="*/ 3175 h 14"/>
              <a:gd name="T12" fmla="*/ 19050 w 15"/>
              <a:gd name="T13" fmla="*/ 3175 h 14"/>
              <a:gd name="T14" fmla="*/ 23812 w 15"/>
              <a:gd name="T15" fmla="*/ 3175 h 14"/>
              <a:gd name="T16" fmla="*/ 23812 w 15"/>
              <a:gd name="T17" fmla="*/ 7938 h 14"/>
              <a:gd name="T18" fmla="*/ 23812 w 15"/>
              <a:gd name="T19" fmla="*/ 7938 h 14"/>
              <a:gd name="T20" fmla="*/ 23812 w 15"/>
              <a:gd name="T21" fmla="*/ 7938 h 14"/>
              <a:gd name="T22" fmla="*/ 23812 w 15"/>
              <a:gd name="T23" fmla="*/ 14288 h 14"/>
              <a:gd name="T24" fmla="*/ 23812 w 15"/>
              <a:gd name="T25" fmla="*/ 14288 h 14"/>
              <a:gd name="T26" fmla="*/ 23812 w 15"/>
              <a:gd name="T27" fmla="*/ 14288 h 14"/>
              <a:gd name="T28" fmla="*/ 23812 w 15"/>
              <a:gd name="T29" fmla="*/ 19050 h 14"/>
              <a:gd name="T30" fmla="*/ 23812 w 15"/>
              <a:gd name="T31" fmla="*/ 19050 h 14"/>
              <a:gd name="T32" fmla="*/ 19050 w 15"/>
              <a:gd name="T33" fmla="*/ 19050 h 14"/>
              <a:gd name="T34" fmla="*/ 19050 w 15"/>
              <a:gd name="T35" fmla="*/ 19050 h 14"/>
              <a:gd name="T36" fmla="*/ 19050 w 15"/>
              <a:gd name="T37" fmla="*/ 22225 h 14"/>
              <a:gd name="T38" fmla="*/ 19050 w 15"/>
              <a:gd name="T39" fmla="*/ 22225 h 14"/>
              <a:gd name="T40" fmla="*/ 14287 w 15"/>
              <a:gd name="T41" fmla="*/ 22225 h 14"/>
              <a:gd name="T42" fmla="*/ 14287 w 15"/>
              <a:gd name="T43" fmla="*/ 22225 h 14"/>
              <a:gd name="T44" fmla="*/ 14287 w 15"/>
              <a:gd name="T45" fmla="*/ 22225 h 14"/>
              <a:gd name="T46" fmla="*/ 11112 w 15"/>
              <a:gd name="T47" fmla="*/ 22225 h 14"/>
              <a:gd name="T48" fmla="*/ 11112 w 15"/>
              <a:gd name="T49" fmla="*/ 22225 h 14"/>
              <a:gd name="T50" fmla="*/ 6350 w 15"/>
              <a:gd name="T51" fmla="*/ 22225 h 14"/>
              <a:gd name="T52" fmla="*/ 6350 w 15"/>
              <a:gd name="T53" fmla="*/ 22225 h 14"/>
              <a:gd name="T54" fmla="*/ 6350 w 15"/>
              <a:gd name="T55" fmla="*/ 19050 h 14"/>
              <a:gd name="T56" fmla="*/ 6350 w 15"/>
              <a:gd name="T57" fmla="*/ 19050 h 14"/>
              <a:gd name="T58" fmla="*/ 0 w 15"/>
              <a:gd name="T59" fmla="*/ 19050 h 14"/>
              <a:gd name="T60" fmla="*/ 0 w 15"/>
              <a:gd name="T61" fmla="*/ 19050 h 14"/>
              <a:gd name="T62" fmla="*/ 0 w 15"/>
              <a:gd name="T63" fmla="*/ 14288 h 14"/>
              <a:gd name="T64" fmla="*/ 0 w 15"/>
              <a:gd name="T65" fmla="*/ 14288 h 14"/>
              <a:gd name="T66" fmla="*/ 0 w 15"/>
              <a:gd name="T67" fmla="*/ 14288 h 14"/>
              <a:gd name="T68" fmla="*/ 0 w 15"/>
              <a:gd name="T69" fmla="*/ 7938 h 14"/>
              <a:gd name="T70" fmla="*/ 0 w 15"/>
              <a:gd name="T71" fmla="*/ 7938 h 14"/>
              <a:gd name="T72" fmla="*/ 0 w 15"/>
              <a:gd name="T73" fmla="*/ 7938 h 14"/>
              <a:gd name="T74" fmla="*/ 0 w 15"/>
              <a:gd name="T75" fmla="*/ 3175 h 14"/>
              <a:gd name="T76" fmla="*/ 6350 w 15"/>
              <a:gd name="T77" fmla="*/ 3175 h 14"/>
              <a:gd name="T78" fmla="*/ 6350 w 15"/>
              <a:gd name="T79" fmla="*/ 3175 h 14"/>
              <a:gd name="T80" fmla="*/ 6350 w 15"/>
              <a:gd name="T81" fmla="*/ 0 h 14"/>
              <a:gd name="T82" fmla="*/ 6350 w 15"/>
              <a:gd name="T83" fmla="*/ 0 h 14"/>
              <a:gd name="T84" fmla="*/ 11112 w 15"/>
              <a:gd name="T85" fmla="*/ 0 h 14"/>
              <a:gd name="T86" fmla="*/ 11112 w 15"/>
              <a:gd name="T87" fmla="*/ 0 h 14"/>
              <a:gd name="T88" fmla="*/ 11112 w 15"/>
              <a:gd name="T89" fmla="*/ 0 h 14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5" h="14">
                <a:moveTo>
                  <a:pt x="9" y="0"/>
                </a:moveTo>
                <a:lnTo>
                  <a:pt x="9" y="0"/>
                </a:lnTo>
                <a:lnTo>
                  <a:pt x="12" y="0"/>
                </a:lnTo>
                <a:lnTo>
                  <a:pt x="12" y="2"/>
                </a:lnTo>
                <a:lnTo>
                  <a:pt x="15" y="2"/>
                </a:lnTo>
                <a:lnTo>
                  <a:pt x="15" y="5"/>
                </a:lnTo>
                <a:lnTo>
                  <a:pt x="15" y="9"/>
                </a:lnTo>
                <a:lnTo>
                  <a:pt x="15" y="12"/>
                </a:lnTo>
                <a:lnTo>
                  <a:pt x="12" y="12"/>
                </a:lnTo>
                <a:lnTo>
                  <a:pt x="12" y="14"/>
                </a:lnTo>
                <a:lnTo>
                  <a:pt x="9" y="14"/>
                </a:lnTo>
                <a:lnTo>
                  <a:pt x="7" y="14"/>
                </a:lnTo>
                <a:lnTo>
                  <a:pt x="4" y="14"/>
                </a:lnTo>
                <a:lnTo>
                  <a:pt x="4" y="12"/>
                </a:lnTo>
                <a:lnTo>
                  <a:pt x="0" y="12"/>
                </a:lnTo>
                <a:lnTo>
                  <a:pt x="0" y="9"/>
                </a:lnTo>
                <a:lnTo>
                  <a:pt x="0" y="5"/>
                </a:lnTo>
                <a:lnTo>
                  <a:pt x="0" y="2"/>
                </a:lnTo>
                <a:lnTo>
                  <a:pt x="4" y="2"/>
                </a:lnTo>
                <a:lnTo>
                  <a:pt x="4" y="0"/>
                </a:lnTo>
                <a:lnTo>
                  <a:pt x="7" y="0"/>
                </a:lnTo>
                <a:lnTo>
                  <a:pt x="9" y="0"/>
                </a:lnTo>
                <a:close/>
              </a:path>
            </a:pathLst>
          </a:custGeom>
          <a:solidFill>
            <a:srgbClr val="FF070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652" name="Freeform 432"/>
          <p:cNvSpPr>
            <a:spLocks/>
          </p:cNvSpPr>
          <p:nvPr/>
        </p:nvSpPr>
        <p:spPr bwMode="auto">
          <a:xfrm>
            <a:off x="1897063" y="4268490"/>
            <a:ext cx="19050" cy="19050"/>
          </a:xfrm>
          <a:custGeom>
            <a:avLst/>
            <a:gdLst>
              <a:gd name="T0" fmla="*/ 11113 w 12"/>
              <a:gd name="T1" fmla="*/ 0 h 12"/>
              <a:gd name="T2" fmla="*/ 11113 w 12"/>
              <a:gd name="T3" fmla="*/ 0 h 12"/>
              <a:gd name="T4" fmla="*/ 14288 w 12"/>
              <a:gd name="T5" fmla="*/ 0 h 12"/>
              <a:gd name="T6" fmla="*/ 14288 w 12"/>
              <a:gd name="T7" fmla="*/ 0 h 12"/>
              <a:gd name="T8" fmla="*/ 14288 w 12"/>
              <a:gd name="T9" fmla="*/ 0 h 12"/>
              <a:gd name="T10" fmla="*/ 14288 w 12"/>
              <a:gd name="T11" fmla="*/ 3175 h 12"/>
              <a:gd name="T12" fmla="*/ 19050 w 12"/>
              <a:gd name="T13" fmla="*/ 3175 h 12"/>
              <a:gd name="T14" fmla="*/ 19050 w 12"/>
              <a:gd name="T15" fmla="*/ 3175 h 12"/>
              <a:gd name="T16" fmla="*/ 19050 w 12"/>
              <a:gd name="T17" fmla="*/ 3175 h 12"/>
              <a:gd name="T18" fmla="*/ 19050 w 12"/>
              <a:gd name="T19" fmla="*/ 7938 h 12"/>
              <a:gd name="T20" fmla="*/ 19050 w 12"/>
              <a:gd name="T21" fmla="*/ 7938 h 12"/>
              <a:gd name="T22" fmla="*/ 19050 w 12"/>
              <a:gd name="T23" fmla="*/ 7938 h 12"/>
              <a:gd name="T24" fmla="*/ 19050 w 12"/>
              <a:gd name="T25" fmla="*/ 7938 h 12"/>
              <a:gd name="T26" fmla="*/ 19050 w 12"/>
              <a:gd name="T27" fmla="*/ 14288 h 12"/>
              <a:gd name="T28" fmla="*/ 19050 w 12"/>
              <a:gd name="T29" fmla="*/ 14288 h 12"/>
              <a:gd name="T30" fmla="*/ 19050 w 12"/>
              <a:gd name="T31" fmla="*/ 14288 h 12"/>
              <a:gd name="T32" fmla="*/ 14288 w 12"/>
              <a:gd name="T33" fmla="*/ 14288 h 12"/>
              <a:gd name="T34" fmla="*/ 14288 w 12"/>
              <a:gd name="T35" fmla="*/ 19050 h 12"/>
              <a:gd name="T36" fmla="*/ 14288 w 12"/>
              <a:gd name="T37" fmla="*/ 19050 h 12"/>
              <a:gd name="T38" fmla="*/ 14288 w 12"/>
              <a:gd name="T39" fmla="*/ 19050 h 12"/>
              <a:gd name="T40" fmla="*/ 14288 w 12"/>
              <a:gd name="T41" fmla="*/ 19050 h 12"/>
              <a:gd name="T42" fmla="*/ 11113 w 12"/>
              <a:gd name="T43" fmla="*/ 19050 h 12"/>
              <a:gd name="T44" fmla="*/ 11113 w 12"/>
              <a:gd name="T45" fmla="*/ 19050 h 12"/>
              <a:gd name="T46" fmla="*/ 11113 w 12"/>
              <a:gd name="T47" fmla="*/ 19050 h 12"/>
              <a:gd name="T48" fmla="*/ 6350 w 12"/>
              <a:gd name="T49" fmla="*/ 19050 h 12"/>
              <a:gd name="T50" fmla="*/ 6350 w 12"/>
              <a:gd name="T51" fmla="*/ 19050 h 12"/>
              <a:gd name="T52" fmla="*/ 6350 w 12"/>
              <a:gd name="T53" fmla="*/ 19050 h 12"/>
              <a:gd name="T54" fmla="*/ 6350 w 12"/>
              <a:gd name="T55" fmla="*/ 19050 h 12"/>
              <a:gd name="T56" fmla="*/ 6350 w 12"/>
              <a:gd name="T57" fmla="*/ 14288 h 12"/>
              <a:gd name="T58" fmla="*/ 0 w 12"/>
              <a:gd name="T59" fmla="*/ 14288 h 12"/>
              <a:gd name="T60" fmla="*/ 0 w 12"/>
              <a:gd name="T61" fmla="*/ 14288 h 12"/>
              <a:gd name="T62" fmla="*/ 0 w 12"/>
              <a:gd name="T63" fmla="*/ 14288 h 12"/>
              <a:gd name="T64" fmla="*/ 0 w 12"/>
              <a:gd name="T65" fmla="*/ 7938 h 12"/>
              <a:gd name="T66" fmla="*/ 0 w 12"/>
              <a:gd name="T67" fmla="*/ 7938 h 12"/>
              <a:gd name="T68" fmla="*/ 0 w 12"/>
              <a:gd name="T69" fmla="*/ 7938 h 12"/>
              <a:gd name="T70" fmla="*/ 0 w 12"/>
              <a:gd name="T71" fmla="*/ 7938 h 12"/>
              <a:gd name="T72" fmla="*/ 0 w 12"/>
              <a:gd name="T73" fmla="*/ 3175 h 12"/>
              <a:gd name="T74" fmla="*/ 0 w 12"/>
              <a:gd name="T75" fmla="*/ 3175 h 12"/>
              <a:gd name="T76" fmla="*/ 0 w 12"/>
              <a:gd name="T77" fmla="*/ 3175 h 12"/>
              <a:gd name="T78" fmla="*/ 6350 w 12"/>
              <a:gd name="T79" fmla="*/ 3175 h 12"/>
              <a:gd name="T80" fmla="*/ 6350 w 12"/>
              <a:gd name="T81" fmla="*/ 0 h 12"/>
              <a:gd name="T82" fmla="*/ 6350 w 12"/>
              <a:gd name="T83" fmla="*/ 0 h 12"/>
              <a:gd name="T84" fmla="*/ 6350 w 12"/>
              <a:gd name="T85" fmla="*/ 0 h 12"/>
              <a:gd name="T86" fmla="*/ 11113 w 12"/>
              <a:gd name="T87" fmla="*/ 0 h 12"/>
              <a:gd name="T88" fmla="*/ 11113 w 12"/>
              <a:gd name="T89" fmla="*/ 0 h 1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2" h="12">
                <a:moveTo>
                  <a:pt x="7" y="0"/>
                </a:moveTo>
                <a:lnTo>
                  <a:pt x="7" y="0"/>
                </a:lnTo>
                <a:lnTo>
                  <a:pt x="9" y="0"/>
                </a:lnTo>
                <a:lnTo>
                  <a:pt x="9" y="2"/>
                </a:lnTo>
                <a:lnTo>
                  <a:pt x="12" y="2"/>
                </a:lnTo>
                <a:lnTo>
                  <a:pt x="12" y="5"/>
                </a:lnTo>
                <a:lnTo>
                  <a:pt x="12" y="9"/>
                </a:lnTo>
                <a:lnTo>
                  <a:pt x="9" y="9"/>
                </a:lnTo>
                <a:lnTo>
                  <a:pt x="9" y="12"/>
                </a:lnTo>
                <a:lnTo>
                  <a:pt x="7" y="12"/>
                </a:lnTo>
                <a:lnTo>
                  <a:pt x="4" y="12"/>
                </a:lnTo>
                <a:lnTo>
                  <a:pt x="4" y="9"/>
                </a:lnTo>
                <a:lnTo>
                  <a:pt x="0" y="9"/>
                </a:lnTo>
                <a:lnTo>
                  <a:pt x="0" y="5"/>
                </a:lnTo>
                <a:lnTo>
                  <a:pt x="0" y="2"/>
                </a:lnTo>
                <a:lnTo>
                  <a:pt x="4" y="2"/>
                </a:lnTo>
                <a:lnTo>
                  <a:pt x="4" y="0"/>
                </a:lnTo>
                <a:lnTo>
                  <a:pt x="7" y="0"/>
                </a:lnTo>
              </a:path>
            </a:pathLst>
          </a:custGeom>
          <a:noFill/>
          <a:ln w="4763">
            <a:solidFill>
              <a:srgbClr val="FF0705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653" name="Freeform 433"/>
          <p:cNvSpPr>
            <a:spLocks/>
          </p:cNvSpPr>
          <p:nvPr/>
        </p:nvSpPr>
        <p:spPr bwMode="auto">
          <a:xfrm>
            <a:off x="1920875" y="4079577"/>
            <a:ext cx="20638" cy="22225"/>
          </a:xfrm>
          <a:custGeom>
            <a:avLst/>
            <a:gdLst>
              <a:gd name="T0" fmla="*/ 12700 w 13"/>
              <a:gd name="T1" fmla="*/ 0 h 14"/>
              <a:gd name="T2" fmla="*/ 12700 w 13"/>
              <a:gd name="T3" fmla="*/ 0 h 14"/>
              <a:gd name="T4" fmla="*/ 12700 w 13"/>
              <a:gd name="T5" fmla="*/ 0 h 14"/>
              <a:gd name="T6" fmla="*/ 15875 w 13"/>
              <a:gd name="T7" fmla="*/ 0 h 14"/>
              <a:gd name="T8" fmla="*/ 15875 w 13"/>
              <a:gd name="T9" fmla="*/ 0 h 14"/>
              <a:gd name="T10" fmla="*/ 15875 w 13"/>
              <a:gd name="T11" fmla="*/ 4763 h 14"/>
              <a:gd name="T12" fmla="*/ 15875 w 13"/>
              <a:gd name="T13" fmla="*/ 4763 h 14"/>
              <a:gd name="T14" fmla="*/ 20638 w 13"/>
              <a:gd name="T15" fmla="*/ 4763 h 14"/>
              <a:gd name="T16" fmla="*/ 20638 w 13"/>
              <a:gd name="T17" fmla="*/ 9525 h 14"/>
              <a:gd name="T18" fmla="*/ 20638 w 13"/>
              <a:gd name="T19" fmla="*/ 9525 h 14"/>
              <a:gd name="T20" fmla="*/ 20638 w 13"/>
              <a:gd name="T21" fmla="*/ 9525 h 14"/>
              <a:gd name="T22" fmla="*/ 20638 w 13"/>
              <a:gd name="T23" fmla="*/ 12700 h 14"/>
              <a:gd name="T24" fmla="*/ 20638 w 13"/>
              <a:gd name="T25" fmla="*/ 12700 h 14"/>
              <a:gd name="T26" fmla="*/ 20638 w 13"/>
              <a:gd name="T27" fmla="*/ 12700 h 14"/>
              <a:gd name="T28" fmla="*/ 20638 w 13"/>
              <a:gd name="T29" fmla="*/ 17463 h 14"/>
              <a:gd name="T30" fmla="*/ 20638 w 13"/>
              <a:gd name="T31" fmla="*/ 17463 h 14"/>
              <a:gd name="T32" fmla="*/ 15875 w 13"/>
              <a:gd name="T33" fmla="*/ 17463 h 14"/>
              <a:gd name="T34" fmla="*/ 15875 w 13"/>
              <a:gd name="T35" fmla="*/ 17463 h 14"/>
              <a:gd name="T36" fmla="*/ 15875 w 13"/>
              <a:gd name="T37" fmla="*/ 22225 h 14"/>
              <a:gd name="T38" fmla="*/ 15875 w 13"/>
              <a:gd name="T39" fmla="*/ 22225 h 14"/>
              <a:gd name="T40" fmla="*/ 12700 w 13"/>
              <a:gd name="T41" fmla="*/ 22225 h 14"/>
              <a:gd name="T42" fmla="*/ 12700 w 13"/>
              <a:gd name="T43" fmla="*/ 22225 h 14"/>
              <a:gd name="T44" fmla="*/ 12700 w 13"/>
              <a:gd name="T45" fmla="*/ 22225 h 14"/>
              <a:gd name="T46" fmla="*/ 7938 w 13"/>
              <a:gd name="T47" fmla="*/ 22225 h 14"/>
              <a:gd name="T48" fmla="*/ 7938 w 13"/>
              <a:gd name="T49" fmla="*/ 22225 h 14"/>
              <a:gd name="T50" fmla="*/ 3175 w 13"/>
              <a:gd name="T51" fmla="*/ 22225 h 14"/>
              <a:gd name="T52" fmla="*/ 3175 w 13"/>
              <a:gd name="T53" fmla="*/ 22225 h 14"/>
              <a:gd name="T54" fmla="*/ 3175 w 13"/>
              <a:gd name="T55" fmla="*/ 17463 h 14"/>
              <a:gd name="T56" fmla="*/ 3175 w 13"/>
              <a:gd name="T57" fmla="*/ 17463 h 14"/>
              <a:gd name="T58" fmla="*/ 0 w 13"/>
              <a:gd name="T59" fmla="*/ 17463 h 14"/>
              <a:gd name="T60" fmla="*/ 0 w 13"/>
              <a:gd name="T61" fmla="*/ 17463 h 14"/>
              <a:gd name="T62" fmla="*/ 0 w 13"/>
              <a:gd name="T63" fmla="*/ 12700 h 14"/>
              <a:gd name="T64" fmla="*/ 0 w 13"/>
              <a:gd name="T65" fmla="*/ 12700 h 14"/>
              <a:gd name="T66" fmla="*/ 0 w 13"/>
              <a:gd name="T67" fmla="*/ 12700 h 14"/>
              <a:gd name="T68" fmla="*/ 0 w 13"/>
              <a:gd name="T69" fmla="*/ 9525 h 14"/>
              <a:gd name="T70" fmla="*/ 0 w 13"/>
              <a:gd name="T71" fmla="*/ 9525 h 14"/>
              <a:gd name="T72" fmla="*/ 0 w 13"/>
              <a:gd name="T73" fmla="*/ 9525 h 14"/>
              <a:gd name="T74" fmla="*/ 0 w 13"/>
              <a:gd name="T75" fmla="*/ 4763 h 14"/>
              <a:gd name="T76" fmla="*/ 3175 w 13"/>
              <a:gd name="T77" fmla="*/ 4763 h 14"/>
              <a:gd name="T78" fmla="*/ 3175 w 13"/>
              <a:gd name="T79" fmla="*/ 4763 h 14"/>
              <a:gd name="T80" fmla="*/ 3175 w 13"/>
              <a:gd name="T81" fmla="*/ 0 h 14"/>
              <a:gd name="T82" fmla="*/ 3175 w 13"/>
              <a:gd name="T83" fmla="*/ 0 h 14"/>
              <a:gd name="T84" fmla="*/ 7938 w 13"/>
              <a:gd name="T85" fmla="*/ 0 h 14"/>
              <a:gd name="T86" fmla="*/ 7938 w 13"/>
              <a:gd name="T87" fmla="*/ 0 h 14"/>
              <a:gd name="T88" fmla="*/ 7938 w 13"/>
              <a:gd name="T89" fmla="*/ 0 h 14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3" h="14">
                <a:moveTo>
                  <a:pt x="8" y="0"/>
                </a:moveTo>
                <a:lnTo>
                  <a:pt x="8" y="0"/>
                </a:lnTo>
                <a:lnTo>
                  <a:pt x="10" y="0"/>
                </a:lnTo>
                <a:lnTo>
                  <a:pt x="10" y="3"/>
                </a:lnTo>
                <a:lnTo>
                  <a:pt x="13" y="3"/>
                </a:lnTo>
                <a:lnTo>
                  <a:pt x="13" y="6"/>
                </a:lnTo>
                <a:lnTo>
                  <a:pt x="13" y="8"/>
                </a:lnTo>
                <a:lnTo>
                  <a:pt x="13" y="11"/>
                </a:lnTo>
                <a:lnTo>
                  <a:pt x="10" y="11"/>
                </a:lnTo>
                <a:lnTo>
                  <a:pt x="10" y="14"/>
                </a:lnTo>
                <a:lnTo>
                  <a:pt x="8" y="14"/>
                </a:lnTo>
                <a:lnTo>
                  <a:pt x="5" y="14"/>
                </a:lnTo>
                <a:lnTo>
                  <a:pt x="2" y="14"/>
                </a:lnTo>
                <a:lnTo>
                  <a:pt x="2" y="11"/>
                </a:lnTo>
                <a:lnTo>
                  <a:pt x="0" y="11"/>
                </a:lnTo>
                <a:lnTo>
                  <a:pt x="0" y="8"/>
                </a:lnTo>
                <a:lnTo>
                  <a:pt x="0" y="6"/>
                </a:lnTo>
                <a:lnTo>
                  <a:pt x="0" y="3"/>
                </a:lnTo>
                <a:lnTo>
                  <a:pt x="2" y="3"/>
                </a:lnTo>
                <a:lnTo>
                  <a:pt x="2" y="0"/>
                </a:lnTo>
                <a:lnTo>
                  <a:pt x="5" y="0"/>
                </a:lnTo>
                <a:lnTo>
                  <a:pt x="8" y="0"/>
                </a:lnTo>
                <a:close/>
              </a:path>
            </a:pathLst>
          </a:custGeom>
          <a:solidFill>
            <a:srgbClr val="FF070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654" name="Freeform 434"/>
          <p:cNvSpPr>
            <a:spLocks/>
          </p:cNvSpPr>
          <p:nvPr/>
        </p:nvSpPr>
        <p:spPr bwMode="auto">
          <a:xfrm>
            <a:off x="1920875" y="4079577"/>
            <a:ext cx="15875" cy="17463"/>
          </a:xfrm>
          <a:custGeom>
            <a:avLst/>
            <a:gdLst>
              <a:gd name="T0" fmla="*/ 7938 w 10"/>
              <a:gd name="T1" fmla="*/ 0 h 11"/>
              <a:gd name="T2" fmla="*/ 7938 w 10"/>
              <a:gd name="T3" fmla="*/ 0 h 11"/>
              <a:gd name="T4" fmla="*/ 12700 w 10"/>
              <a:gd name="T5" fmla="*/ 0 h 11"/>
              <a:gd name="T6" fmla="*/ 12700 w 10"/>
              <a:gd name="T7" fmla="*/ 0 h 11"/>
              <a:gd name="T8" fmla="*/ 12700 w 10"/>
              <a:gd name="T9" fmla="*/ 0 h 11"/>
              <a:gd name="T10" fmla="*/ 12700 w 10"/>
              <a:gd name="T11" fmla="*/ 4763 h 11"/>
              <a:gd name="T12" fmla="*/ 15875 w 10"/>
              <a:gd name="T13" fmla="*/ 4763 h 11"/>
              <a:gd name="T14" fmla="*/ 15875 w 10"/>
              <a:gd name="T15" fmla="*/ 4763 h 11"/>
              <a:gd name="T16" fmla="*/ 15875 w 10"/>
              <a:gd name="T17" fmla="*/ 4763 h 11"/>
              <a:gd name="T18" fmla="*/ 15875 w 10"/>
              <a:gd name="T19" fmla="*/ 9525 h 11"/>
              <a:gd name="T20" fmla="*/ 15875 w 10"/>
              <a:gd name="T21" fmla="*/ 9525 h 11"/>
              <a:gd name="T22" fmla="*/ 15875 w 10"/>
              <a:gd name="T23" fmla="*/ 9525 h 11"/>
              <a:gd name="T24" fmla="*/ 15875 w 10"/>
              <a:gd name="T25" fmla="*/ 9525 h 11"/>
              <a:gd name="T26" fmla="*/ 15875 w 10"/>
              <a:gd name="T27" fmla="*/ 12700 h 11"/>
              <a:gd name="T28" fmla="*/ 15875 w 10"/>
              <a:gd name="T29" fmla="*/ 12700 h 11"/>
              <a:gd name="T30" fmla="*/ 15875 w 10"/>
              <a:gd name="T31" fmla="*/ 12700 h 11"/>
              <a:gd name="T32" fmla="*/ 12700 w 10"/>
              <a:gd name="T33" fmla="*/ 12700 h 11"/>
              <a:gd name="T34" fmla="*/ 12700 w 10"/>
              <a:gd name="T35" fmla="*/ 17463 h 11"/>
              <a:gd name="T36" fmla="*/ 12700 w 10"/>
              <a:gd name="T37" fmla="*/ 17463 h 11"/>
              <a:gd name="T38" fmla="*/ 12700 w 10"/>
              <a:gd name="T39" fmla="*/ 17463 h 11"/>
              <a:gd name="T40" fmla="*/ 12700 w 10"/>
              <a:gd name="T41" fmla="*/ 17463 h 11"/>
              <a:gd name="T42" fmla="*/ 7938 w 10"/>
              <a:gd name="T43" fmla="*/ 17463 h 11"/>
              <a:gd name="T44" fmla="*/ 7938 w 10"/>
              <a:gd name="T45" fmla="*/ 17463 h 11"/>
              <a:gd name="T46" fmla="*/ 7938 w 10"/>
              <a:gd name="T47" fmla="*/ 17463 h 11"/>
              <a:gd name="T48" fmla="*/ 3175 w 10"/>
              <a:gd name="T49" fmla="*/ 17463 h 11"/>
              <a:gd name="T50" fmla="*/ 3175 w 10"/>
              <a:gd name="T51" fmla="*/ 17463 h 11"/>
              <a:gd name="T52" fmla="*/ 3175 w 10"/>
              <a:gd name="T53" fmla="*/ 17463 h 11"/>
              <a:gd name="T54" fmla="*/ 3175 w 10"/>
              <a:gd name="T55" fmla="*/ 17463 h 11"/>
              <a:gd name="T56" fmla="*/ 3175 w 10"/>
              <a:gd name="T57" fmla="*/ 12700 h 11"/>
              <a:gd name="T58" fmla="*/ 0 w 10"/>
              <a:gd name="T59" fmla="*/ 12700 h 11"/>
              <a:gd name="T60" fmla="*/ 0 w 10"/>
              <a:gd name="T61" fmla="*/ 12700 h 11"/>
              <a:gd name="T62" fmla="*/ 0 w 10"/>
              <a:gd name="T63" fmla="*/ 12700 h 11"/>
              <a:gd name="T64" fmla="*/ 0 w 10"/>
              <a:gd name="T65" fmla="*/ 9525 h 11"/>
              <a:gd name="T66" fmla="*/ 0 w 10"/>
              <a:gd name="T67" fmla="*/ 9525 h 11"/>
              <a:gd name="T68" fmla="*/ 0 w 10"/>
              <a:gd name="T69" fmla="*/ 9525 h 11"/>
              <a:gd name="T70" fmla="*/ 0 w 10"/>
              <a:gd name="T71" fmla="*/ 9525 h 11"/>
              <a:gd name="T72" fmla="*/ 0 w 10"/>
              <a:gd name="T73" fmla="*/ 4763 h 11"/>
              <a:gd name="T74" fmla="*/ 0 w 10"/>
              <a:gd name="T75" fmla="*/ 4763 h 11"/>
              <a:gd name="T76" fmla="*/ 0 w 10"/>
              <a:gd name="T77" fmla="*/ 4763 h 11"/>
              <a:gd name="T78" fmla="*/ 3175 w 10"/>
              <a:gd name="T79" fmla="*/ 4763 h 11"/>
              <a:gd name="T80" fmla="*/ 3175 w 10"/>
              <a:gd name="T81" fmla="*/ 0 h 11"/>
              <a:gd name="T82" fmla="*/ 3175 w 10"/>
              <a:gd name="T83" fmla="*/ 0 h 11"/>
              <a:gd name="T84" fmla="*/ 3175 w 10"/>
              <a:gd name="T85" fmla="*/ 0 h 11"/>
              <a:gd name="T86" fmla="*/ 7938 w 10"/>
              <a:gd name="T87" fmla="*/ 0 h 11"/>
              <a:gd name="T88" fmla="*/ 7938 w 10"/>
              <a:gd name="T89" fmla="*/ 0 h 1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0" h="11">
                <a:moveTo>
                  <a:pt x="5" y="0"/>
                </a:moveTo>
                <a:lnTo>
                  <a:pt x="5" y="0"/>
                </a:lnTo>
                <a:lnTo>
                  <a:pt x="8" y="0"/>
                </a:lnTo>
                <a:lnTo>
                  <a:pt x="8" y="3"/>
                </a:lnTo>
                <a:lnTo>
                  <a:pt x="10" y="3"/>
                </a:lnTo>
                <a:lnTo>
                  <a:pt x="10" y="6"/>
                </a:lnTo>
                <a:lnTo>
                  <a:pt x="10" y="8"/>
                </a:lnTo>
                <a:lnTo>
                  <a:pt x="8" y="8"/>
                </a:lnTo>
                <a:lnTo>
                  <a:pt x="8" y="11"/>
                </a:lnTo>
                <a:lnTo>
                  <a:pt x="5" y="11"/>
                </a:lnTo>
                <a:lnTo>
                  <a:pt x="2" y="11"/>
                </a:lnTo>
                <a:lnTo>
                  <a:pt x="2" y="8"/>
                </a:lnTo>
                <a:lnTo>
                  <a:pt x="0" y="8"/>
                </a:lnTo>
                <a:lnTo>
                  <a:pt x="0" y="6"/>
                </a:lnTo>
                <a:lnTo>
                  <a:pt x="0" y="3"/>
                </a:lnTo>
                <a:lnTo>
                  <a:pt x="2" y="3"/>
                </a:lnTo>
                <a:lnTo>
                  <a:pt x="2" y="0"/>
                </a:lnTo>
                <a:lnTo>
                  <a:pt x="5" y="0"/>
                </a:lnTo>
              </a:path>
            </a:pathLst>
          </a:custGeom>
          <a:noFill/>
          <a:ln w="4763">
            <a:solidFill>
              <a:srgbClr val="FF0705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655" name="Freeform 435"/>
          <p:cNvSpPr>
            <a:spLocks/>
          </p:cNvSpPr>
          <p:nvPr/>
        </p:nvSpPr>
        <p:spPr bwMode="auto">
          <a:xfrm>
            <a:off x="1949450" y="3855740"/>
            <a:ext cx="23813" cy="22225"/>
          </a:xfrm>
          <a:custGeom>
            <a:avLst/>
            <a:gdLst>
              <a:gd name="T0" fmla="*/ 15875 w 15"/>
              <a:gd name="T1" fmla="*/ 0 h 14"/>
              <a:gd name="T2" fmla="*/ 15875 w 15"/>
              <a:gd name="T3" fmla="*/ 0 h 14"/>
              <a:gd name="T4" fmla="*/ 15875 w 15"/>
              <a:gd name="T5" fmla="*/ 0 h 14"/>
              <a:gd name="T6" fmla="*/ 19050 w 15"/>
              <a:gd name="T7" fmla="*/ 0 h 14"/>
              <a:gd name="T8" fmla="*/ 19050 w 15"/>
              <a:gd name="T9" fmla="*/ 0 h 14"/>
              <a:gd name="T10" fmla="*/ 19050 w 15"/>
              <a:gd name="T11" fmla="*/ 4763 h 14"/>
              <a:gd name="T12" fmla="*/ 19050 w 15"/>
              <a:gd name="T13" fmla="*/ 4763 h 14"/>
              <a:gd name="T14" fmla="*/ 23813 w 15"/>
              <a:gd name="T15" fmla="*/ 4763 h 14"/>
              <a:gd name="T16" fmla="*/ 23813 w 15"/>
              <a:gd name="T17" fmla="*/ 9525 h 14"/>
              <a:gd name="T18" fmla="*/ 23813 w 15"/>
              <a:gd name="T19" fmla="*/ 9525 h 14"/>
              <a:gd name="T20" fmla="*/ 23813 w 15"/>
              <a:gd name="T21" fmla="*/ 9525 h 14"/>
              <a:gd name="T22" fmla="*/ 23813 w 15"/>
              <a:gd name="T23" fmla="*/ 12700 h 14"/>
              <a:gd name="T24" fmla="*/ 23813 w 15"/>
              <a:gd name="T25" fmla="*/ 12700 h 14"/>
              <a:gd name="T26" fmla="*/ 23813 w 15"/>
              <a:gd name="T27" fmla="*/ 12700 h 14"/>
              <a:gd name="T28" fmla="*/ 23813 w 15"/>
              <a:gd name="T29" fmla="*/ 17463 h 14"/>
              <a:gd name="T30" fmla="*/ 23813 w 15"/>
              <a:gd name="T31" fmla="*/ 17463 h 14"/>
              <a:gd name="T32" fmla="*/ 19050 w 15"/>
              <a:gd name="T33" fmla="*/ 17463 h 14"/>
              <a:gd name="T34" fmla="*/ 19050 w 15"/>
              <a:gd name="T35" fmla="*/ 17463 h 14"/>
              <a:gd name="T36" fmla="*/ 19050 w 15"/>
              <a:gd name="T37" fmla="*/ 22225 h 14"/>
              <a:gd name="T38" fmla="*/ 19050 w 15"/>
              <a:gd name="T39" fmla="*/ 22225 h 14"/>
              <a:gd name="T40" fmla="*/ 15875 w 15"/>
              <a:gd name="T41" fmla="*/ 22225 h 14"/>
              <a:gd name="T42" fmla="*/ 15875 w 15"/>
              <a:gd name="T43" fmla="*/ 22225 h 14"/>
              <a:gd name="T44" fmla="*/ 15875 w 15"/>
              <a:gd name="T45" fmla="*/ 22225 h 14"/>
              <a:gd name="T46" fmla="*/ 11113 w 15"/>
              <a:gd name="T47" fmla="*/ 22225 h 14"/>
              <a:gd name="T48" fmla="*/ 11113 w 15"/>
              <a:gd name="T49" fmla="*/ 22225 h 14"/>
              <a:gd name="T50" fmla="*/ 6350 w 15"/>
              <a:gd name="T51" fmla="*/ 22225 h 14"/>
              <a:gd name="T52" fmla="*/ 6350 w 15"/>
              <a:gd name="T53" fmla="*/ 22225 h 14"/>
              <a:gd name="T54" fmla="*/ 6350 w 15"/>
              <a:gd name="T55" fmla="*/ 17463 h 14"/>
              <a:gd name="T56" fmla="*/ 6350 w 15"/>
              <a:gd name="T57" fmla="*/ 17463 h 14"/>
              <a:gd name="T58" fmla="*/ 0 w 15"/>
              <a:gd name="T59" fmla="*/ 17463 h 14"/>
              <a:gd name="T60" fmla="*/ 0 w 15"/>
              <a:gd name="T61" fmla="*/ 17463 h 14"/>
              <a:gd name="T62" fmla="*/ 0 w 15"/>
              <a:gd name="T63" fmla="*/ 12700 h 14"/>
              <a:gd name="T64" fmla="*/ 0 w 15"/>
              <a:gd name="T65" fmla="*/ 12700 h 14"/>
              <a:gd name="T66" fmla="*/ 0 w 15"/>
              <a:gd name="T67" fmla="*/ 12700 h 14"/>
              <a:gd name="T68" fmla="*/ 0 w 15"/>
              <a:gd name="T69" fmla="*/ 9525 h 14"/>
              <a:gd name="T70" fmla="*/ 0 w 15"/>
              <a:gd name="T71" fmla="*/ 9525 h 14"/>
              <a:gd name="T72" fmla="*/ 0 w 15"/>
              <a:gd name="T73" fmla="*/ 9525 h 14"/>
              <a:gd name="T74" fmla="*/ 0 w 15"/>
              <a:gd name="T75" fmla="*/ 4763 h 14"/>
              <a:gd name="T76" fmla="*/ 6350 w 15"/>
              <a:gd name="T77" fmla="*/ 4763 h 14"/>
              <a:gd name="T78" fmla="*/ 6350 w 15"/>
              <a:gd name="T79" fmla="*/ 4763 h 14"/>
              <a:gd name="T80" fmla="*/ 6350 w 15"/>
              <a:gd name="T81" fmla="*/ 0 h 14"/>
              <a:gd name="T82" fmla="*/ 6350 w 15"/>
              <a:gd name="T83" fmla="*/ 0 h 14"/>
              <a:gd name="T84" fmla="*/ 11113 w 15"/>
              <a:gd name="T85" fmla="*/ 0 h 14"/>
              <a:gd name="T86" fmla="*/ 11113 w 15"/>
              <a:gd name="T87" fmla="*/ 0 h 14"/>
              <a:gd name="T88" fmla="*/ 11113 w 15"/>
              <a:gd name="T89" fmla="*/ 0 h 14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5" h="14">
                <a:moveTo>
                  <a:pt x="10" y="0"/>
                </a:moveTo>
                <a:lnTo>
                  <a:pt x="10" y="0"/>
                </a:lnTo>
                <a:lnTo>
                  <a:pt x="12" y="0"/>
                </a:lnTo>
                <a:lnTo>
                  <a:pt x="12" y="3"/>
                </a:lnTo>
                <a:lnTo>
                  <a:pt x="15" y="3"/>
                </a:lnTo>
                <a:lnTo>
                  <a:pt x="15" y="6"/>
                </a:lnTo>
                <a:lnTo>
                  <a:pt x="15" y="8"/>
                </a:lnTo>
                <a:lnTo>
                  <a:pt x="15" y="11"/>
                </a:lnTo>
                <a:lnTo>
                  <a:pt x="12" y="11"/>
                </a:lnTo>
                <a:lnTo>
                  <a:pt x="12" y="14"/>
                </a:lnTo>
                <a:lnTo>
                  <a:pt x="10" y="14"/>
                </a:lnTo>
                <a:lnTo>
                  <a:pt x="7" y="14"/>
                </a:lnTo>
                <a:lnTo>
                  <a:pt x="4" y="14"/>
                </a:lnTo>
                <a:lnTo>
                  <a:pt x="4" y="11"/>
                </a:lnTo>
                <a:lnTo>
                  <a:pt x="0" y="11"/>
                </a:lnTo>
                <a:lnTo>
                  <a:pt x="0" y="8"/>
                </a:lnTo>
                <a:lnTo>
                  <a:pt x="0" y="6"/>
                </a:lnTo>
                <a:lnTo>
                  <a:pt x="0" y="3"/>
                </a:lnTo>
                <a:lnTo>
                  <a:pt x="4" y="3"/>
                </a:lnTo>
                <a:lnTo>
                  <a:pt x="4" y="0"/>
                </a:lnTo>
                <a:lnTo>
                  <a:pt x="7" y="0"/>
                </a:lnTo>
                <a:lnTo>
                  <a:pt x="10" y="0"/>
                </a:lnTo>
                <a:close/>
              </a:path>
            </a:pathLst>
          </a:custGeom>
          <a:solidFill>
            <a:srgbClr val="FF070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656" name="Freeform 436"/>
          <p:cNvSpPr>
            <a:spLocks/>
          </p:cNvSpPr>
          <p:nvPr/>
        </p:nvSpPr>
        <p:spPr bwMode="auto">
          <a:xfrm>
            <a:off x="1949450" y="3855740"/>
            <a:ext cx="19050" cy="17462"/>
          </a:xfrm>
          <a:custGeom>
            <a:avLst/>
            <a:gdLst>
              <a:gd name="T0" fmla="*/ 11113 w 12"/>
              <a:gd name="T1" fmla="*/ 0 h 11"/>
              <a:gd name="T2" fmla="*/ 11113 w 12"/>
              <a:gd name="T3" fmla="*/ 0 h 11"/>
              <a:gd name="T4" fmla="*/ 15875 w 12"/>
              <a:gd name="T5" fmla="*/ 0 h 11"/>
              <a:gd name="T6" fmla="*/ 15875 w 12"/>
              <a:gd name="T7" fmla="*/ 0 h 11"/>
              <a:gd name="T8" fmla="*/ 15875 w 12"/>
              <a:gd name="T9" fmla="*/ 0 h 11"/>
              <a:gd name="T10" fmla="*/ 15875 w 12"/>
              <a:gd name="T11" fmla="*/ 4762 h 11"/>
              <a:gd name="T12" fmla="*/ 19050 w 12"/>
              <a:gd name="T13" fmla="*/ 4762 h 11"/>
              <a:gd name="T14" fmla="*/ 19050 w 12"/>
              <a:gd name="T15" fmla="*/ 4762 h 11"/>
              <a:gd name="T16" fmla="*/ 19050 w 12"/>
              <a:gd name="T17" fmla="*/ 4762 h 11"/>
              <a:gd name="T18" fmla="*/ 19050 w 12"/>
              <a:gd name="T19" fmla="*/ 9525 h 11"/>
              <a:gd name="T20" fmla="*/ 19050 w 12"/>
              <a:gd name="T21" fmla="*/ 9525 h 11"/>
              <a:gd name="T22" fmla="*/ 19050 w 12"/>
              <a:gd name="T23" fmla="*/ 9525 h 11"/>
              <a:gd name="T24" fmla="*/ 19050 w 12"/>
              <a:gd name="T25" fmla="*/ 9525 h 11"/>
              <a:gd name="T26" fmla="*/ 19050 w 12"/>
              <a:gd name="T27" fmla="*/ 12700 h 11"/>
              <a:gd name="T28" fmla="*/ 19050 w 12"/>
              <a:gd name="T29" fmla="*/ 12700 h 11"/>
              <a:gd name="T30" fmla="*/ 19050 w 12"/>
              <a:gd name="T31" fmla="*/ 12700 h 11"/>
              <a:gd name="T32" fmla="*/ 15875 w 12"/>
              <a:gd name="T33" fmla="*/ 12700 h 11"/>
              <a:gd name="T34" fmla="*/ 15875 w 12"/>
              <a:gd name="T35" fmla="*/ 17462 h 11"/>
              <a:gd name="T36" fmla="*/ 15875 w 12"/>
              <a:gd name="T37" fmla="*/ 17462 h 11"/>
              <a:gd name="T38" fmla="*/ 15875 w 12"/>
              <a:gd name="T39" fmla="*/ 17462 h 11"/>
              <a:gd name="T40" fmla="*/ 15875 w 12"/>
              <a:gd name="T41" fmla="*/ 17462 h 11"/>
              <a:gd name="T42" fmla="*/ 11113 w 12"/>
              <a:gd name="T43" fmla="*/ 17462 h 11"/>
              <a:gd name="T44" fmla="*/ 11113 w 12"/>
              <a:gd name="T45" fmla="*/ 17462 h 11"/>
              <a:gd name="T46" fmla="*/ 11113 w 12"/>
              <a:gd name="T47" fmla="*/ 17462 h 11"/>
              <a:gd name="T48" fmla="*/ 6350 w 12"/>
              <a:gd name="T49" fmla="*/ 17462 h 11"/>
              <a:gd name="T50" fmla="*/ 6350 w 12"/>
              <a:gd name="T51" fmla="*/ 17462 h 11"/>
              <a:gd name="T52" fmla="*/ 6350 w 12"/>
              <a:gd name="T53" fmla="*/ 17462 h 11"/>
              <a:gd name="T54" fmla="*/ 6350 w 12"/>
              <a:gd name="T55" fmla="*/ 17462 h 11"/>
              <a:gd name="T56" fmla="*/ 6350 w 12"/>
              <a:gd name="T57" fmla="*/ 12700 h 11"/>
              <a:gd name="T58" fmla="*/ 0 w 12"/>
              <a:gd name="T59" fmla="*/ 12700 h 11"/>
              <a:gd name="T60" fmla="*/ 0 w 12"/>
              <a:gd name="T61" fmla="*/ 12700 h 11"/>
              <a:gd name="T62" fmla="*/ 0 w 12"/>
              <a:gd name="T63" fmla="*/ 12700 h 11"/>
              <a:gd name="T64" fmla="*/ 0 w 12"/>
              <a:gd name="T65" fmla="*/ 9525 h 11"/>
              <a:gd name="T66" fmla="*/ 0 w 12"/>
              <a:gd name="T67" fmla="*/ 9525 h 11"/>
              <a:gd name="T68" fmla="*/ 0 w 12"/>
              <a:gd name="T69" fmla="*/ 9525 h 11"/>
              <a:gd name="T70" fmla="*/ 0 w 12"/>
              <a:gd name="T71" fmla="*/ 9525 h 11"/>
              <a:gd name="T72" fmla="*/ 0 w 12"/>
              <a:gd name="T73" fmla="*/ 4762 h 11"/>
              <a:gd name="T74" fmla="*/ 0 w 12"/>
              <a:gd name="T75" fmla="*/ 4762 h 11"/>
              <a:gd name="T76" fmla="*/ 0 w 12"/>
              <a:gd name="T77" fmla="*/ 4762 h 11"/>
              <a:gd name="T78" fmla="*/ 6350 w 12"/>
              <a:gd name="T79" fmla="*/ 4762 h 11"/>
              <a:gd name="T80" fmla="*/ 6350 w 12"/>
              <a:gd name="T81" fmla="*/ 0 h 11"/>
              <a:gd name="T82" fmla="*/ 6350 w 12"/>
              <a:gd name="T83" fmla="*/ 0 h 11"/>
              <a:gd name="T84" fmla="*/ 6350 w 12"/>
              <a:gd name="T85" fmla="*/ 0 h 11"/>
              <a:gd name="T86" fmla="*/ 11113 w 12"/>
              <a:gd name="T87" fmla="*/ 0 h 11"/>
              <a:gd name="T88" fmla="*/ 11113 w 12"/>
              <a:gd name="T89" fmla="*/ 0 h 1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2" h="11">
                <a:moveTo>
                  <a:pt x="7" y="0"/>
                </a:moveTo>
                <a:lnTo>
                  <a:pt x="7" y="0"/>
                </a:lnTo>
                <a:lnTo>
                  <a:pt x="10" y="0"/>
                </a:lnTo>
                <a:lnTo>
                  <a:pt x="10" y="3"/>
                </a:lnTo>
                <a:lnTo>
                  <a:pt x="12" y="3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11"/>
                </a:lnTo>
                <a:lnTo>
                  <a:pt x="7" y="11"/>
                </a:lnTo>
                <a:lnTo>
                  <a:pt x="4" y="11"/>
                </a:lnTo>
                <a:lnTo>
                  <a:pt x="4" y="8"/>
                </a:lnTo>
                <a:lnTo>
                  <a:pt x="0" y="8"/>
                </a:lnTo>
                <a:lnTo>
                  <a:pt x="0" y="6"/>
                </a:lnTo>
                <a:lnTo>
                  <a:pt x="0" y="3"/>
                </a:lnTo>
                <a:lnTo>
                  <a:pt x="4" y="3"/>
                </a:lnTo>
                <a:lnTo>
                  <a:pt x="4" y="0"/>
                </a:lnTo>
                <a:lnTo>
                  <a:pt x="7" y="0"/>
                </a:lnTo>
              </a:path>
            </a:pathLst>
          </a:custGeom>
          <a:noFill/>
          <a:ln w="4763">
            <a:solidFill>
              <a:srgbClr val="FF0705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657" name="Freeform 437"/>
          <p:cNvSpPr>
            <a:spLocks/>
          </p:cNvSpPr>
          <p:nvPr/>
        </p:nvSpPr>
        <p:spPr bwMode="auto">
          <a:xfrm>
            <a:off x="1978025" y="3573165"/>
            <a:ext cx="20638" cy="23812"/>
          </a:xfrm>
          <a:custGeom>
            <a:avLst/>
            <a:gdLst>
              <a:gd name="T0" fmla="*/ 12700 w 13"/>
              <a:gd name="T1" fmla="*/ 0 h 15"/>
              <a:gd name="T2" fmla="*/ 12700 w 13"/>
              <a:gd name="T3" fmla="*/ 0 h 15"/>
              <a:gd name="T4" fmla="*/ 12700 w 13"/>
              <a:gd name="T5" fmla="*/ 0 h 15"/>
              <a:gd name="T6" fmla="*/ 15875 w 13"/>
              <a:gd name="T7" fmla="*/ 0 h 15"/>
              <a:gd name="T8" fmla="*/ 15875 w 13"/>
              <a:gd name="T9" fmla="*/ 0 h 15"/>
              <a:gd name="T10" fmla="*/ 15875 w 13"/>
              <a:gd name="T11" fmla="*/ 4762 h 15"/>
              <a:gd name="T12" fmla="*/ 15875 w 13"/>
              <a:gd name="T13" fmla="*/ 4762 h 15"/>
              <a:gd name="T14" fmla="*/ 20638 w 13"/>
              <a:gd name="T15" fmla="*/ 4762 h 15"/>
              <a:gd name="T16" fmla="*/ 20638 w 13"/>
              <a:gd name="T17" fmla="*/ 11112 h 15"/>
              <a:gd name="T18" fmla="*/ 20638 w 13"/>
              <a:gd name="T19" fmla="*/ 11112 h 15"/>
              <a:gd name="T20" fmla="*/ 20638 w 13"/>
              <a:gd name="T21" fmla="*/ 11112 h 15"/>
              <a:gd name="T22" fmla="*/ 20638 w 13"/>
              <a:gd name="T23" fmla="*/ 15875 h 15"/>
              <a:gd name="T24" fmla="*/ 20638 w 13"/>
              <a:gd name="T25" fmla="*/ 15875 h 15"/>
              <a:gd name="T26" fmla="*/ 20638 w 13"/>
              <a:gd name="T27" fmla="*/ 15875 h 15"/>
              <a:gd name="T28" fmla="*/ 20638 w 13"/>
              <a:gd name="T29" fmla="*/ 19050 h 15"/>
              <a:gd name="T30" fmla="*/ 20638 w 13"/>
              <a:gd name="T31" fmla="*/ 19050 h 15"/>
              <a:gd name="T32" fmla="*/ 15875 w 13"/>
              <a:gd name="T33" fmla="*/ 19050 h 15"/>
              <a:gd name="T34" fmla="*/ 15875 w 13"/>
              <a:gd name="T35" fmla="*/ 19050 h 15"/>
              <a:gd name="T36" fmla="*/ 15875 w 13"/>
              <a:gd name="T37" fmla="*/ 23812 h 15"/>
              <a:gd name="T38" fmla="*/ 15875 w 13"/>
              <a:gd name="T39" fmla="*/ 23812 h 15"/>
              <a:gd name="T40" fmla="*/ 12700 w 13"/>
              <a:gd name="T41" fmla="*/ 23812 h 15"/>
              <a:gd name="T42" fmla="*/ 12700 w 13"/>
              <a:gd name="T43" fmla="*/ 23812 h 15"/>
              <a:gd name="T44" fmla="*/ 12700 w 13"/>
              <a:gd name="T45" fmla="*/ 23812 h 15"/>
              <a:gd name="T46" fmla="*/ 7938 w 13"/>
              <a:gd name="T47" fmla="*/ 23812 h 15"/>
              <a:gd name="T48" fmla="*/ 7938 w 13"/>
              <a:gd name="T49" fmla="*/ 23812 h 15"/>
              <a:gd name="T50" fmla="*/ 3175 w 13"/>
              <a:gd name="T51" fmla="*/ 23812 h 15"/>
              <a:gd name="T52" fmla="*/ 3175 w 13"/>
              <a:gd name="T53" fmla="*/ 23812 h 15"/>
              <a:gd name="T54" fmla="*/ 3175 w 13"/>
              <a:gd name="T55" fmla="*/ 19050 h 15"/>
              <a:gd name="T56" fmla="*/ 3175 w 13"/>
              <a:gd name="T57" fmla="*/ 19050 h 15"/>
              <a:gd name="T58" fmla="*/ 0 w 13"/>
              <a:gd name="T59" fmla="*/ 19050 h 15"/>
              <a:gd name="T60" fmla="*/ 0 w 13"/>
              <a:gd name="T61" fmla="*/ 19050 h 15"/>
              <a:gd name="T62" fmla="*/ 0 w 13"/>
              <a:gd name="T63" fmla="*/ 15875 h 15"/>
              <a:gd name="T64" fmla="*/ 0 w 13"/>
              <a:gd name="T65" fmla="*/ 15875 h 15"/>
              <a:gd name="T66" fmla="*/ 0 w 13"/>
              <a:gd name="T67" fmla="*/ 15875 h 15"/>
              <a:gd name="T68" fmla="*/ 0 w 13"/>
              <a:gd name="T69" fmla="*/ 11112 h 15"/>
              <a:gd name="T70" fmla="*/ 0 w 13"/>
              <a:gd name="T71" fmla="*/ 11112 h 15"/>
              <a:gd name="T72" fmla="*/ 0 w 13"/>
              <a:gd name="T73" fmla="*/ 11112 h 15"/>
              <a:gd name="T74" fmla="*/ 0 w 13"/>
              <a:gd name="T75" fmla="*/ 4762 h 15"/>
              <a:gd name="T76" fmla="*/ 3175 w 13"/>
              <a:gd name="T77" fmla="*/ 4762 h 15"/>
              <a:gd name="T78" fmla="*/ 3175 w 13"/>
              <a:gd name="T79" fmla="*/ 4762 h 15"/>
              <a:gd name="T80" fmla="*/ 3175 w 13"/>
              <a:gd name="T81" fmla="*/ 0 h 15"/>
              <a:gd name="T82" fmla="*/ 3175 w 13"/>
              <a:gd name="T83" fmla="*/ 0 h 15"/>
              <a:gd name="T84" fmla="*/ 7938 w 13"/>
              <a:gd name="T85" fmla="*/ 0 h 15"/>
              <a:gd name="T86" fmla="*/ 7938 w 13"/>
              <a:gd name="T87" fmla="*/ 0 h 15"/>
              <a:gd name="T88" fmla="*/ 7938 w 13"/>
              <a:gd name="T89" fmla="*/ 0 h 15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3" h="15">
                <a:moveTo>
                  <a:pt x="8" y="0"/>
                </a:moveTo>
                <a:lnTo>
                  <a:pt x="8" y="0"/>
                </a:lnTo>
                <a:lnTo>
                  <a:pt x="10" y="0"/>
                </a:lnTo>
                <a:lnTo>
                  <a:pt x="10" y="3"/>
                </a:lnTo>
                <a:lnTo>
                  <a:pt x="13" y="3"/>
                </a:lnTo>
                <a:lnTo>
                  <a:pt x="13" y="7"/>
                </a:lnTo>
                <a:lnTo>
                  <a:pt x="13" y="10"/>
                </a:lnTo>
                <a:lnTo>
                  <a:pt x="13" y="12"/>
                </a:lnTo>
                <a:lnTo>
                  <a:pt x="10" y="12"/>
                </a:lnTo>
                <a:lnTo>
                  <a:pt x="10" y="15"/>
                </a:lnTo>
                <a:lnTo>
                  <a:pt x="8" y="15"/>
                </a:lnTo>
                <a:lnTo>
                  <a:pt x="5" y="15"/>
                </a:lnTo>
                <a:lnTo>
                  <a:pt x="2" y="15"/>
                </a:lnTo>
                <a:lnTo>
                  <a:pt x="2" y="12"/>
                </a:lnTo>
                <a:lnTo>
                  <a:pt x="0" y="12"/>
                </a:lnTo>
                <a:lnTo>
                  <a:pt x="0" y="10"/>
                </a:lnTo>
                <a:lnTo>
                  <a:pt x="0" y="7"/>
                </a:lnTo>
                <a:lnTo>
                  <a:pt x="0" y="3"/>
                </a:lnTo>
                <a:lnTo>
                  <a:pt x="2" y="3"/>
                </a:lnTo>
                <a:lnTo>
                  <a:pt x="2" y="0"/>
                </a:lnTo>
                <a:lnTo>
                  <a:pt x="5" y="0"/>
                </a:lnTo>
                <a:lnTo>
                  <a:pt x="8" y="0"/>
                </a:lnTo>
                <a:close/>
              </a:path>
            </a:pathLst>
          </a:custGeom>
          <a:solidFill>
            <a:srgbClr val="FF070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658" name="Freeform 438"/>
          <p:cNvSpPr>
            <a:spLocks/>
          </p:cNvSpPr>
          <p:nvPr/>
        </p:nvSpPr>
        <p:spPr bwMode="auto">
          <a:xfrm>
            <a:off x="1978025" y="3573165"/>
            <a:ext cx="15875" cy="19050"/>
          </a:xfrm>
          <a:custGeom>
            <a:avLst/>
            <a:gdLst>
              <a:gd name="T0" fmla="*/ 7938 w 10"/>
              <a:gd name="T1" fmla="*/ 0 h 12"/>
              <a:gd name="T2" fmla="*/ 7938 w 10"/>
              <a:gd name="T3" fmla="*/ 0 h 12"/>
              <a:gd name="T4" fmla="*/ 12700 w 10"/>
              <a:gd name="T5" fmla="*/ 0 h 12"/>
              <a:gd name="T6" fmla="*/ 12700 w 10"/>
              <a:gd name="T7" fmla="*/ 0 h 12"/>
              <a:gd name="T8" fmla="*/ 12700 w 10"/>
              <a:gd name="T9" fmla="*/ 0 h 12"/>
              <a:gd name="T10" fmla="*/ 12700 w 10"/>
              <a:gd name="T11" fmla="*/ 4763 h 12"/>
              <a:gd name="T12" fmla="*/ 15875 w 10"/>
              <a:gd name="T13" fmla="*/ 4763 h 12"/>
              <a:gd name="T14" fmla="*/ 15875 w 10"/>
              <a:gd name="T15" fmla="*/ 4763 h 12"/>
              <a:gd name="T16" fmla="*/ 15875 w 10"/>
              <a:gd name="T17" fmla="*/ 4763 h 12"/>
              <a:gd name="T18" fmla="*/ 15875 w 10"/>
              <a:gd name="T19" fmla="*/ 11113 h 12"/>
              <a:gd name="T20" fmla="*/ 15875 w 10"/>
              <a:gd name="T21" fmla="*/ 11113 h 12"/>
              <a:gd name="T22" fmla="*/ 15875 w 10"/>
              <a:gd name="T23" fmla="*/ 11113 h 12"/>
              <a:gd name="T24" fmla="*/ 15875 w 10"/>
              <a:gd name="T25" fmla="*/ 11113 h 12"/>
              <a:gd name="T26" fmla="*/ 15875 w 10"/>
              <a:gd name="T27" fmla="*/ 15875 h 12"/>
              <a:gd name="T28" fmla="*/ 15875 w 10"/>
              <a:gd name="T29" fmla="*/ 15875 h 12"/>
              <a:gd name="T30" fmla="*/ 15875 w 10"/>
              <a:gd name="T31" fmla="*/ 15875 h 12"/>
              <a:gd name="T32" fmla="*/ 12700 w 10"/>
              <a:gd name="T33" fmla="*/ 15875 h 12"/>
              <a:gd name="T34" fmla="*/ 12700 w 10"/>
              <a:gd name="T35" fmla="*/ 19050 h 12"/>
              <a:gd name="T36" fmla="*/ 12700 w 10"/>
              <a:gd name="T37" fmla="*/ 19050 h 12"/>
              <a:gd name="T38" fmla="*/ 12700 w 10"/>
              <a:gd name="T39" fmla="*/ 19050 h 12"/>
              <a:gd name="T40" fmla="*/ 12700 w 10"/>
              <a:gd name="T41" fmla="*/ 19050 h 12"/>
              <a:gd name="T42" fmla="*/ 7938 w 10"/>
              <a:gd name="T43" fmla="*/ 19050 h 12"/>
              <a:gd name="T44" fmla="*/ 7938 w 10"/>
              <a:gd name="T45" fmla="*/ 19050 h 12"/>
              <a:gd name="T46" fmla="*/ 7938 w 10"/>
              <a:gd name="T47" fmla="*/ 19050 h 12"/>
              <a:gd name="T48" fmla="*/ 3175 w 10"/>
              <a:gd name="T49" fmla="*/ 19050 h 12"/>
              <a:gd name="T50" fmla="*/ 3175 w 10"/>
              <a:gd name="T51" fmla="*/ 19050 h 12"/>
              <a:gd name="T52" fmla="*/ 3175 w 10"/>
              <a:gd name="T53" fmla="*/ 19050 h 12"/>
              <a:gd name="T54" fmla="*/ 3175 w 10"/>
              <a:gd name="T55" fmla="*/ 19050 h 12"/>
              <a:gd name="T56" fmla="*/ 3175 w 10"/>
              <a:gd name="T57" fmla="*/ 15875 h 12"/>
              <a:gd name="T58" fmla="*/ 0 w 10"/>
              <a:gd name="T59" fmla="*/ 15875 h 12"/>
              <a:gd name="T60" fmla="*/ 0 w 10"/>
              <a:gd name="T61" fmla="*/ 15875 h 12"/>
              <a:gd name="T62" fmla="*/ 0 w 10"/>
              <a:gd name="T63" fmla="*/ 15875 h 12"/>
              <a:gd name="T64" fmla="*/ 0 w 10"/>
              <a:gd name="T65" fmla="*/ 11113 h 12"/>
              <a:gd name="T66" fmla="*/ 0 w 10"/>
              <a:gd name="T67" fmla="*/ 11113 h 12"/>
              <a:gd name="T68" fmla="*/ 0 w 10"/>
              <a:gd name="T69" fmla="*/ 11113 h 12"/>
              <a:gd name="T70" fmla="*/ 0 w 10"/>
              <a:gd name="T71" fmla="*/ 11113 h 12"/>
              <a:gd name="T72" fmla="*/ 0 w 10"/>
              <a:gd name="T73" fmla="*/ 4763 h 12"/>
              <a:gd name="T74" fmla="*/ 0 w 10"/>
              <a:gd name="T75" fmla="*/ 4763 h 12"/>
              <a:gd name="T76" fmla="*/ 0 w 10"/>
              <a:gd name="T77" fmla="*/ 4763 h 12"/>
              <a:gd name="T78" fmla="*/ 3175 w 10"/>
              <a:gd name="T79" fmla="*/ 4763 h 12"/>
              <a:gd name="T80" fmla="*/ 3175 w 10"/>
              <a:gd name="T81" fmla="*/ 0 h 12"/>
              <a:gd name="T82" fmla="*/ 3175 w 10"/>
              <a:gd name="T83" fmla="*/ 0 h 12"/>
              <a:gd name="T84" fmla="*/ 3175 w 10"/>
              <a:gd name="T85" fmla="*/ 0 h 12"/>
              <a:gd name="T86" fmla="*/ 7938 w 10"/>
              <a:gd name="T87" fmla="*/ 0 h 12"/>
              <a:gd name="T88" fmla="*/ 7938 w 10"/>
              <a:gd name="T89" fmla="*/ 0 h 1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0" h="12">
                <a:moveTo>
                  <a:pt x="5" y="0"/>
                </a:moveTo>
                <a:lnTo>
                  <a:pt x="5" y="0"/>
                </a:lnTo>
                <a:lnTo>
                  <a:pt x="8" y="0"/>
                </a:lnTo>
                <a:lnTo>
                  <a:pt x="8" y="3"/>
                </a:lnTo>
                <a:lnTo>
                  <a:pt x="10" y="3"/>
                </a:lnTo>
                <a:lnTo>
                  <a:pt x="10" y="7"/>
                </a:lnTo>
                <a:lnTo>
                  <a:pt x="10" y="10"/>
                </a:lnTo>
                <a:lnTo>
                  <a:pt x="8" y="10"/>
                </a:lnTo>
                <a:lnTo>
                  <a:pt x="8" y="12"/>
                </a:lnTo>
                <a:lnTo>
                  <a:pt x="5" y="12"/>
                </a:lnTo>
                <a:lnTo>
                  <a:pt x="2" y="12"/>
                </a:lnTo>
                <a:lnTo>
                  <a:pt x="2" y="10"/>
                </a:lnTo>
                <a:lnTo>
                  <a:pt x="0" y="10"/>
                </a:lnTo>
                <a:lnTo>
                  <a:pt x="0" y="7"/>
                </a:lnTo>
                <a:lnTo>
                  <a:pt x="0" y="3"/>
                </a:lnTo>
                <a:lnTo>
                  <a:pt x="2" y="3"/>
                </a:lnTo>
                <a:lnTo>
                  <a:pt x="2" y="0"/>
                </a:lnTo>
                <a:lnTo>
                  <a:pt x="5" y="0"/>
                </a:lnTo>
              </a:path>
            </a:pathLst>
          </a:custGeom>
          <a:noFill/>
          <a:ln w="4763">
            <a:solidFill>
              <a:srgbClr val="FF0705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659" name="Freeform 439"/>
          <p:cNvSpPr>
            <a:spLocks/>
          </p:cNvSpPr>
          <p:nvPr/>
        </p:nvSpPr>
        <p:spPr bwMode="auto">
          <a:xfrm>
            <a:off x="2006600" y="3268365"/>
            <a:ext cx="23813" cy="20637"/>
          </a:xfrm>
          <a:custGeom>
            <a:avLst/>
            <a:gdLst>
              <a:gd name="T0" fmla="*/ 15875 w 15"/>
              <a:gd name="T1" fmla="*/ 0 h 13"/>
              <a:gd name="T2" fmla="*/ 15875 w 15"/>
              <a:gd name="T3" fmla="*/ 0 h 13"/>
              <a:gd name="T4" fmla="*/ 15875 w 15"/>
              <a:gd name="T5" fmla="*/ 0 h 13"/>
              <a:gd name="T6" fmla="*/ 19050 w 15"/>
              <a:gd name="T7" fmla="*/ 0 h 13"/>
              <a:gd name="T8" fmla="*/ 19050 w 15"/>
              <a:gd name="T9" fmla="*/ 0 h 13"/>
              <a:gd name="T10" fmla="*/ 19050 w 15"/>
              <a:gd name="T11" fmla="*/ 3175 h 13"/>
              <a:gd name="T12" fmla="*/ 19050 w 15"/>
              <a:gd name="T13" fmla="*/ 3175 h 13"/>
              <a:gd name="T14" fmla="*/ 23813 w 15"/>
              <a:gd name="T15" fmla="*/ 3175 h 13"/>
              <a:gd name="T16" fmla="*/ 23813 w 15"/>
              <a:gd name="T17" fmla="*/ 7937 h 13"/>
              <a:gd name="T18" fmla="*/ 23813 w 15"/>
              <a:gd name="T19" fmla="*/ 7937 h 13"/>
              <a:gd name="T20" fmla="*/ 23813 w 15"/>
              <a:gd name="T21" fmla="*/ 7937 h 13"/>
              <a:gd name="T22" fmla="*/ 23813 w 15"/>
              <a:gd name="T23" fmla="*/ 12700 h 13"/>
              <a:gd name="T24" fmla="*/ 23813 w 15"/>
              <a:gd name="T25" fmla="*/ 12700 h 13"/>
              <a:gd name="T26" fmla="*/ 23813 w 15"/>
              <a:gd name="T27" fmla="*/ 12700 h 13"/>
              <a:gd name="T28" fmla="*/ 23813 w 15"/>
              <a:gd name="T29" fmla="*/ 15875 h 13"/>
              <a:gd name="T30" fmla="*/ 23813 w 15"/>
              <a:gd name="T31" fmla="*/ 15875 h 13"/>
              <a:gd name="T32" fmla="*/ 19050 w 15"/>
              <a:gd name="T33" fmla="*/ 15875 h 13"/>
              <a:gd name="T34" fmla="*/ 19050 w 15"/>
              <a:gd name="T35" fmla="*/ 15875 h 13"/>
              <a:gd name="T36" fmla="*/ 19050 w 15"/>
              <a:gd name="T37" fmla="*/ 20637 h 13"/>
              <a:gd name="T38" fmla="*/ 19050 w 15"/>
              <a:gd name="T39" fmla="*/ 20637 h 13"/>
              <a:gd name="T40" fmla="*/ 15875 w 15"/>
              <a:gd name="T41" fmla="*/ 20637 h 13"/>
              <a:gd name="T42" fmla="*/ 15875 w 15"/>
              <a:gd name="T43" fmla="*/ 20637 h 13"/>
              <a:gd name="T44" fmla="*/ 15875 w 15"/>
              <a:gd name="T45" fmla="*/ 20637 h 13"/>
              <a:gd name="T46" fmla="*/ 11113 w 15"/>
              <a:gd name="T47" fmla="*/ 20637 h 13"/>
              <a:gd name="T48" fmla="*/ 11113 w 15"/>
              <a:gd name="T49" fmla="*/ 20637 h 13"/>
              <a:gd name="T50" fmla="*/ 6350 w 15"/>
              <a:gd name="T51" fmla="*/ 20637 h 13"/>
              <a:gd name="T52" fmla="*/ 6350 w 15"/>
              <a:gd name="T53" fmla="*/ 20637 h 13"/>
              <a:gd name="T54" fmla="*/ 6350 w 15"/>
              <a:gd name="T55" fmla="*/ 15875 h 13"/>
              <a:gd name="T56" fmla="*/ 6350 w 15"/>
              <a:gd name="T57" fmla="*/ 15875 h 13"/>
              <a:gd name="T58" fmla="*/ 0 w 15"/>
              <a:gd name="T59" fmla="*/ 15875 h 13"/>
              <a:gd name="T60" fmla="*/ 0 w 15"/>
              <a:gd name="T61" fmla="*/ 15875 h 13"/>
              <a:gd name="T62" fmla="*/ 0 w 15"/>
              <a:gd name="T63" fmla="*/ 12700 h 13"/>
              <a:gd name="T64" fmla="*/ 0 w 15"/>
              <a:gd name="T65" fmla="*/ 12700 h 13"/>
              <a:gd name="T66" fmla="*/ 0 w 15"/>
              <a:gd name="T67" fmla="*/ 12700 h 13"/>
              <a:gd name="T68" fmla="*/ 0 w 15"/>
              <a:gd name="T69" fmla="*/ 7937 h 13"/>
              <a:gd name="T70" fmla="*/ 0 w 15"/>
              <a:gd name="T71" fmla="*/ 7937 h 13"/>
              <a:gd name="T72" fmla="*/ 0 w 15"/>
              <a:gd name="T73" fmla="*/ 7937 h 13"/>
              <a:gd name="T74" fmla="*/ 0 w 15"/>
              <a:gd name="T75" fmla="*/ 3175 h 13"/>
              <a:gd name="T76" fmla="*/ 6350 w 15"/>
              <a:gd name="T77" fmla="*/ 3175 h 13"/>
              <a:gd name="T78" fmla="*/ 6350 w 15"/>
              <a:gd name="T79" fmla="*/ 3175 h 13"/>
              <a:gd name="T80" fmla="*/ 6350 w 15"/>
              <a:gd name="T81" fmla="*/ 0 h 13"/>
              <a:gd name="T82" fmla="*/ 6350 w 15"/>
              <a:gd name="T83" fmla="*/ 0 h 13"/>
              <a:gd name="T84" fmla="*/ 11113 w 15"/>
              <a:gd name="T85" fmla="*/ 0 h 13"/>
              <a:gd name="T86" fmla="*/ 11113 w 15"/>
              <a:gd name="T87" fmla="*/ 0 h 13"/>
              <a:gd name="T88" fmla="*/ 11113 w 15"/>
              <a:gd name="T89" fmla="*/ 0 h 13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5" h="13">
                <a:moveTo>
                  <a:pt x="10" y="0"/>
                </a:moveTo>
                <a:lnTo>
                  <a:pt x="10" y="0"/>
                </a:lnTo>
                <a:lnTo>
                  <a:pt x="12" y="0"/>
                </a:lnTo>
                <a:lnTo>
                  <a:pt x="12" y="2"/>
                </a:lnTo>
                <a:lnTo>
                  <a:pt x="15" y="2"/>
                </a:lnTo>
                <a:lnTo>
                  <a:pt x="15" y="5"/>
                </a:lnTo>
                <a:lnTo>
                  <a:pt x="15" y="8"/>
                </a:lnTo>
                <a:lnTo>
                  <a:pt x="15" y="10"/>
                </a:lnTo>
                <a:lnTo>
                  <a:pt x="12" y="10"/>
                </a:lnTo>
                <a:lnTo>
                  <a:pt x="12" y="13"/>
                </a:lnTo>
                <a:lnTo>
                  <a:pt x="10" y="13"/>
                </a:lnTo>
                <a:lnTo>
                  <a:pt x="7" y="13"/>
                </a:lnTo>
                <a:lnTo>
                  <a:pt x="4" y="13"/>
                </a:lnTo>
                <a:lnTo>
                  <a:pt x="4" y="10"/>
                </a:lnTo>
                <a:lnTo>
                  <a:pt x="0" y="10"/>
                </a:lnTo>
                <a:lnTo>
                  <a:pt x="0" y="8"/>
                </a:lnTo>
                <a:lnTo>
                  <a:pt x="0" y="5"/>
                </a:lnTo>
                <a:lnTo>
                  <a:pt x="0" y="2"/>
                </a:lnTo>
                <a:lnTo>
                  <a:pt x="4" y="2"/>
                </a:lnTo>
                <a:lnTo>
                  <a:pt x="4" y="0"/>
                </a:lnTo>
                <a:lnTo>
                  <a:pt x="7" y="0"/>
                </a:lnTo>
                <a:lnTo>
                  <a:pt x="10" y="0"/>
                </a:lnTo>
                <a:close/>
              </a:path>
            </a:pathLst>
          </a:custGeom>
          <a:solidFill>
            <a:srgbClr val="FF070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660" name="Freeform 440"/>
          <p:cNvSpPr>
            <a:spLocks/>
          </p:cNvSpPr>
          <p:nvPr/>
        </p:nvSpPr>
        <p:spPr bwMode="auto">
          <a:xfrm>
            <a:off x="2006600" y="3268365"/>
            <a:ext cx="19050" cy="15875"/>
          </a:xfrm>
          <a:custGeom>
            <a:avLst/>
            <a:gdLst>
              <a:gd name="T0" fmla="*/ 11113 w 12"/>
              <a:gd name="T1" fmla="*/ 0 h 10"/>
              <a:gd name="T2" fmla="*/ 11113 w 12"/>
              <a:gd name="T3" fmla="*/ 0 h 10"/>
              <a:gd name="T4" fmla="*/ 15875 w 12"/>
              <a:gd name="T5" fmla="*/ 0 h 10"/>
              <a:gd name="T6" fmla="*/ 15875 w 12"/>
              <a:gd name="T7" fmla="*/ 0 h 10"/>
              <a:gd name="T8" fmla="*/ 15875 w 12"/>
              <a:gd name="T9" fmla="*/ 0 h 10"/>
              <a:gd name="T10" fmla="*/ 15875 w 12"/>
              <a:gd name="T11" fmla="*/ 3175 h 10"/>
              <a:gd name="T12" fmla="*/ 19050 w 12"/>
              <a:gd name="T13" fmla="*/ 3175 h 10"/>
              <a:gd name="T14" fmla="*/ 19050 w 12"/>
              <a:gd name="T15" fmla="*/ 3175 h 10"/>
              <a:gd name="T16" fmla="*/ 19050 w 12"/>
              <a:gd name="T17" fmla="*/ 3175 h 10"/>
              <a:gd name="T18" fmla="*/ 19050 w 12"/>
              <a:gd name="T19" fmla="*/ 7938 h 10"/>
              <a:gd name="T20" fmla="*/ 19050 w 12"/>
              <a:gd name="T21" fmla="*/ 7938 h 10"/>
              <a:gd name="T22" fmla="*/ 19050 w 12"/>
              <a:gd name="T23" fmla="*/ 7938 h 10"/>
              <a:gd name="T24" fmla="*/ 19050 w 12"/>
              <a:gd name="T25" fmla="*/ 7938 h 10"/>
              <a:gd name="T26" fmla="*/ 19050 w 12"/>
              <a:gd name="T27" fmla="*/ 12700 h 10"/>
              <a:gd name="T28" fmla="*/ 19050 w 12"/>
              <a:gd name="T29" fmla="*/ 12700 h 10"/>
              <a:gd name="T30" fmla="*/ 19050 w 12"/>
              <a:gd name="T31" fmla="*/ 12700 h 10"/>
              <a:gd name="T32" fmla="*/ 15875 w 12"/>
              <a:gd name="T33" fmla="*/ 12700 h 10"/>
              <a:gd name="T34" fmla="*/ 15875 w 12"/>
              <a:gd name="T35" fmla="*/ 15875 h 10"/>
              <a:gd name="T36" fmla="*/ 15875 w 12"/>
              <a:gd name="T37" fmla="*/ 15875 h 10"/>
              <a:gd name="T38" fmla="*/ 15875 w 12"/>
              <a:gd name="T39" fmla="*/ 15875 h 10"/>
              <a:gd name="T40" fmla="*/ 15875 w 12"/>
              <a:gd name="T41" fmla="*/ 15875 h 10"/>
              <a:gd name="T42" fmla="*/ 11113 w 12"/>
              <a:gd name="T43" fmla="*/ 15875 h 10"/>
              <a:gd name="T44" fmla="*/ 11113 w 12"/>
              <a:gd name="T45" fmla="*/ 15875 h 10"/>
              <a:gd name="T46" fmla="*/ 11113 w 12"/>
              <a:gd name="T47" fmla="*/ 15875 h 10"/>
              <a:gd name="T48" fmla="*/ 6350 w 12"/>
              <a:gd name="T49" fmla="*/ 15875 h 10"/>
              <a:gd name="T50" fmla="*/ 6350 w 12"/>
              <a:gd name="T51" fmla="*/ 15875 h 10"/>
              <a:gd name="T52" fmla="*/ 6350 w 12"/>
              <a:gd name="T53" fmla="*/ 15875 h 10"/>
              <a:gd name="T54" fmla="*/ 6350 w 12"/>
              <a:gd name="T55" fmla="*/ 15875 h 10"/>
              <a:gd name="T56" fmla="*/ 6350 w 12"/>
              <a:gd name="T57" fmla="*/ 12700 h 10"/>
              <a:gd name="T58" fmla="*/ 0 w 12"/>
              <a:gd name="T59" fmla="*/ 12700 h 10"/>
              <a:gd name="T60" fmla="*/ 0 w 12"/>
              <a:gd name="T61" fmla="*/ 12700 h 10"/>
              <a:gd name="T62" fmla="*/ 0 w 12"/>
              <a:gd name="T63" fmla="*/ 12700 h 10"/>
              <a:gd name="T64" fmla="*/ 0 w 12"/>
              <a:gd name="T65" fmla="*/ 7938 h 10"/>
              <a:gd name="T66" fmla="*/ 0 w 12"/>
              <a:gd name="T67" fmla="*/ 7938 h 10"/>
              <a:gd name="T68" fmla="*/ 0 w 12"/>
              <a:gd name="T69" fmla="*/ 7938 h 10"/>
              <a:gd name="T70" fmla="*/ 0 w 12"/>
              <a:gd name="T71" fmla="*/ 7938 h 10"/>
              <a:gd name="T72" fmla="*/ 0 w 12"/>
              <a:gd name="T73" fmla="*/ 3175 h 10"/>
              <a:gd name="T74" fmla="*/ 0 w 12"/>
              <a:gd name="T75" fmla="*/ 3175 h 10"/>
              <a:gd name="T76" fmla="*/ 0 w 12"/>
              <a:gd name="T77" fmla="*/ 3175 h 10"/>
              <a:gd name="T78" fmla="*/ 6350 w 12"/>
              <a:gd name="T79" fmla="*/ 3175 h 10"/>
              <a:gd name="T80" fmla="*/ 6350 w 12"/>
              <a:gd name="T81" fmla="*/ 0 h 10"/>
              <a:gd name="T82" fmla="*/ 6350 w 12"/>
              <a:gd name="T83" fmla="*/ 0 h 10"/>
              <a:gd name="T84" fmla="*/ 6350 w 12"/>
              <a:gd name="T85" fmla="*/ 0 h 10"/>
              <a:gd name="T86" fmla="*/ 11113 w 12"/>
              <a:gd name="T87" fmla="*/ 0 h 10"/>
              <a:gd name="T88" fmla="*/ 11113 w 12"/>
              <a:gd name="T89" fmla="*/ 0 h 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2" h="10">
                <a:moveTo>
                  <a:pt x="7" y="0"/>
                </a:moveTo>
                <a:lnTo>
                  <a:pt x="7" y="0"/>
                </a:lnTo>
                <a:lnTo>
                  <a:pt x="10" y="0"/>
                </a:lnTo>
                <a:lnTo>
                  <a:pt x="10" y="2"/>
                </a:lnTo>
                <a:lnTo>
                  <a:pt x="12" y="2"/>
                </a:lnTo>
                <a:lnTo>
                  <a:pt x="12" y="5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7" y="10"/>
                </a:lnTo>
                <a:lnTo>
                  <a:pt x="4" y="10"/>
                </a:lnTo>
                <a:lnTo>
                  <a:pt x="4" y="8"/>
                </a:lnTo>
                <a:lnTo>
                  <a:pt x="0" y="8"/>
                </a:lnTo>
                <a:lnTo>
                  <a:pt x="0" y="5"/>
                </a:lnTo>
                <a:lnTo>
                  <a:pt x="0" y="2"/>
                </a:lnTo>
                <a:lnTo>
                  <a:pt x="4" y="2"/>
                </a:lnTo>
                <a:lnTo>
                  <a:pt x="4" y="0"/>
                </a:lnTo>
                <a:lnTo>
                  <a:pt x="7" y="0"/>
                </a:lnTo>
              </a:path>
            </a:pathLst>
          </a:custGeom>
          <a:noFill/>
          <a:ln w="4763">
            <a:solidFill>
              <a:srgbClr val="FF0705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661" name="Freeform 441"/>
          <p:cNvSpPr>
            <a:spLocks/>
          </p:cNvSpPr>
          <p:nvPr/>
        </p:nvSpPr>
        <p:spPr bwMode="auto">
          <a:xfrm>
            <a:off x="2035175" y="2971502"/>
            <a:ext cx="20638" cy="23813"/>
          </a:xfrm>
          <a:custGeom>
            <a:avLst/>
            <a:gdLst>
              <a:gd name="T0" fmla="*/ 12700 w 13"/>
              <a:gd name="T1" fmla="*/ 0 h 15"/>
              <a:gd name="T2" fmla="*/ 12700 w 13"/>
              <a:gd name="T3" fmla="*/ 0 h 15"/>
              <a:gd name="T4" fmla="*/ 12700 w 13"/>
              <a:gd name="T5" fmla="*/ 0 h 15"/>
              <a:gd name="T6" fmla="*/ 15875 w 13"/>
              <a:gd name="T7" fmla="*/ 0 h 15"/>
              <a:gd name="T8" fmla="*/ 15875 w 13"/>
              <a:gd name="T9" fmla="*/ 0 h 15"/>
              <a:gd name="T10" fmla="*/ 15875 w 13"/>
              <a:gd name="T11" fmla="*/ 4763 h 15"/>
              <a:gd name="T12" fmla="*/ 15875 w 13"/>
              <a:gd name="T13" fmla="*/ 4763 h 15"/>
              <a:gd name="T14" fmla="*/ 20638 w 13"/>
              <a:gd name="T15" fmla="*/ 4763 h 15"/>
              <a:gd name="T16" fmla="*/ 20638 w 13"/>
              <a:gd name="T17" fmla="*/ 9525 h 15"/>
              <a:gd name="T18" fmla="*/ 20638 w 13"/>
              <a:gd name="T19" fmla="*/ 9525 h 15"/>
              <a:gd name="T20" fmla="*/ 20638 w 13"/>
              <a:gd name="T21" fmla="*/ 9525 h 15"/>
              <a:gd name="T22" fmla="*/ 20638 w 13"/>
              <a:gd name="T23" fmla="*/ 12700 h 15"/>
              <a:gd name="T24" fmla="*/ 20638 w 13"/>
              <a:gd name="T25" fmla="*/ 12700 h 15"/>
              <a:gd name="T26" fmla="*/ 20638 w 13"/>
              <a:gd name="T27" fmla="*/ 12700 h 15"/>
              <a:gd name="T28" fmla="*/ 20638 w 13"/>
              <a:gd name="T29" fmla="*/ 17463 h 15"/>
              <a:gd name="T30" fmla="*/ 20638 w 13"/>
              <a:gd name="T31" fmla="*/ 17463 h 15"/>
              <a:gd name="T32" fmla="*/ 15875 w 13"/>
              <a:gd name="T33" fmla="*/ 17463 h 15"/>
              <a:gd name="T34" fmla="*/ 15875 w 13"/>
              <a:gd name="T35" fmla="*/ 17463 h 15"/>
              <a:gd name="T36" fmla="*/ 15875 w 13"/>
              <a:gd name="T37" fmla="*/ 23813 h 15"/>
              <a:gd name="T38" fmla="*/ 15875 w 13"/>
              <a:gd name="T39" fmla="*/ 23813 h 15"/>
              <a:gd name="T40" fmla="*/ 12700 w 13"/>
              <a:gd name="T41" fmla="*/ 23813 h 15"/>
              <a:gd name="T42" fmla="*/ 12700 w 13"/>
              <a:gd name="T43" fmla="*/ 23813 h 15"/>
              <a:gd name="T44" fmla="*/ 12700 w 13"/>
              <a:gd name="T45" fmla="*/ 23813 h 15"/>
              <a:gd name="T46" fmla="*/ 7938 w 13"/>
              <a:gd name="T47" fmla="*/ 23813 h 15"/>
              <a:gd name="T48" fmla="*/ 7938 w 13"/>
              <a:gd name="T49" fmla="*/ 23813 h 15"/>
              <a:gd name="T50" fmla="*/ 3175 w 13"/>
              <a:gd name="T51" fmla="*/ 23813 h 15"/>
              <a:gd name="T52" fmla="*/ 3175 w 13"/>
              <a:gd name="T53" fmla="*/ 23813 h 15"/>
              <a:gd name="T54" fmla="*/ 3175 w 13"/>
              <a:gd name="T55" fmla="*/ 17463 h 15"/>
              <a:gd name="T56" fmla="*/ 3175 w 13"/>
              <a:gd name="T57" fmla="*/ 17463 h 15"/>
              <a:gd name="T58" fmla="*/ 0 w 13"/>
              <a:gd name="T59" fmla="*/ 17463 h 15"/>
              <a:gd name="T60" fmla="*/ 0 w 13"/>
              <a:gd name="T61" fmla="*/ 17463 h 15"/>
              <a:gd name="T62" fmla="*/ 0 w 13"/>
              <a:gd name="T63" fmla="*/ 12700 h 15"/>
              <a:gd name="T64" fmla="*/ 0 w 13"/>
              <a:gd name="T65" fmla="*/ 12700 h 15"/>
              <a:gd name="T66" fmla="*/ 0 w 13"/>
              <a:gd name="T67" fmla="*/ 12700 h 15"/>
              <a:gd name="T68" fmla="*/ 0 w 13"/>
              <a:gd name="T69" fmla="*/ 9525 h 15"/>
              <a:gd name="T70" fmla="*/ 0 w 13"/>
              <a:gd name="T71" fmla="*/ 9525 h 15"/>
              <a:gd name="T72" fmla="*/ 0 w 13"/>
              <a:gd name="T73" fmla="*/ 9525 h 15"/>
              <a:gd name="T74" fmla="*/ 0 w 13"/>
              <a:gd name="T75" fmla="*/ 4763 h 15"/>
              <a:gd name="T76" fmla="*/ 3175 w 13"/>
              <a:gd name="T77" fmla="*/ 4763 h 15"/>
              <a:gd name="T78" fmla="*/ 3175 w 13"/>
              <a:gd name="T79" fmla="*/ 4763 h 15"/>
              <a:gd name="T80" fmla="*/ 3175 w 13"/>
              <a:gd name="T81" fmla="*/ 0 h 15"/>
              <a:gd name="T82" fmla="*/ 3175 w 13"/>
              <a:gd name="T83" fmla="*/ 0 h 15"/>
              <a:gd name="T84" fmla="*/ 7938 w 13"/>
              <a:gd name="T85" fmla="*/ 0 h 15"/>
              <a:gd name="T86" fmla="*/ 7938 w 13"/>
              <a:gd name="T87" fmla="*/ 0 h 15"/>
              <a:gd name="T88" fmla="*/ 7938 w 13"/>
              <a:gd name="T89" fmla="*/ 0 h 15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3" h="15">
                <a:moveTo>
                  <a:pt x="8" y="0"/>
                </a:moveTo>
                <a:lnTo>
                  <a:pt x="8" y="0"/>
                </a:lnTo>
                <a:lnTo>
                  <a:pt x="10" y="0"/>
                </a:lnTo>
                <a:lnTo>
                  <a:pt x="10" y="3"/>
                </a:lnTo>
                <a:lnTo>
                  <a:pt x="13" y="3"/>
                </a:lnTo>
                <a:lnTo>
                  <a:pt x="13" y="6"/>
                </a:lnTo>
                <a:lnTo>
                  <a:pt x="13" y="8"/>
                </a:lnTo>
                <a:lnTo>
                  <a:pt x="13" y="11"/>
                </a:lnTo>
                <a:lnTo>
                  <a:pt x="10" y="11"/>
                </a:lnTo>
                <a:lnTo>
                  <a:pt x="10" y="15"/>
                </a:lnTo>
                <a:lnTo>
                  <a:pt x="8" y="15"/>
                </a:lnTo>
                <a:lnTo>
                  <a:pt x="5" y="15"/>
                </a:lnTo>
                <a:lnTo>
                  <a:pt x="2" y="15"/>
                </a:lnTo>
                <a:lnTo>
                  <a:pt x="2" y="11"/>
                </a:lnTo>
                <a:lnTo>
                  <a:pt x="0" y="11"/>
                </a:lnTo>
                <a:lnTo>
                  <a:pt x="0" y="8"/>
                </a:lnTo>
                <a:lnTo>
                  <a:pt x="0" y="6"/>
                </a:lnTo>
                <a:lnTo>
                  <a:pt x="0" y="3"/>
                </a:lnTo>
                <a:lnTo>
                  <a:pt x="2" y="3"/>
                </a:lnTo>
                <a:lnTo>
                  <a:pt x="2" y="0"/>
                </a:lnTo>
                <a:lnTo>
                  <a:pt x="5" y="0"/>
                </a:lnTo>
                <a:lnTo>
                  <a:pt x="8" y="0"/>
                </a:lnTo>
                <a:close/>
              </a:path>
            </a:pathLst>
          </a:custGeom>
          <a:solidFill>
            <a:srgbClr val="FF070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662" name="Freeform 442"/>
          <p:cNvSpPr>
            <a:spLocks/>
          </p:cNvSpPr>
          <p:nvPr/>
        </p:nvSpPr>
        <p:spPr bwMode="auto">
          <a:xfrm>
            <a:off x="2035175" y="2971502"/>
            <a:ext cx="15875" cy="17463"/>
          </a:xfrm>
          <a:custGeom>
            <a:avLst/>
            <a:gdLst>
              <a:gd name="T0" fmla="*/ 7938 w 10"/>
              <a:gd name="T1" fmla="*/ 0 h 11"/>
              <a:gd name="T2" fmla="*/ 7938 w 10"/>
              <a:gd name="T3" fmla="*/ 0 h 11"/>
              <a:gd name="T4" fmla="*/ 12700 w 10"/>
              <a:gd name="T5" fmla="*/ 0 h 11"/>
              <a:gd name="T6" fmla="*/ 12700 w 10"/>
              <a:gd name="T7" fmla="*/ 0 h 11"/>
              <a:gd name="T8" fmla="*/ 12700 w 10"/>
              <a:gd name="T9" fmla="*/ 0 h 11"/>
              <a:gd name="T10" fmla="*/ 12700 w 10"/>
              <a:gd name="T11" fmla="*/ 4763 h 11"/>
              <a:gd name="T12" fmla="*/ 15875 w 10"/>
              <a:gd name="T13" fmla="*/ 4763 h 11"/>
              <a:gd name="T14" fmla="*/ 15875 w 10"/>
              <a:gd name="T15" fmla="*/ 4763 h 11"/>
              <a:gd name="T16" fmla="*/ 15875 w 10"/>
              <a:gd name="T17" fmla="*/ 4763 h 11"/>
              <a:gd name="T18" fmla="*/ 15875 w 10"/>
              <a:gd name="T19" fmla="*/ 9525 h 11"/>
              <a:gd name="T20" fmla="*/ 15875 w 10"/>
              <a:gd name="T21" fmla="*/ 9525 h 11"/>
              <a:gd name="T22" fmla="*/ 15875 w 10"/>
              <a:gd name="T23" fmla="*/ 9525 h 11"/>
              <a:gd name="T24" fmla="*/ 15875 w 10"/>
              <a:gd name="T25" fmla="*/ 9525 h 11"/>
              <a:gd name="T26" fmla="*/ 15875 w 10"/>
              <a:gd name="T27" fmla="*/ 12700 h 11"/>
              <a:gd name="T28" fmla="*/ 15875 w 10"/>
              <a:gd name="T29" fmla="*/ 12700 h 11"/>
              <a:gd name="T30" fmla="*/ 15875 w 10"/>
              <a:gd name="T31" fmla="*/ 12700 h 11"/>
              <a:gd name="T32" fmla="*/ 12700 w 10"/>
              <a:gd name="T33" fmla="*/ 12700 h 11"/>
              <a:gd name="T34" fmla="*/ 12700 w 10"/>
              <a:gd name="T35" fmla="*/ 17463 h 11"/>
              <a:gd name="T36" fmla="*/ 12700 w 10"/>
              <a:gd name="T37" fmla="*/ 17463 h 11"/>
              <a:gd name="T38" fmla="*/ 12700 w 10"/>
              <a:gd name="T39" fmla="*/ 17463 h 11"/>
              <a:gd name="T40" fmla="*/ 12700 w 10"/>
              <a:gd name="T41" fmla="*/ 17463 h 11"/>
              <a:gd name="T42" fmla="*/ 7938 w 10"/>
              <a:gd name="T43" fmla="*/ 17463 h 11"/>
              <a:gd name="T44" fmla="*/ 7938 w 10"/>
              <a:gd name="T45" fmla="*/ 17463 h 11"/>
              <a:gd name="T46" fmla="*/ 7938 w 10"/>
              <a:gd name="T47" fmla="*/ 17463 h 11"/>
              <a:gd name="T48" fmla="*/ 3175 w 10"/>
              <a:gd name="T49" fmla="*/ 17463 h 11"/>
              <a:gd name="T50" fmla="*/ 3175 w 10"/>
              <a:gd name="T51" fmla="*/ 17463 h 11"/>
              <a:gd name="T52" fmla="*/ 3175 w 10"/>
              <a:gd name="T53" fmla="*/ 17463 h 11"/>
              <a:gd name="T54" fmla="*/ 3175 w 10"/>
              <a:gd name="T55" fmla="*/ 17463 h 11"/>
              <a:gd name="T56" fmla="*/ 3175 w 10"/>
              <a:gd name="T57" fmla="*/ 12700 h 11"/>
              <a:gd name="T58" fmla="*/ 0 w 10"/>
              <a:gd name="T59" fmla="*/ 12700 h 11"/>
              <a:gd name="T60" fmla="*/ 0 w 10"/>
              <a:gd name="T61" fmla="*/ 12700 h 11"/>
              <a:gd name="T62" fmla="*/ 0 w 10"/>
              <a:gd name="T63" fmla="*/ 12700 h 11"/>
              <a:gd name="T64" fmla="*/ 0 w 10"/>
              <a:gd name="T65" fmla="*/ 9525 h 11"/>
              <a:gd name="T66" fmla="*/ 0 w 10"/>
              <a:gd name="T67" fmla="*/ 9525 h 11"/>
              <a:gd name="T68" fmla="*/ 0 w 10"/>
              <a:gd name="T69" fmla="*/ 9525 h 11"/>
              <a:gd name="T70" fmla="*/ 0 w 10"/>
              <a:gd name="T71" fmla="*/ 9525 h 11"/>
              <a:gd name="T72" fmla="*/ 0 w 10"/>
              <a:gd name="T73" fmla="*/ 4763 h 11"/>
              <a:gd name="T74" fmla="*/ 0 w 10"/>
              <a:gd name="T75" fmla="*/ 4763 h 11"/>
              <a:gd name="T76" fmla="*/ 0 w 10"/>
              <a:gd name="T77" fmla="*/ 4763 h 11"/>
              <a:gd name="T78" fmla="*/ 3175 w 10"/>
              <a:gd name="T79" fmla="*/ 4763 h 11"/>
              <a:gd name="T80" fmla="*/ 3175 w 10"/>
              <a:gd name="T81" fmla="*/ 0 h 11"/>
              <a:gd name="T82" fmla="*/ 3175 w 10"/>
              <a:gd name="T83" fmla="*/ 0 h 11"/>
              <a:gd name="T84" fmla="*/ 3175 w 10"/>
              <a:gd name="T85" fmla="*/ 0 h 11"/>
              <a:gd name="T86" fmla="*/ 7938 w 10"/>
              <a:gd name="T87" fmla="*/ 0 h 11"/>
              <a:gd name="T88" fmla="*/ 7938 w 10"/>
              <a:gd name="T89" fmla="*/ 0 h 1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0" h="11">
                <a:moveTo>
                  <a:pt x="5" y="0"/>
                </a:moveTo>
                <a:lnTo>
                  <a:pt x="5" y="0"/>
                </a:lnTo>
                <a:lnTo>
                  <a:pt x="8" y="0"/>
                </a:lnTo>
                <a:lnTo>
                  <a:pt x="8" y="3"/>
                </a:lnTo>
                <a:lnTo>
                  <a:pt x="10" y="3"/>
                </a:lnTo>
                <a:lnTo>
                  <a:pt x="10" y="6"/>
                </a:lnTo>
                <a:lnTo>
                  <a:pt x="10" y="8"/>
                </a:lnTo>
                <a:lnTo>
                  <a:pt x="8" y="8"/>
                </a:lnTo>
                <a:lnTo>
                  <a:pt x="8" y="11"/>
                </a:lnTo>
                <a:lnTo>
                  <a:pt x="5" y="11"/>
                </a:lnTo>
                <a:lnTo>
                  <a:pt x="2" y="11"/>
                </a:lnTo>
                <a:lnTo>
                  <a:pt x="2" y="8"/>
                </a:lnTo>
                <a:lnTo>
                  <a:pt x="0" y="8"/>
                </a:lnTo>
                <a:lnTo>
                  <a:pt x="0" y="6"/>
                </a:lnTo>
                <a:lnTo>
                  <a:pt x="0" y="3"/>
                </a:lnTo>
                <a:lnTo>
                  <a:pt x="2" y="3"/>
                </a:lnTo>
                <a:lnTo>
                  <a:pt x="2" y="0"/>
                </a:lnTo>
                <a:lnTo>
                  <a:pt x="5" y="0"/>
                </a:lnTo>
              </a:path>
            </a:pathLst>
          </a:custGeom>
          <a:noFill/>
          <a:ln w="4763">
            <a:solidFill>
              <a:srgbClr val="FF0705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663" name="Freeform 443"/>
          <p:cNvSpPr>
            <a:spLocks/>
          </p:cNvSpPr>
          <p:nvPr/>
        </p:nvSpPr>
        <p:spPr bwMode="auto">
          <a:xfrm>
            <a:off x="2070100" y="2796877"/>
            <a:ext cx="20638" cy="20638"/>
          </a:xfrm>
          <a:custGeom>
            <a:avLst/>
            <a:gdLst>
              <a:gd name="T0" fmla="*/ 12700 w 13"/>
              <a:gd name="T1" fmla="*/ 0 h 13"/>
              <a:gd name="T2" fmla="*/ 12700 w 13"/>
              <a:gd name="T3" fmla="*/ 0 h 13"/>
              <a:gd name="T4" fmla="*/ 12700 w 13"/>
              <a:gd name="T5" fmla="*/ 0 h 13"/>
              <a:gd name="T6" fmla="*/ 17463 w 13"/>
              <a:gd name="T7" fmla="*/ 0 h 13"/>
              <a:gd name="T8" fmla="*/ 17463 w 13"/>
              <a:gd name="T9" fmla="*/ 0 h 13"/>
              <a:gd name="T10" fmla="*/ 17463 w 13"/>
              <a:gd name="T11" fmla="*/ 4763 h 13"/>
              <a:gd name="T12" fmla="*/ 17463 w 13"/>
              <a:gd name="T13" fmla="*/ 4763 h 13"/>
              <a:gd name="T14" fmla="*/ 20638 w 13"/>
              <a:gd name="T15" fmla="*/ 4763 h 13"/>
              <a:gd name="T16" fmla="*/ 20638 w 13"/>
              <a:gd name="T17" fmla="*/ 7938 h 13"/>
              <a:gd name="T18" fmla="*/ 20638 w 13"/>
              <a:gd name="T19" fmla="*/ 7938 h 13"/>
              <a:gd name="T20" fmla="*/ 20638 w 13"/>
              <a:gd name="T21" fmla="*/ 7938 h 13"/>
              <a:gd name="T22" fmla="*/ 20638 w 13"/>
              <a:gd name="T23" fmla="*/ 12700 h 13"/>
              <a:gd name="T24" fmla="*/ 20638 w 13"/>
              <a:gd name="T25" fmla="*/ 12700 h 13"/>
              <a:gd name="T26" fmla="*/ 20638 w 13"/>
              <a:gd name="T27" fmla="*/ 12700 h 13"/>
              <a:gd name="T28" fmla="*/ 20638 w 13"/>
              <a:gd name="T29" fmla="*/ 17463 h 13"/>
              <a:gd name="T30" fmla="*/ 20638 w 13"/>
              <a:gd name="T31" fmla="*/ 17463 h 13"/>
              <a:gd name="T32" fmla="*/ 17463 w 13"/>
              <a:gd name="T33" fmla="*/ 17463 h 13"/>
              <a:gd name="T34" fmla="*/ 17463 w 13"/>
              <a:gd name="T35" fmla="*/ 17463 h 13"/>
              <a:gd name="T36" fmla="*/ 17463 w 13"/>
              <a:gd name="T37" fmla="*/ 20638 h 13"/>
              <a:gd name="T38" fmla="*/ 17463 w 13"/>
              <a:gd name="T39" fmla="*/ 20638 h 13"/>
              <a:gd name="T40" fmla="*/ 12700 w 13"/>
              <a:gd name="T41" fmla="*/ 20638 h 13"/>
              <a:gd name="T42" fmla="*/ 12700 w 13"/>
              <a:gd name="T43" fmla="*/ 20638 h 13"/>
              <a:gd name="T44" fmla="*/ 12700 w 13"/>
              <a:gd name="T45" fmla="*/ 20638 h 13"/>
              <a:gd name="T46" fmla="*/ 7938 w 13"/>
              <a:gd name="T47" fmla="*/ 20638 h 13"/>
              <a:gd name="T48" fmla="*/ 7938 w 13"/>
              <a:gd name="T49" fmla="*/ 20638 h 13"/>
              <a:gd name="T50" fmla="*/ 4763 w 13"/>
              <a:gd name="T51" fmla="*/ 20638 h 13"/>
              <a:gd name="T52" fmla="*/ 4763 w 13"/>
              <a:gd name="T53" fmla="*/ 20638 h 13"/>
              <a:gd name="T54" fmla="*/ 4763 w 13"/>
              <a:gd name="T55" fmla="*/ 17463 h 13"/>
              <a:gd name="T56" fmla="*/ 4763 w 13"/>
              <a:gd name="T57" fmla="*/ 17463 h 13"/>
              <a:gd name="T58" fmla="*/ 0 w 13"/>
              <a:gd name="T59" fmla="*/ 17463 h 13"/>
              <a:gd name="T60" fmla="*/ 0 w 13"/>
              <a:gd name="T61" fmla="*/ 17463 h 13"/>
              <a:gd name="T62" fmla="*/ 0 w 13"/>
              <a:gd name="T63" fmla="*/ 12700 h 13"/>
              <a:gd name="T64" fmla="*/ 0 w 13"/>
              <a:gd name="T65" fmla="*/ 12700 h 13"/>
              <a:gd name="T66" fmla="*/ 0 w 13"/>
              <a:gd name="T67" fmla="*/ 12700 h 13"/>
              <a:gd name="T68" fmla="*/ 0 w 13"/>
              <a:gd name="T69" fmla="*/ 7938 h 13"/>
              <a:gd name="T70" fmla="*/ 0 w 13"/>
              <a:gd name="T71" fmla="*/ 7938 h 13"/>
              <a:gd name="T72" fmla="*/ 0 w 13"/>
              <a:gd name="T73" fmla="*/ 7938 h 13"/>
              <a:gd name="T74" fmla="*/ 0 w 13"/>
              <a:gd name="T75" fmla="*/ 4763 h 13"/>
              <a:gd name="T76" fmla="*/ 4763 w 13"/>
              <a:gd name="T77" fmla="*/ 4763 h 13"/>
              <a:gd name="T78" fmla="*/ 4763 w 13"/>
              <a:gd name="T79" fmla="*/ 4763 h 13"/>
              <a:gd name="T80" fmla="*/ 4763 w 13"/>
              <a:gd name="T81" fmla="*/ 0 h 13"/>
              <a:gd name="T82" fmla="*/ 4763 w 13"/>
              <a:gd name="T83" fmla="*/ 0 h 13"/>
              <a:gd name="T84" fmla="*/ 7938 w 13"/>
              <a:gd name="T85" fmla="*/ 0 h 13"/>
              <a:gd name="T86" fmla="*/ 7938 w 13"/>
              <a:gd name="T87" fmla="*/ 0 h 13"/>
              <a:gd name="T88" fmla="*/ 7938 w 13"/>
              <a:gd name="T89" fmla="*/ 0 h 13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3" h="13">
                <a:moveTo>
                  <a:pt x="8" y="0"/>
                </a:moveTo>
                <a:lnTo>
                  <a:pt x="8" y="0"/>
                </a:lnTo>
                <a:lnTo>
                  <a:pt x="11" y="0"/>
                </a:lnTo>
                <a:lnTo>
                  <a:pt x="11" y="3"/>
                </a:lnTo>
                <a:lnTo>
                  <a:pt x="13" y="3"/>
                </a:lnTo>
                <a:lnTo>
                  <a:pt x="13" y="5"/>
                </a:lnTo>
                <a:lnTo>
                  <a:pt x="13" y="8"/>
                </a:lnTo>
                <a:lnTo>
                  <a:pt x="13" y="11"/>
                </a:lnTo>
                <a:lnTo>
                  <a:pt x="11" y="11"/>
                </a:lnTo>
                <a:lnTo>
                  <a:pt x="11" y="13"/>
                </a:lnTo>
                <a:lnTo>
                  <a:pt x="8" y="13"/>
                </a:lnTo>
                <a:lnTo>
                  <a:pt x="5" y="13"/>
                </a:lnTo>
                <a:lnTo>
                  <a:pt x="3" y="13"/>
                </a:lnTo>
                <a:lnTo>
                  <a:pt x="3" y="11"/>
                </a:lnTo>
                <a:lnTo>
                  <a:pt x="0" y="11"/>
                </a:lnTo>
                <a:lnTo>
                  <a:pt x="0" y="8"/>
                </a:lnTo>
                <a:lnTo>
                  <a:pt x="0" y="5"/>
                </a:lnTo>
                <a:lnTo>
                  <a:pt x="0" y="3"/>
                </a:lnTo>
                <a:lnTo>
                  <a:pt x="3" y="3"/>
                </a:lnTo>
                <a:lnTo>
                  <a:pt x="3" y="0"/>
                </a:lnTo>
                <a:lnTo>
                  <a:pt x="5" y="0"/>
                </a:lnTo>
                <a:lnTo>
                  <a:pt x="8" y="0"/>
                </a:lnTo>
                <a:close/>
              </a:path>
            </a:pathLst>
          </a:custGeom>
          <a:solidFill>
            <a:srgbClr val="FF070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664" name="Freeform 444"/>
          <p:cNvSpPr>
            <a:spLocks/>
          </p:cNvSpPr>
          <p:nvPr/>
        </p:nvSpPr>
        <p:spPr bwMode="auto">
          <a:xfrm>
            <a:off x="2070100" y="2796877"/>
            <a:ext cx="17463" cy="17463"/>
          </a:xfrm>
          <a:custGeom>
            <a:avLst/>
            <a:gdLst>
              <a:gd name="T0" fmla="*/ 7938 w 11"/>
              <a:gd name="T1" fmla="*/ 0 h 11"/>
              <a:gd name="T2" fmla="*/ 7938 w 11"/>
              <a:gd name="T3" fmla="*/ 0 h 11"/>
              <a:gd name="T4" fmla="*/ 12700 w 11"/>
              <a:gd name="T5" fmla="*/ 0 h 11"/>
              <a:gd name="T6" fmla="*/ 12700 w 11"/>
              <a:gd name="T7" fmla="*/ 0 h 11"/>
              <a:gd name="T8" fmla="*/ 12700 w 11"/>
              <a:gd name="T9" fmla="*/ 0 h 11"/>
              <a:gd name="T10" fmla="*/ 12700 w 11"/>
              <a:gd name="T11" fmla="*/ 4763 h 11"/>
              <a:gd name="T12" fmla="*/ 17463 w 11"/>
              <a:gd name="T13" fmla="*/ 4763 h 11"/>
              <a:gd name="T14" fmla="*/ 17463 w 11"/>
              <a:gd name="T15" fmla="*/ 4763 h 11"/>
              <a:gd name="T16" fmla="*/ 17463 w 11"/>
              <a:gd name="T17" fmla="*/ 4763 h 11"/>
              <a:gd name="T18" fmla="*/ 17463 w 11"/>
              <a:gd name="T19" fmla="*/ 7938 h 11"/>
              <a:gd name="T20" fmla="*/ 17463 w 11"/>
              <a:gd name="T21" fmla="*/ 7938 h 11"/>
              <a:gd name="T22" fmla="*/ 17463 w 11"/>
              <a:gd name="T23" fmla="*/ 7938 h 11"/>
              <a:gd name="T24" fmla="*/ 17463 w 11"/>
              <a:gd name="T25" fmla="*/ 7938 h 11"/>
              <a:gd name="T26" fmla="*/ 17463 w 11"/>
              <a:gd name="T27" fmla="*/ 12700 h 11"/>
              <a:gd name="T28" fmla="*/ 17463 w 11"/>
              <a:gd name="T29" fmla="*/ 12700 h 11"/>
              <a:gd name="T30" fmla="*/ 17463 w 11"/>
              <a:gd name="T31" fmla="*/ 12700 h 11"/>
              <a:gd name="T32" fmla="*/ 12700 w 11"/>
              <a:gd name="T33" fmla="*/ 12700 h 11"/>
              <a:gd name="T34" fmla="*/ 12700 w 11"/>
              <a:gd name="T35" fmla="*/ 17463 h 11"/>
              <a:gd name="T36" fmla="*/ 12700 w 11"/>
              <a:gd name="T37" fmla="*/ 17463 h 11"/>
              <a:gd name="T38" fmla="*/ 12700 w 11"/>
              <a:gd name="T39" fmla="*/ 17463 h 11"/>
              <a:gd name="T40" fmla="*/ 12700 w 11"/>
              <a:gd name="T41" fmla="*/ 17463 h 11"/>
              <a:gd name="T42" fmla="*/ 7938 w 11"/>
              <a:gd name="T43" fmla="*/ 17463 h 11"/>
              <a:gd name="T44" fmla="*/ 7938 w 11"/>
              <a:gd name="T45" fmla="*/ 17463 h 11"/>
              <a:gd name="T46" fmla="*/ 7938 w 11"/>
              <a:gd name="T47" fmla="*/ 17463 h 11"/>
              <a:gd name="T48" fmla="*/ 4763 w 11"/>
              <a:gd name="T49" fmla="*/ 17463 h 11"/>
              <a:gd name="T50" fmla="*/ 4763 w 11"/>
              <a:gd name="T51" fmla="*/ 17463 h 11"/>
              <a:gd name="T52" fmla="*/ 4763 w 11"/>
              <a:gd name="T53" fmla="*/ 17463 h 11"/>
              <a:gd name="T54" fmla="*/ 4763 w 11"/>
              <a:gd name="T55" fmla="*/ 17463 h 11"/>
              <a:gd name="T56" fmla="*/ 4763 w 11"/>
              <a:gd name="T57" fmla="*/ 12700 h 11"/>
              <a:gd name="T58" fmla="*/ 0 w 11"/>
              <a:gd name="T59" fmla="*/ 12700 h 11"/>
              <a:gd name="T60" fmla="*/ 0 w 11"/>
              <a:gd name="T61" fmla="*/ 12700 h 11"/>
              <a:gd name="T62" fmla="*/ 0 w 11"/>
              <a:gd name="T63" fmla="*/ 12700 h 11"/>
              <a:gd name="T64" fmla="*/ 0 w 11"/>
              <a:gd name="T65" fmla="*/ 7938 h 11"/>
              <a:gd name="T66" fmla="*/ 0 w 11"/>
              <a:gd name="T67" fmla="*/ 7938 h 11"/>
              <a:gd name="T68" fmla="*/ 0 w 11"/>
              <a:gd name="T69" fmla="*/ 7938 h 11"/>
              <a:gd name="T70" fmla="*/ 0 w 11"/>
              <a:gd name="T71" fmla="*/ 7938 h 11"/>
              <a:gd name="T72" fmla="*/ 0 w 11"/>
              <a:gd name="T73" fmla="*/ 4763 h 11"/>
              <a:gd name="T74" fmla="*/ 0 w 11"/>
              <a:gd name="T75" fmla="*/ 4763 h 11"/>
              <a:gd name="T76" fmla="*/ 0 w 11"/>
              <a:gd name="T77" fmla="*/ 4763 h 11"/>
              <a:gd name="T78" fmla="*/ 4763 w 11"/>
              <a:gd name="T79" fmla="*/ 4763 h 11"/>
              <a:gd name="T80" fmla="*/ 4763 w 11"/>
              <a:gd name="T81" fmla="*/ 0 h 11"/>
              <a:gd name="T82" fmla="*/ 4763 w 11"/>
              <a:gd name="T83" fmla="*/ 0 h 11"/>
              <a:gd name="T84" fmla="*/ 4763 w 11"/>
              <a:gd name="T85" fmla="*/ 0 h 11"/>
              <a:gd name="T86" fmla="*/ 7938 w 11"/>
              <a:gd name="T87" fmla="*/ 0 h 11"/>
              <a:gd name="T88" fmla="*/ 7938 w 11"/>
              <a:gd name="T89" fmla="*/ 0 h 1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" h="11">
                <a:moveTo>
                  <a:pt x="5" y="0"/>
                </a:moveTo>
                <a:lnTo>
                  <a:pt x="5" y="0"/>
                </a:lnTo>
                <a:lnTo>
                  <a:pt x="8" y="0"/>
                </a:lnTo>
                <a:lnTo>
                  <a:pt x="8" y="3"/>
                </a:lnTo>
                <a:lnTo>
                  <a:pt x="11" y="3"/>
                </a:lnTo>
                <a:lnTo>
                  <a:pt x="11" y="5"/>
                </a:lnTo>
                <a:lnTo>
                  <a:pt x="11" y="8"/>
                </a:lnTo>
                <a:lnTo>
                  <a:pt x="8" y="8"/>
                </a:lnTo>
                <a:lnTo>
                  <a:pt x="8" y="11"/>
                </a:lnTo>
                <a:lnTo>
                  <a:pt x="5" y="11"/>
                </a:lnTo>
                <a:lnTo>
                  <a:pt x="3" y="11"/>
                </a:lnTo>
                <a:lnTo>
                  <a:pt x="3" y="8"/>
                </a:lnTo>
                <a:lnTo>
                  <a:pt x="0" y="8"/>
                </a:lnTo>
                <a:lnTo>
                  <a:pt x="0" y="5"/>
                </a:lnTo>
                <a:lnTo>
                  <a:pt x="0" y="3"/>
                </a:lnTo>
                <a:lnTo>
                  <a:pt x="3" y="3"/>
                </a:lnTo>
                <a:lnTo>
                  <a:pt x="3" y="0"/>
                </a:lnTo>
                <a:lnTo>
                  <a:pt x="5" y="0"/>
                </a:lnTo>
              </a:path>
            </a:pathLst>
          </a:custGeom>
          <a:noFill/>
          <a:ln w="4763">
            <a:solidFill>
              <a:srgbClr val="FF0705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665" name="Freeform 445"/>
          <p:cNvSpPr>
            <a:spLocks/>
          </p:cNvSpPr>
          <p:nvPr/>
        </p:nvSpPr>
        <p:spPr bwMode="auto">
          <a:xfrm>
            <a:off x="2100263" y="2704802"/>
            <a:ext cx="22225" cy="22225"/>
          </a:xfrm>
          <a:custGeom>
            <a:avLst/>
            <a:gdLst>
              <a:gd name="T0" fmla="*/ 12700 w 14"/>
              <a:gd name="T1" fmla="*/ 0 h 14"/>
              <a:gd name="T2" fmla="*/ 12700 w 14"/>
              <a:gd name="T3" fmla="*/ 0 h 14"/>
              <a:gd name="T4" fmla="*/ 12700 w 14"/>
              <a:gd name="T5" fmla="*/ 0 h 14"/>
              <a:gd name="T6" fmla="*/ 15875 w 14"/>
              <a:gd name="T7" fmla="*/ 0 h 14"/>
              <a:gd name="T8" fmla="*/ 15875 w 14"/>
              <a:gd name="T9" fmla="*/ 0 h 14"/>
              <a:gd name="T10" fmla="*/ 15875 w 14"/>
              <a:gd name="T11" fmla="*/ 3175 h 14"/>
              <a:gd name="T12" fmla="*/ 15875 w 14"/>
              <a:gd name="T13" fmla="*/ 3175 h 14"/>
              <a:gd name="T14" fmla="*/ 22225 w 14"/>
              <a:gd name="T15" fmla="*/ 3175 h 14"/>
              <a:gd name="T16" fmla="*/ 22225 w 14"/>
              <a:gd name="T17" fmla="*/ 7938 h 14"/>
              <a:gd name="T18" fmla="*/ 22225 w 14"/>
              <a:gd name="T19" fmla="*/ 7938 h 14"/>
              <a:gd name="T20" fmla="*/ 22225 w 14"/>
              <a:gd name="T21" fmla="*/ 7938 h 14"/>
              <a:gd name="T22" fmla="*/ 22225 w 14"/>
              <a:gd name="T23" fmla="*/ 12700 h 14"/>
              <a:gd name="T24" fmla="*/ 22225 w 14"/>
              <a:gd name="T25" fmla="*/ 12700 h 14"/>
              <a:gd name="T26" fmla="*/ 22225 w 14"/>
              <a:gd name="T27" fmla="*/ 12700 h 14"/>
              <a:gd name="T28" fmla="*/ 22225 w 14"/>
              <a:gd name="T29" fmla="*/ 15875 h 14"/>
              <a:gd name="T30" fmla="*/ 22225 w 14"/>
              <a:gd name="T31" fmla="*/ 15875 h 14"/>
              <a:gd name="T32" fmla="*/ 15875 w 14"/>
              <a:gd name="T33" fmla="*/ 15875 h 14"/>
              <a:gd name="T34" fmla="*/ 15875 w 14"/>
              <a:gd name="T35" fmla="*/ 15875 h 14"/>
              <a:gd name="T36" fmla="*/ 15875 w 14"/>
              <a:gd name="T37" fmla="*/ 22225 h 14"/>
              <a:gd name="T38" fmla="*/ 15875 w 14"/>
              <a:gd name="T39" fmla="*/ 22225 h 14"/>
              <a:gd name="T40" fmla="*/ 12700 w 14"/>
              <a:gd name="T41" fmla="*/ 22225 h 14"/>
              <a:gd name="T42" fmla="*/ 12700 w 14"/>
              <a:gd name="T43" fmla="*/ 22225 h 14"/>
              <a:gd name="T44" fmla="*/ 12700 w 14"/>
              <a:gd name="T45" fmla="*/ 22225 h 14"/>
              <a:gd name="T46" fmla="*/ 7938 w 14"/>
              <a:gd name="T47" fmla="*/ 22225 h 14"/>
              <a:gd name="T48" fmla="*/ 7938 w 14"/>
              <a:gd name="T49" fmla="*/ 22225 h 14"/>
              <a:gd name="T50" fmla="*/ 3175 w 14"/>
              <a:gd name="T51" fmla="*/ 22225 h 14"/>
              <a:gd name="T52" fmla="*/ 3175 w 14"/>
              <a:gd name="T53" fmla="*/ 22225 h 14"/>
              <a:gd name="T54" fmla="*/ 3175 w 14"/>
              <a:gd name="T55" fmla="*/ 15875 h 14"/>
              <a:gd name="T56" fmla="*/ 3175 w 14"/>
              <a:gd name="T57" fmla="*/ 15875 h 14"/>
              <a:gd name="T58" fmla="*/ 0 w 14"/>
              <a:gd name="T59" fmla="*/ 15875 h 14"/>
              <a:gd name="T60" fmla="*/ 0 w 14"/>
              <a:gd name="T61" fmla="*/ 15875 h 14"/>
              <a:gd name="T62" fmla="*/ 0 w 14"/>
              <a:gd name="T63" fmla="*/ 12700 h 14"/>
              <a:gd name="T64" fmla="*/ 0 w 14"/>
              <a:gd name="T65" fmla="*/ 12700 h 14"/>
              <a:gd name="T66" fmla="*/ 0 w 14"/>
              <a:gd name="T67" fmla="*/ 12700 h 14"/>
              <a:gd name="T68" fmla="*/ 0 w 14"/>
              <a:gd name="T69" fmla="*/ 7938 h 14"/>
              <a:gd name="T70" fmla="*/ 0 w 14"/>
              <a:gd name="T71" fmla="*/ 7938 h 14"/>
              <a:gd name="T72" fmla="*/ 0 w 14"/>
              <a:gd name="T73" fmla="*/ 7938 h 14"/>
              <a:gd name="T74" fmla="*/ 0 w 14"/>
              <a:gd name="T75" fmla="*/ 3175 h 14"/>
              <a:gd name="T76" fmla="*/ 3175 w 14"/>
              <a:gd name="T77" fmla="*/ 3175 h 14"/>
              <a:gd name="T78" fmla="*/ 3175 w 14"/>
              <a:gd name="T79" fmla="*/ 3175 h 14"/>
              <a:gd name="T80" fmla="*/ 3175 w 14"/>
              <a:gd name="T81" fmla="*/ 0 h 14"/>
              <a:gd name="T82" fmla="*/ 3175 w 14"/>
              <a:gd name="T83" fmla="*/ 0 h 14"/>
              <a:gd name="T84" fmla="*/ 7938 w 14"/>
              <a:gd name="T85" fmla="*/ 0 h 14"/>
              <a:gd name="T86" fmla="*/ 7938 w 14"/>
              <a:gd name="T87" fmla="*/ 0 h 14"/>
              <a:gd name="T88" fmla="*/ 7938 w 14"/>
              <a:gd name="T89" fmla="*/ 0 h 14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4" h="14">
                <a:moveTo>
                  <a:pt x="8" y="0"/>
                </a:moveTo>
                <a:lnTo>
                  <a:pt x="8" y="0"/>
                </a:lnTo>
                <a:lnTo>
                  <a:pt x="10" y="0"/>
                </a:lnTo>
                <a:lnTo>
                  <a:pt x="10" y="2"/>
                </a:lnTo>
                <a:lnTo>
                  <a:pt x="14" y="2"/>
                </a:lnTo>
                <a:lnTo>
                  <a:pt x="14" y="5"/>
                </a:lnTo>
                <a:lnTo>
                  <a:pt x="14" y="8"/>
                </a:lnTo>
                <a:lnTo>
                  <a:pt x="14" y="10"/>
                </a:lnTo>
                <a:lnTo>
                  <a:pt x="10" y="10"/>
                </a:lnTo>
                <a:lnTo>
                  <a:pt x="10" y="14"/>
                </a:lnTo>
                <a:lnTo>
                  <a:pt x="8" y="14"/>
                </a:lnTo>
                <a:lnTo>
                  <a:pt x="5" y="14"/>
                </a:lnTo>
                <a:lnTo>
                  <a:pt x="2" y="14"/>
                </a:lnTo>
                <a:lnTo>
                  <a:pt x="2" y="10"/>
                </a:lnTo>
                <a:lnTo>
                  <a:pt x="0" y="10"/>
                </a:lnTo>
                <a:lnTo>
                  <a:pt x="0" y="8"/>
                </a:lnTo>
                <a:lnTo>
                  <a:pt x="0" y="5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5" y="0"/>
                </a:lnTo>
                <a:lnTo>
                  <a:pt x="8" y="0"/>
                </a:lnTo>
                <a:close/>
              </a:path>
            </a:pathLst>
          </a:custGeom>
          <a:solidFill>
            <a:srgbClr val="FF070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666" name="Freeform 446"/>
          <p:cNvSpPr>
            <a:spLocks/>
          </p:cNvSpPr>
          <p:nvPr/>
        </p:nvSpPr>
        <p:spPr bwMode="auto">
          <a:xfrm>
            <a:off x="2100263" y="2704802"/>
            <a:ext cx="15875" cy="15875"/>
          </a:xfrm>
          <a:custGeom>
            <a:avLst/>
            <a:gdLst>
              <a:gd name="T0" fmla="*/ 7938 w 10"/>
              <a:gd name="T1" fmla="*/ 0 h 10"/>
              <a:gd name="T2" fmla="*/ 7938 w 10"/>
              <a:gd name="T3" fmla="*/ 0 h 10"/>
              <a:gd name="T4" fmla="*/ 12700 w 10"/>
              <a:gd name="T5" fmla="*/ 0 h 10"/>
              <a:gd name="T6" fmla="*/ 12700 w 10"/>
              <a:gd name="T7" fmla="*/ 0 h 10"/>
              <a:gd name="T8" fmla="*/ 12700 w 10"/>
              <a:gd name="T9" fmla="*/ 0 h 10"/>
              <a:gd name="T10" fmla="*/ 12700 w 10"/>
              <a:gd name="T11" fmla="*/ 3175 h 10"/>
              <a:gd name="T12" fmla="*/ 15875 w 10"/>
              <a:gd name="T13" fmla="*/ 3175 h 10"/>
              <a:gd name="T14" fmla="*/ 15875 w 10"/>
              <a:gd name="T15" fmla="*/ 3175 h 10"/>
              <a:gd name="T16" fmla="*/ 15875 w 10"/>
              <a:gd name="T17" fmla="*/ 3175 h 10"/>
              <a:gd name="T18" fmla="*/ 15875 w 10"/>
              <a:gd name="T19" fmla="*/ 7938 h 10"/>
              <a:gd name="T20" fmla="*/ 15875 w 10"/>
              <a:gd name="T21" fmla="*/ 7938 h 10"/>
              <a:gd name="T22" fmla="*/ 15875 w 10"/>
              <a:gd name="T23" fmla="*/ 7938 h 10"/>
              <a:gd name="T24" fmla="*/ 15875 w 10"/>
              <a:gd name="T25" fmla="*/ 7938 h 10"/>
              <a:gd name="T26" fmla="*/ 15875 w 10"/>
              <a:gd name="T27" fmla="*/ 12700 h 10"/>
              <a:gd name="T28" fmla="*/ 15875 w 10"/>
              <a:gd name="T29" fmla="*/ 12700 h 10"/>
              <a:gd name="T30" fmla="*/ 15875 w 10"/>
              <a:gd name="T31" fmla="*/ 12700 h 10"/>
              <a:gd name="T32" fmla="*/ 12700 w 10"/>
              <a:gd name="T33" fmla="*/ 12700 h 10"/>
              <a:gd name="T34" fmla="*/ 12700 w 10"/>
              <a:gd name="T35" fmla="*/ 15875 h 10"/>
              <a:gd name="T36" fmla="*/ 12700 w 10"/>
              <a:gd name="T37" fmla="*/ 15875 h 10"/>
              <a:gd name="T38" fmla="*/ 12700 w 10"/>
              <a:gd name="T39" fmla="*/ 15875 h 10"/>
              <a:gd name="T40" fmla="*/ 12700 w 10"/>
              <a:gd name="T41" fmla="*/ 15875 h 10"/>
              <a:gd name="T42" fmla="*/ 7938 w 10"/>
              <a:gd name="T43" fmla="*/ 15875 h 10"/>
              <a:gd name="T44" fmla="*/ 7938 w 10"/>
              <a:gd name="T45" fmla="*/ 15875 h 10"/>
              <a:gd name="T46" fmla="*/ 7938 w 10"/>
              <a:gd name="T47" fmla="*/ 15875 h 10"/>
              <a:gd name="T48" fmla="*/ 3175 w 10"/>
              <a:gd name="T49" fmla="*/ 15875 h 10"/>
              <a:gd name="T50" fmla="*/ 3175 w 10"/>
              <a:gd name="T51" fmla="*/ 15875 h 10"/>
              <a:gd name="T52" fmla="*/ 3175 w 10"/>
              <a:gd name="T53" fmla="*/ 15875 h 10"/>
              <a:gd name="T54" fmla="*/ 3175 w 10"/>
              <a:gd name="T55" fmla="*/ 15875 h 10"/>
              <a:gd name="T56" fmla="*/ 3175 w 10"/>
              <a:gd name="T57" fmla="*/ 12700 h 10"/>
              <a:gd name="T58" fmla="*/ 0 w 10"/>
              <a:gd name="T59" fmla="*/ 12700 h 10"/>
              <a:gd name="T60" fmla="*/ 0 w 10"/>
              <a:gd name="T61" fmla="*/ 12700 h 10"/>
              <a:gd name="T62" fmla="*/ 0 w 10"/>
              <a:gd name="T63" fmla="*/ 12700 h 10"/>
              <a:gd name="T64" fmla="*/ 0 w 10"/>
              <a:gd name="T65" fmla="*/ 7938 h 10"/>
              <a:gd name="T66" fmla="*/ 0 w 10"/>
              <a:gd name="T67" fmla="*/ 7938 h 10"/>
              <a:gd name="T68" fmla="*/ 0 w 10"/>
              <a:gd name="T69" fmla="*/ 7938 h 10"/>
              <a:gd name="T70" fmla="*/ 0 w 10"/>
              <a:gd name="T71" fmla="*/ 7938 h 10"/>
              <a:gd name="T72" fmla="*/ 0 w 10"/>
              <a:gd name="T73" fmla="*/ 3175 h 10"/>
              <a:gd name="T74" fmla="*/ 0 w 10"/>
              <a:gd name="T75" fmla="*/ 3175 h 10"/>
              <a:gd name="T76" fmla="*/ 0 w 10"/>
              <a:gd name="T77" fmla="*/ 3175 h 10"/>
              <a:gd name="T78" fmla="*/ 3175 w 10"/>
              <a:gd name="T79" fmla="*/ 3175 h 10"/>
              <a:gd name="T80" fmla="*/ 3175 w 10"/>
              <a:gd name="T81" fmla="*/ 0 h 10"/>
              <a:gd name="T82" fmla="*/ 3175 w 10"/>
              <a:gd name="T83" fmla="*/ 0 h 10"/>
              <a:gd name="T84" fmla="*/ 3175 w 10"/>
              <a:gd name="T85" fmla="*/ 0 h 10"/>
              <a:gd name="T86" fmla="*/ 7938 w 10"/>
              <a:gd name="T87" fmla="*/ 0 h 10"/>
              <a:gd name="T88" fmla="*/ 7938 w 10"/>
              <a:gd name="T89" fmla="*/ 0 h 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0" h="10">
                <a:moveTo>
                  <a:pt x="5" y="0"/>
                </a:moveTo>
                <a:lnTo>
                  <a:pt x="5" y="0"/>
                </a:lnTo>
                <a:lnTo>
                  <a:pt x="8" y="0"/>
                </a:lnTo>
                <a:lnTo>
                  <a:pt x="8" y="2"/>
                </a:lnTo>
                <a:lnTo>
                  <a:pt x="10" y="2"/>
                </a:lnTo>
                <a:lnTo>
                  <a:pt x="10" y="5"/>
                </a:lnTo>
                <a:lnTo>
                  <a:pt x="10" y="8"/>
                </a:lnTo>
                <a:lnTo>
                  <a:pt x="8" y="8"/>
                </a:lnTo>
                <a:lnTo>
                  <a:pt x="8" y="10"/>
                </a:lnTo>
                <a:lnTo>
                  <a:pt x="5" y="10"/>
                </a:lnTo>
                <a:lnTo>
                  <a:pt x="2" y="10"/>
                </a:lnTo>
                <a:lnTo>
                  <a:pt x="2" y="8"/>
                </a:lnTo>
                <a:lnTo>
                  <a:pt x="0" y="8"/>
                </a:lnTo>
                <a:lnTo>
                  <a:pt x="0" y="5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5" y="0"/>
                </a:lnTo>
              </a:path>
            </a:pathLst>
          </a:custGeom>
          <a:noFill/>
          <a:ln w="4763">
            <a:solidFill>
              <a:srgbClr val="FF0705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667" name="Freeform 447"/>
          <p:cNvSpPr>
            <a:spLocks/>
          </p:cNvSpPr>
          <p:nvPr/>
        </p:nvSpPr>
        <p:spPr bwMode="auto">
          <a:xfrm>
            <a:off x="2132013" y="2630190"/>
            <a:ext cx="20637" cy="20637"/>
          </a:xfrm>
          <a:custGeom>
            <a:avLst/>
            <a:gdLst>
              <a:gd name="T0" fmla="*/ 12700 w 13"/>
              <a:gd name="T1" fmla="*/ 0 h 13"/>
              <a:gd name="T2" fmla="*/ 12700 w 13"/>
              <a:gd name="T3" fmla="*/ 0 h 13"/>
              <a:gd name="T4" fmla="*/ 12700 w 13"/>
              <a:gd name="T5" fmla="*/ 0 h 13"/>
              <a:gd name="T6" fmla="*/ 15875 w 13"/>
              <a:gd name="T7" fmla="*/ 0 h 13"/>
              <a:gd name="T8" fmla="*/ 15875 w 13"/>
              <a:gd name="T9" fmla="*/ 0 h 13"/>
              <a:gd name="T10" fmla="*/ 15875 w 13"/>
              <a:gd name="T11" fmla="*/ 4762 h 13"/>
              <a:gd name="T12" fmla="*/ 15875 w 13"/>
              <a:gd name="T13" fmla="*/ 4762 h 13"/>
              <a:gd name="T14" fmla="*/ 20637 w 13"/>
              <a:gd name="T15" fmla="*/ 4762 h 13"/>
              <a:gd name="T16" fmla="*/ 20637 w 13"/>
              <a:gd name="T17" fmla="*/ 7937 h 13"/>
              <a:gd name="T18" fmla="*/ 20637 w 13"/>
              <a:gd name="T19" fmla="*/ 7937 h 13"/>
              <a:gd name="T20" fmla="*/ 20637 w 13"/>
              <a:gd name="T21" fmla="*/ 7937 h 13"/>
              <a:gd name="T22" fmla="*/ 20637 w 13"/>
              <a:gd name="T23" fmla="*/ 12700 h 13"/>
              <a:gd name="T24" fmla="*/ 20637 w 13"/>
              <a:gd name="T25" fmla="*/ 12700 h 13"/>
              <a:gd name="T26" fmla="*/ 20637 w 13"/>
              <a:gd name="T27" fmla="*/ 12700 h 13"/>
              <a:gd name="T28" fmla="*/ 20637 w 13"/>
              <a:gd name="T29" fmla="*/ 17462 h 13"/>
              <a:gd name="T30" fmla="*/ 20637 w 13"/>
              <a:gd name="T31" fmla="*/ 17462 h 13"/>
              <a:gd name="T32" fmla="*/ 15875 w 13"/>
              <a:gd name="T33" fmla="*/ 17462 h 13"/>
              <a:gd name="T34" fmla="*/ 15875 w 13"/>
              <a:gd name="T35" fmla="*/ 17462 h 13"/>
              <a:gd name="T36" fmla="*/ 15875 w 13"/>
              <a:gd name="T37" fmla="*/ 20637 h 13"/>
              <a:gd name="T38" fmla="*/ 15875 w 13"/>
              <a:gd name="T39" fmla="*/ 20637 h 13"/>
              <a:gd name="T40" fmla="*/ 12700 w 13"/>
              <a:gd name="T41" fmla="*/ 20637 h 13"/>
              <a:gd name="T42" fmla="*/ 12700 w 13"/>
              <a:gd name="T43" fmla="*/ 20637 h 13"/>
              <a:gd name="T44" fmla="*/ 12700 w 13"/>
              <a:gd name="T45" fmla="*/ 20637 h 13"/>
              <a:gd name="T46" fmla="*/ 7937 w 13"/>
              <a:gd name="T47" fmla="*/ 20637 h 13"/>
              <a:gd name="T48" fmla="*/ 7937 w 13"/>
              <a:gd name="T49" fmla="*/ 20637 h 13"/>
              <a:gd name="T50" fmla="*/ 3175 w 13"/>
              <a:gd name="T51" fmla="*/ 20637 h 13"/>
              <a:gd name="T52" fmla="*/ 3175 w 13"/>
              <a:gd name="T53" fmla="*/ 20637 h 13"/>
              <a:gd name="T54" fmla="*/ 3175 w 13"/>
              <a:gd name="T55" fmla="*/ 17462 h 13"/>
              <a:gd name="T56" fmla="*/ 3175 w 13"/>
              <a:gd name="T57" fmla="*/ 17462 h 13"/>
              <a:gd name="T58" fmla="*/ 0 w 13"/>
              <a:gd name="T59" fmla="*/ 17462 h 13"/>
              <a:gd name="T60" fmla="*/ 0 w 13"/>
              <a:gd name="T61" fmla="*/ 17462 h 13"/>
              <a:gd name="T62" fmla="*/ 0 w 13"/>
              <a:gd name="T63" fmla="*/ 12700 h 13"/>
              <a:gd name="T64" fmla="*/ 0 w 13"/>
              <a:gd name="T65" fmla="*/ 12700 h 13"/>
              <a:gd name="T66" fmla="*/ 0 w 13"/>
              <a:gd name="T67" fmla="*/ 12700 h 13"/>
              <a:gd name="T68" fmla="*/ 0 w 13"/>
              <a:gd name="T69" fmla="*/ 7937 h 13"/>
              <a:gd name="T70" fmla="*/ 0 w 13"/>
              <a:gd name="T71" fmla="*/ 7937 h 13"/>
              <a:gd name="T72" fmla="*/ 0 w 13"/>
              <a:gd name="T73" fmla="*/ 7937 h 13"/>
              <a:gd name="T74" fmla="*/ 0 w 13"/>
              <a:gd name="T75" fmla="*/ 4762 h 13"/>
              <a:gd name="T76" fmla="*/ 3175 w 13"/>
              <a:gd name="T77" fmla="*/ 4762 h 13"/>
              <a:gd name="T78" fmla="*/ 3175 w 13"/>
              <a:gd name="T79" fmla="*/ 4762 h 13"/>
              <a:gd name="T80" fmla="*/ 3175 w 13"/>
              <a:gd name="T81" fmla="*/ 0 h 13"/>
              <a:gd name="T82" fmla="*/ 3175 w 13"/>
              <a:gd name="T83" fmla="*/ 0 h 13"/>
              <a:gd name="T84" fmla="*/ 7937 w 13"/>
              <a:gd name="T85" fmla="*/ 0 h 13"/>
              <a:gd name="T86" fmla="*/ 7937 w 13"/>
              <a:gd name="T87" fmla="*/ 0 h 13"/>
              <a:gd name="T88" fmla="*/ 7937 w 13"/>
              <a:gd name="T89" fmla="*/ 0 h 13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3" h="13">
                <a:moveTo>
                  <a:pt x="8" y="0"/>
                </a:moveTo>
                <a:lnTo>
                  <a:pt x="8" y="0"/>
                </a:lnTo>
                <a:lnTo>
                  <a:pt x="10" y="0"/>
                </a:lnTo>
                <a:lnTo>
                  <a:pt x="10" y="3"/>
                </a:lnTo>
                <a:lnTo>
                  <a:pt x="13" y="3"/>
                </a:lnTo>
                <a:lnTo>
                  <a:pt x="13" y="5"/>
                </a:lnTo>
                <a:lnTo>
                  <a:pt x="13" y="8"/>
                </a:lnTo>
                <a:lnTo>
                  <a:pt x="13" y="11"/>
                </a:lnTo>
                <a:lnTo>
                  <a:pt x="10" y="11"/>
                </a:lnTo>
                <a:lnTo>
                  <a:pt x="10" y="13"/>
                </a:lnTo>
                <a:lnTo>
                  <a:pt x="8" y="13"/>
                </a:lnTo>
                <a:lnTo>
                  <a:pt x="5" y="13"/>
                </a:lnTo>
                <a:lnTo>
                  <a:pt x="2" y="13"/>
                </a:lnTo>
                <a:lnTo>
                  <a:pt x="2" y="11"/>
                </a:lnTo>
                <a:lnTo>
                  <a:pt x="0" y="11"/>
                </a:lnTo>
                <a:lnTo>
                  <a:pt x="0" y="8"/>
                </a:lnTo>
                <a:lnTo>
                  <a:pt x="0" y="5"/>
                </a:lnTo>
                <a:lnTo>
                  <a:pt x="0" y="3"/>
                </a:lnTo>
                <a:lnTo>
                  <a:pt x="2" y="3"/>
                </a:lnTo>
                <a:lnTo>
                  <a:pt x="2" y="0"/>
                </a:lnTo>
                <a:lnTo>
                  <a:pt x="5" y="0"/>
                </a:lnTo>
                <a:lnTo>
                  <a:pt x="8" y="0"/>
                </a:lnTo>
                <a:close/>
              </a:path>
            </a:pathLst>
          </a:custGeom>
          <a:solidFill>
            <a:srgbClr val="FF070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668" name="Freeform 448"/>
          <p:cNvSpPr>
            <a:spLocks/>
          </p:cNvSpPr>
          <p:nvPr/>
        </p:nvSpPr>
        <p:spPr bwMode="auto">
          <a:xfrm>
            <a:off x="2132013" y="2630190"/>
            <a:ext cx="15875" cy="17462"/>
          </a:xfrm>
          <a:custGeom>
            <a:avLst/>
            <a:gdLst>
              <a:gd name="T0" fmla="*/ 7938 w 10"/>
              <a:gd name="T1" fmla="*/ 0 h 11"/>
              <a:gd name="T2" fmla="*/ 7938 w 10"/>
              <a:gd name="T3" fmla="*/ 0 h 11"/>
              <a:gd name="T4" fmla="*/ 12700 w 10"/>
              <a:gd name="T5" fmla="*/ 0 h 11"/>
              <a:gd name="T6" fmla="*/ 12700 w 10"/>
              <a:gd name="T7" fmla="*/ 0 h 11"/>
              <a:gd name="T8" fmla="*/ 12700 w 10"/>
              <a:gd name="T9" fmla="*/ 0 h 11"/>
              <a:gd name="T10" fmla="*/ 12700 w 10"/>
              <a:gd name="T11" fmla="*/ 4762 h 11"/>
              <a:gd name="T12" fmla="*/ 15875 w 10"/>
              <a:gd name="T13" fmla="*/ 4762 h 11"/>
              <a:gd name="T14" fmla="*/ 15875 w 10"/>
              <a:gd name="T15" fmla="*/ 4762 h 11"/>
              <a:gd name="T16" fmla="*/ 15875 w 10"/>
              <a:gd name="T17" fmla="*/ 4762 h 11"/>
              <a:gd name="T18" fmla="*/ 15875 w 10"/>
              <a:gd name="T19" fmla="*/ 7937 h 11"/>
              <a:gd name="T20" fmla="*/ 15875 w 10"/>
              <a:gd name="T21" fmla="*/ 7937 h 11"/>
              <a:gd name="T22" fmla="*/ 15875 w 10"/>
              <a:gd name="T23" fmla="*/ 7937 h 11"/>
              <a:gd name="T24" fmla="*/ 15875 w 10"/>
              <a:gd name="T25" fmla="*/ 7937 h 11"/>
              <a:gd name="T26" fmla="*/ 15875 w 10"/>
              <a:gd name="T27" fmla="*/ 12700 h 11"/>
              <a:gd name="T28" fmla="*/ 15875 w 10"/>
              <a:gd name="T29" fmla="*/ 12700 h 11"/>
              <a:gd name="T30" fmla="*/ 15875 w 10"/>
              <a:gd name="T31" fmla="*/ 12700 h 11"/>
              <a:gd name="T32" fmla="*/ 12700 w 10"/>
              <a:gd name="T33" fmla="*/ 12700 h 11"/>
              <a:gd name="T34" fmla="*/ 12700 w 10"/>
              <a:gd name="T35" fmla="*/ 17462 h 11"/>
              <a:gd name="T36" fmla="*/ 12700 w 10"/>
              <a:gd name="T37" fmla="*/ 17462 h 11"/>
              <a:gd name="T38" fmla="*/ 12700 w 10"/>
              <a:gd name="T39" fmla="*/ 17462 h 11"/>
              <a:gd name="T40" fmla="*/ 12700 w 10"/>
              <a:gd name="T41" fmla="*/ 17462 h 11"/>
              <a:gd name="T42" fmla="*/ 7938 w 10"/>
              <a:gd name="T43" fmla="*/ 17462 h 11"/>
              <a:gd name="T44" fmla="*/ 7938 w 10"/>
              <a:gd name="T45" fmla="*/ 17462 h 11"/>
              <a:gd name="T46" fmla="*/ 7938 w 10"/>
              <a:gd name="T47" fmla="*/ 17462 h 11"/>
              <a:gd name="T48" fmla="*/ 3175 w 10"/>
              <a:gd name="T49" fmla="*/ 17462 h 11"/>
              <a:gd name="T50" fmla="*/ 3175 w 10"/>
              <a:gd name="T51" fmla="*/ 17462 h 11"/>
              <a:gd name="T52" fmla="*/ 3175 w 10"/>
              <a:gd name="T53" fmla="*/ 17462 h 11"/>
              <a:gd name="T54" fmla="*/ 3175 w 10"/>
              <a:gd name="T55" fmla="*/ 17462 h 11"/>
              <a:gd name="T56" fmla="*/ 3175 w 10"/>
              <a:gd name="T57" fmla="*/ 12700 h 11"/>
              <a:gd name="T58" fmla="*/ 0 w 10"/>
              <a:gd name="T59" fmla="*/ 12700 h 11"/>
              <a:gd name="T60" fmla="*/ 0 w 10"/>
              <a:gd name="T61" fmla="*/ 12700 h 11"/>
              <a:gd name="T62" fmla="*/ 0 w 10"/>
              <a:gd name="T63" fmla="*/ 12700 h 11"/>
              <a:gd name="T64" fmla="*/ 0 w 10"/>
              <a:gd name="T65" fmla="*/ 7937 h 11"/>
              <a:gd name="T66" fmla="*/ 0 w 10"/>
              <a:gd name="T67" fmla="*/ 7937 h 11"/>
              <a:gd name="T68" fmla="*/ 0 w 10"/>
              <a:gd name="T69" fmla="*/ 7937 h 11"/>
              <a:gd name="T70" fmla="*/ 0 w 10"/>
              <a:gd name="T71" fmla="*/ 7937 h 11"/>
              <a:gd name="T72" fmla="*/ 0 w 10"/>
              <a:gd name="T73" fmla="*/ 4762 h 11"/>
              <a:gd name="T74" fmla="*/ 0 w 10"/>
              <a:gd name="T75" fmla="*/ 4762 h 11"/>
              <a:gd name="T76" fmla="*/ 0 w 10"/>
              <a:gd name="T77" fmla="*/ 4762 h 11"/>
              <a:gd name="T78" fmla="*/ 3175 w 10"/>
              <a:gd name="T79" fmla="*/ 4762 h 11"/>
              <a:gd name="T80" fmla="*/ 3175 w 10"/>
              <a:gd name="T81" fmla="*/ 0 h 11"/>
              <a:gd name="T82" fmla="*/ 3175 w 10"/>
              <a:gd name="T83" fmla="*/ 0 h 11"/>
              <a:gd name="T84" fmla="*/ 3175 w 10"/>
              <a:gd name="T85" fmla="*/ 0 h 11"/>
              <a:gd name="T86" fmla="*/ 7938 w 10"/>
              <a:gd name="T87" fmla="*/ 0 h 11"/>
              <a:gd name="T88" fmla="*/ 7938 w 10"/>
              <a:gd name="T89" fmla="*/ 0 h 1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0" h="11">
                <a:moveTo>
                  <a:pt x="5" y="0"/>
                </a:moveTo>
                <a:lnTo>
                  <a:pt x="5" y="0"/>
                </a:lnTo>
                <a:lnTo>
                  <a:pt x="8" y="0"/>
                </a:lnTo>
                <a:lnTo>
                  <a:pt x="8" y="3"/>
                </a:lnTo>
                <a:lnTo>
                  <a:pt x="10" y="3"/>
                </a:lnTo>
                <a:lnTo>
                  <a:pt x="10" y="5"/>
                </a:lnTo>
                <a:lnTo>
                  <a:pt x="10" y="8"/>
                </a:lnTo>
                <a:lnTo>
                  <a:pt x="8" y="8"/>
                </a:lnTo>
                <a:lnTo>
                  <a:pt x="8" y="11"/>
                </a:lnTo>
                <a:lnTo>
                  <a:pt x="5" y="11"/>
                </a:lnTo>
                <a:lnTo>
                  <a:pt x="2" y="11"/>
                </a:lnTo>
                <a:lnTo>
                  <a:pt x="2" y="8"/>
                </a:lnTo>
                <a:lnTo>
                  <a:pt x="0" y="8"/>
                </a:lnTo>
                <a:lnTo>
                  <a:pt x="0" y="5"/>
                </a:lnTo>
                <a:lnTo>
                  <a:pt x="0" y="3"/>
                </a:lnTo>
                <a:lnTo>
                  <a:pt x="2" y="3"/>
                </a:lnTo>
                <a:lnTo>
                  <a:pt x="2" y="0"/>
                </a:lnTo>
                <a:lnTo>
                  <a:pt x="5" y="0"/>
                </a:lnTo>
              </a:path>
            </a:pathLst>
          </a:custGeom>
          <a:noFill/>
          <a:ln w="4763">
            <a:solidFill>
              <a:srgbClr val="FF0705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669" name="Freeform 449"/>
          <p:cNvSpPr>
            <a:spLocks/>
          </p:cNvSpPr>
          <p:nvPr/>
        </p:nvSpPr>
        <p:spPr bwMode="auto">
          <a:xfrm>
            <a:off x="2170113" y="2501602"/>
            <a:ext cx="22225" cy="23813"/>
          </a:xfrm>
          <a:custGeom>
            <a:avLst/>
            <a:gdLst>
              <a:gd name="T0" fmla="*/ 14288 w 14"/>
              <a:gd name="T1" fmla="*/ 0 h 15"/>
              <a:gd name="T2" fmla="*/ 14288 w 14"/>
              <a:gd name="T3" fmla="*/ 0 h 15"/>
              <a:gd name="T4" fmla="*/ 14288 w 14"/>
              <a:gd name="T5" fmla="*/ 0 h 15"/>
              <a:gd name="T6" fmla="*/ 19050 w 14"/>
              <a:gd name="T7" fmla="*/ 0 h 15"/>
              <a:gd name="T8" fmla="*/ 19050 w 14"/>
              <a:gd name="T9" fmla="*/ 0 h 15"/>
              <a:gd name="T10" fmla="*/ 19050 w 14"/>
              <a:gd name="T11" fmla="*/ 4763 h 15"/>
              <a:gd name="T12" fmla="*/ 19050 w 14"/>
              <a:gd name="T13" fmla="*/ 4763 h 15"/>
              <a:gd name="T14" fmla="*/ 22225 w 14"/>
              <a:gd name="T15" fmla="*/ 4763 h 15"/>
              <a:gd name="T16" fmla="*/ 22225 w 14"/>
              <a:gd name="T17" fmla="*/ 11113 h 15"/>
              <a:gd name="T18" fmla="*/ 22225 w 14"/>
              <a:gd name="T19" fmla="*/ 11113 h 15"/>
              <a:gd name="T20" fmla="*/ 22225 w 14"/>
              <a:gd name="T21" fmla="*/ 11113 h 15"/>
              <a:gd name="T22" fmla="*/ 22225 w 14"/>
              <a:gd name="T23" fmla="*/ 14288 h 15"/>
              <a:gd name="T24" fmla="*/ 22225 w 14"/>
              <a:gd name="T25" fmla="*/ 14288 h 15"/>
              <a:gd name="T26" fmla="*/ 22225 w 14"/>
              <a:gd name="T27" fmla="*/ 14288 h 15"/>
              <a:gd name="T28" fmla="*/ 22225 w 14"/>
              <a:gd name="T29" fmla="*/ 19050 h 15"/>
              <a:gd name="T30" fmla="*/ 22225 w 14"/>
              <a:gd name="T31" fmla="*/ 19050 h 15"/>
              <a:gd name="T32" fmla="*/ 19050 w 14"/>
              <a:gd name="T33" fmla="*/ 19050 h 15"/>
              <a:gd name="T34" fmla="*/ 19050 w 14"/>
              <a:gd name="T35" fmla="*/ 19050 h 15"/>
              <a:gd name="T36" fmla="*/ 19050 w 14"/>
              <a:gd name="T37" fmla="*/ 23813 h 15"/>
              <a:gd name="T38" fmla="*/ 19050 w 14"/>
              <a:gd name="T39" fmla="*/ 23813 h 15"/>
              <a:gd name="T40" fmla="*/ 14288 w 14"/>
              <a:gd name="T41" fmla="*/ 23813 h 15"/>
              <a:gd name="T42" fmla="*/ 14288 w 14"/>
              <a:gd name="T43" fmla="*/ 23813 h 15"/>
              <a:gd name="T44" fmla="*/ 14288 w 14"/>
              <a:gd name="T45" fmla="*/ 23813 h 15"/>
              <a:gd name="T46" fmla="*/ 9525 w 14"/>
              <a:gd name="T47" fmla="*/ 23813 h 15"/>
              <a:gd name="T48" fmla="*/ 9525 w 14"/>
              <a:gd name="T49" fmla="*/ 23813 h 15"/>
              <a:gd name="T50" fmla="*/ 6350 w 14"/>
              <a:gd name="T51" fmla="*/ 23813 h 15"/>
              <a:gd name="T52" fmla="*/ 6350 w 14"/>
              <a:gd name="T53" fmla="*/ 23813 h 15"/>
              <a:gd name="T54" fmla="*/ 6350 w 14"/>
              <a:gd name="T55" fmla="*/ 19050 h 15"/>
              <a:gd name="T56" fmla="*/ 6350 w 14"/>
              <a:gd name="T57" fmla="*/ 19050 h 15"/>
              <a:gd name="T58" fmla="*/ 0 w 14"/>
              <a:gd name="T59" fmla="*/ 19050 h 15"/>
              <a:gd name="T60" fmla="*/ 0 w 14"/>
              <a:gd name="T61" fmla="*/ 19050 h 15"/>
              <a:gd name="T62" fmla="*/ 0 w 14"/>
              <a:gd name="T63" fmla="*/ 14288 h 15"/>
              <a:gd name="T64" fmla="*/ 0 w 14"/>
              <a:gd name="T65" fmla="*/ 14288 h 15"/>
              <a:gd name="T66" fmla="*/ 0 w 14"/>
              <a:gd name="T67" fmla="*/ 14288 h 15"/>
              <a:gd name="T68" fmla="*/ 0 w 14"/>
              <a:gd name="T69" fmla="*/ 11113 h 15"/>
              <a:gd name="T70" fmla="*/ 0 w 14"/>
              <a:gd name="T71" fmla="*/ 11113 h 15"/>
              <a:gd name="T72" fmla="*/ 0 w 14"/>
              <a:gd name="T73" fmla="*/ 11113 h 15"/>
              <a:gd name="T74" fmla="*/ 0 w 14"/>
              <a:gd name="T75" fmla="*/ 4763 h 15"/>
              <a:gd name="T76" fmla="*/ 6350 w 14"/>
              <a:gd name="T77" fmla="*/ 4763 h 15"/>
              <a:gd name="T78" fmla="*/ 6350 w 14"/>
              <a:gd name="T79" fmla="*/ 4763 h 15"/>
              <a:gd name="T80" fmla="*/ 6350 w 14"/>
              <a:gd name="T81" fmla="*/ 0 h 15"/>
              <a:gd name="T82" fmla="*/ 6350 w 14"/>
              <a:gd name="T83" fmla="*/ 0 h 15"/>
              <a:gd name="T84" fmla="*/ 9525 w 14"/>
              <a:gd name="T85" fmla="*/ 0 h 15"/>
              <a:gd name="T86" fmla="*/ 9525 w 14"/>
              <a:gd name="T87" fmla="*/ 0 h 15"/>
              <a:gd name="T88" fmla="*/ 9525 w 14"/>
              <a:gd name="T89" fmla="*/ 0 h 15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4" h="15">
                <a:moveTo>
                  <a:pt x="9" y="0"/>
                </a:moveTo>
                <a:lnTo>
                  <a:pt x="9" y="0"/>
                </a:lnTo>
                <a:lnTo>
                  <a:pt x="12" y="0"/>
                </a:lnTo>
                <a:lnTo>
                  <a:pt x="12" y="3"/>
                </a:lnTo>
                <a:lnTo>
                  <a:pt x="14" y="3"/>
                </a:lnTo>
                <a:lnTo>
                  <a:pt x="14" y="7"/>
                </a:lnTo>
                <a:lnTo>
                  <a:pt x="14" y="9"/>
                </a:lnTo>
                <a:lnTo>
                  <a:pt x="14" y="12"/>
                </a:lnTo>
                <a:lnTo>
                  <a:pt x="12" y="12"/>
                </a:lnTo>
                <a:lnTo>
                  <a:pt x="12" y="15"/>
                </a:lnTo>
                <a:lnTo>
                  <a:pt x="9" y="15"/>
                </a:lnTo>
                <a:lnTo>
                  <a:pt x="6" y="15"/>
                </a:lnTo>
                <a:lnTo>
                  <a:pt x="4" y="15"/>
                </a:lnTo>
                <a:lnTo>
                  <a:pt x="4" y="12"/>
                </a:lnTo>
                <a:lnTo>
                  <a:pt x="0" y="12"/>
                </a:lnTo>
                <a:lnTo>
                  <a:pt x="0" y="9"/>
                </a:lnTo>
                <a:lnTo>
                  <a:pt x="0" y="7"/>
                </a:lnTo>
                <a:lnTo>
                  <a:pt x="0" y="3"/>
                </a:lnTo>
                <a:lnTo>
                  <a:pt x="4" y="3"/>
                </a:lnTo>
                <a:lnTo>
                  <a:pt x="4" y="0"/>
                </a:lnTo>
                <a:lnTo>
                  <a:pt x="6" y="0"/>
                </a:lnTo>
                <a:lnTo>
                  <a:pt x="9" y="0"/>
                </a:lnTo>
                <a:close/>
              </a:path>
            </a:pathLst>
          </a:custGeom>
          <a:solidFill>
            <a:srgbClr val="FF070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670" name="Freeform 450"/>
          <p:cNvSpPr>
            <a:spLocks/>
          </p:cNvSpPr>
          <p:nvPr/>
        </p:nvSpPr>
        <p:spPr bwMode="auto">
          <a:xfrm>
            <a:off x="2170113" y="2501602"/>
            <a:ext cx="19050" cy="19050"/>
          </a:xfrm>
          <a:custGeom>
            <a:avLst/>
            <a:gdLst>
              <a:gd name="T0" fmla="*/ 9525 w 12"/>
              <a:gd name="T1" fmla="*/ 0 h 12"/>
              <a:gd name="T2" fmla="*/ 9525 w 12"/>
              <a:gd name="T3" fmla="*/ 0 h 12"/>
              <a:gd name="T4" fmla="*/ 14288 w 12"/>
              <a:gd name="T5" fmla="*/ 0 h 12"/>
              <a:gd name="T6" fmla="*/ 14288 w 12"/>
              <a:gd name="T7" fmla="*/ 0 h 12"/>
              <a:gd name="T8" fmla="*/ 14288 w 12"/>
              <a:gd name="T9" fmla="*/ 0 h 12"/>
              <a:gd name="T10" fmla="*/ 14288 w 12"/>
              <a:gd name="T11" fmla="*/ 4763 h 12"/>
              <a:gd name="T12" fmla="*/ 19050 w 12"/>
              <a:gd name="T13" fmla="*/ 4763 h 12"/>
              <a:gd name="T14" fmla="*/ 19050 w 12"/>
              <a:gd name="T15" fmla="*/ 4763 h 12"/>
              <a:gd name="T16" fmla="*/ 19050 w 12"/>
              <a:gd name="T17" fmla="*/ 4763 h 12"/>
              <a:gd name="T18" fmla="*/ 19050 w 12"/>
              <a:gd name="T19" fmla="*/ 11113 h 12"/>
              <a:gd name="T20" fmla="*/ 19050 w 12"/>
              <a:gd name="T21" fmla="*/ 11113 h 12"/>
              <a:gd name="T22" fmla="*/ 19050 w 12"/>
              <a:gd name="T23" fmla="*/ 11113 h 12"/>
              <a:gd name="T24" fmla="*/ 19050 w 12"/>
              <a:gd name="T25" fmla="*/ 11113 h 12"/>
              <a:gd name="T26" fmla="*/ 19050 w 12"/>
              <a:gd name="T27" fmla="*/ 14288 h 12"/>
              <a:gd name="T28" fmla="*/ 19050 w 12"/>
              <a:gd name="T29" fmla="*/ 14288 h 12"/>
              <a:gd name="T30" fmla="*/ 19050 w 12"/>
              <a:gd name="T31" fmla="*/ 14288 h 12"/>
              <a:gd name="T32" fmla="*/ 14288 w 12"/>
              <a:gd name="T33" fmla="*/ 14288 h 12"/>
              <a:gd name="T34" fmla="*/ 14288 w 12"/>
              <a:gd name="T35" fmla="*/ 19050 h 12"/>
              <a:gd name="T36" fmla="*/ 14288 w 12"/>
              <a:gd name="T37" fmla="*/ 19050 h 12"/>
              <a:gd name="T38" fmla="*/ 14288 w 12"/>
              <a:gd name="T39" fmla="*/ 19050 h 12"/>
              <a:gd name="T40" fmla="*/ 14288 w 12"/>
              <a:gd name="T41" fmla="*/ 19050 h 12"/>
              <a:gd name="T42" fmla="*/ 9525 w 12"/>
              <a:gd name="T43" fmla="*/ 19050 h 12"/>
              <a:gd name="T44" fmla="*/ 9525 w 12"/>
              <a:gd name="T45" fmla="*/ 19050 h 12"/>
              <a:gd name="T46" fmla="*/ 9525 w 12"/>
              <a:gd name="T47" fmla="*/ 19050 h 12"/>
              <a:gd name="T48" fmla="*/ 6350 w 12"/>
              <a:gd name="T49" fmla="*/ 19050 h 12"/>
              <a:gd name="T50" fmla="*/ 6350 w 12"/>
              <a:gd name="T51" fmla="*/ 19050 h 12"/>
              <a:gd name="T52" fmla="*/ 6350 w 12"/>
              <a:gd name="T53" fmla="*/ 19050 h 12"/>
              <a:gd name="T54" fmla="*/ 6350 w 12"/>
              <a:gd name="T55" fmla="*/ 19050 h 12"/>
              <a:gd name="T56" fmla="*/ 6350 w 12"/>
              <a:gd name="T57" fmla="*/ 14288 h 12"/>
              <a:gd name="T58" fmla="*/ 0 w 12"/>
              <a:gd name="T59" fmla="*/ 14288 h 12"/>
              <a:gd name="T60" fmla="*/ 0 w 12"/>
              <a:gd name="T61" fmla="*/ 14288 h 12"/>
              <a:gd name="T62" fmla="*/ 0 w 12"/>
              <a:gd name="T63" fmla="*/ 14288 h 12"/>
              <a:gd name="T64" fmla="*/ 0 w 12"/>
              <a:gd name="T65" fmla="*/ 11113 h 12"/>
              <a:gd name="T66" fmla="*/ 0 w 12"/>
              <a:gd name="T67" fmla="*/ 11113 h 12"/>
              <a:gd name="T68" fmla="*/ 0 w 12"/>
              <a:gd name="T69" fmla="*/ 11113 h 12"/>
              <a:gd name="T70" fmla="*/ 0 w 12"/>
              <a:gd name="T71" fmla="*/ 11113 h 12"/>
              <a:gd name="T72" fmla="*/ 0 w 12"/>
              <a:gd name="T73" fmla="*/ 4763 h 12"/>
              <a:gd name="T74" fmla="*/ 0 w 12"/>
              <a:gd name="T75" fmla="*/ 4763 h 12"/>
              <a:gd name="T76" fmla="*/ 0 w 12"/>
              <a:gd name="T77" fmla="*/ 4763 h 12"/>
              <a:gd name="T78" fmla="*/ 6350 w 12"/>
              <a:gd name="T79" fmla="*/ 4763 h 12"/>
              <a:gd name="T80" fmla="*/ 6350 w 12"/>
              <a:gd name="T81" fmla="*/ 0 h 12"/>
              <a:gd name="T82" fmla="*/ 6350 w 12"/>
              <a:gd name="T83" fmla="*/ 0 h 12"/>
              <a:gd name="T84" fmla="*/ 6350 w 12"/>
              <a:gd name="T85" fmla="*/ 0 h 12"/>
              <a:gd name="T86" fmla="*/ 9525 w 12"/>
              <a:gd name="T87" fmla="*/ 0 h 12"/>
              <a:gd name="T88" fmla="*/ 9525 w 12"/>
              <a:gd name="T89" fmla="*/ 0 h 1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2" h="12">
                <a:moveTo>
                  <a:pt x="6" y="0"/>
                </a:moveTo>
                <a:lnTo>
                  <a:pt x="6" y="0"/>
                </a:lnTo>
                <a:lnTo>
                  <a:pt x="9" y="0"/>
                </a:lnTo>
                <a:lnTo>
                  <a:pt x="9" y="3"/>
                </a:lnTo>
                <a:lnTo>
                  <a:pt x="12" y="3"/>
                </a:lnTo>
                <a:lnTo>
                  <a:pt x="12" y="7"/>
                </a:lnTo>
                <a:lnTo>
                  <a:pt x="12" y="9"/>
                </a:lnTo>
                <a:lnTo>
                  <a:pt x="9" y="9"/>
                </a:lnTo>
                <a:lnTo>
                  <a:pt x="9" y="12"/>
                </a:lnTo>
                <a:lnTo>
                  <a:pt x="6" y="12"/>
                </a:lnTo>
                <a:lnTo>
                  <a:pt x="4" y="12"/>
                </a:lnTo>
                <a:lnTo>
                  <a:pt x="4" y="9"/>
                </a:lnTo>
                <a:lnTo>
                  <a:pt x="0" y="9"/>
                </a:lnTo>
                <a:lnTo>
                  <a:pt x="0" y="7"/>
                </a:lnTo>
                <a:lnTo>
                  <a:pt x="0" y="3"/>
                </a:lnTo>
                <a:lnTo>
                  <a:pt x="4" y="3"/>
                </a:lnTo>
                <a:lnTo>
                  <a:pt x="4" y="0"/>
                </a:lnTo>
                <a:lnTo>
                  <a:pt x="6" y="0"/>
                </a:lnTo>
              </a:path>
            </a:pathLst>
          </a:custGeom>
          <a:noFill/>
          <a:ln w="4763">
            <a:solidFill>
              <a:srgbClr val="FF0705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671" name="Freeform 451"/>
          <p:cNvSpPr>
            <a:spLocks/>
          </p:cNvSpPr>
          <p:nvPr/>
        </p:nvSpPr>
        <p:spPr bwMode="auto">
          <a:xfrm>
            <a:off x="2205038" y="2379365"/>
            <a:ext cx="22225" cy="20637"/>
          </a:xfrm>
          <a:custGeom>
            <a:avLst/>
            <a:gdLst>
              <a:gd name="T0" fmla="*/ 12700 w 14"/>
              <a:gd name="T1" fmla="*/ 0 h 13"/>
              <a:gd name="T2" fmla="*/ 12700 w 14"/>
              <a:gd name="T3" fmla="*/ 0 h 13"/>
              <a:gd name="T4" fmla="*/ 12700 w 14"/>
              <a:gd name="T5" fmla="*/ 0 h 13"/>
              <a:gd name="T6" fmla="*/ 17463 w 14"/>
              <a:gd name="T7" fmla="*/ 0 h 13"/>
              <a:gd name="T8" fmla="*/ 17463 w 14"/>
              <a:gd name="T9" fmla="*/ 0 h 13"/>
              <a:gd name="T10" fmla="*/ 17463 w 14"/>
              <a:gd name="T11" fmla="*/ 4762 h 13"/>
              <a:gd name="T12" fmla="*/ 17463 w 14"/>
              <a:gd name="T13" fmla="*/ 4762 h 13"/>
              <a:gd name="T14" fmla="*/ 22225 w 14"/>
              <a:gd name="T15" fmla="*/ 4762 h 13"/>
              <a:gd name="T16" fmla="*/ 22225 w 14"/>
              <a:gd name="T17" fmla="*/ 7937 h 13"/>
              <a:gd name="T18" fmla="*/ 22225 w 14"/>
              <a:gd name="T19" fmla="*/ 7937 h 13"/>
              <a:gd name="T20" fmla="*/ 22225 w 14"/>
              <a:gd name="T21" fmla="*/ 7937 h 13"/>
              <a:gd name="T22" fmla="*/ 22225 w 14"/>
              <a:gd name="T23" fmla="*/ 12700 h 13"/>
              <a:gd name="T24" fmla="*/ 22225 w 14"/>
              <a:gd name="T25" fmla="*/ 12700 h 13"/>
              <a:gd name="T26" fmla="*/ 22225 w 14"/>
              <a:gd name="T27" fmla="*/ 12700 h 13"/>
              <a:gd name="T28" fmla="*/ 22225 w 14"/>
              <a:gd name="T29" fmla="*/ 17462 h 13"/>
              <a:gd name="T30" fmla="*/ 22225 w 14"/>
              <a:gd name="T31" fmla="*/ 17462 h 13"/>
              <a:gd name="T32" fmla="*/ 17463 w 14"/>
              <a:gd name="T33" fmla="*/ 17462 h 13"/>
              <a:gd name="T34" fmla="*/ 17463 w 14"/>
              <a:gd name="T35" fmla="*/ 17462 h 13"/>
              <a:gd name="T36" fmla="*/ 17463 w 14"/>
              <a:gd name="T37" fmla="*/ 20637 h 13"/>
              <a:gd name="T38" fmla="*/ 17463 w 14"/>
              <a:gd name="T39" fmla="*/ 20637 h 13"/>
              <a:gd name="T40" fmla="*/ 12700 w 14"/>
              <a:gd name="T41" fmla="*/ 20637 h 13"/>
              <a:gd name="T42" fmla="*/ 12700 w 14"/>
              <a:gd name="T43" fmla="*/ 20637 h 13"/>
              <a:gd name="T44" fmla="*/ 12700 w 14"/>
              <a:gd name="T45" fmla="*/ 20637 h 13"/>
              <a:gd name="T46" fmla="*/ 9525 w 14"/>
              <a:gd name="T47" fmla="*/ 20637 h 13"/>
              <a:gd name="T48" fmla="*/ 9525 w 14"/>
              <a:gd name="T49" fmla="*/ 20637 h 13"/>
              <a:gd name="T50" fmla="*/ 4763 w 14"/>
              <a:gd name="T51" fmla="*/ 20637 h 13"/>
              <a:gd name="T52" fmla="*/ 4763 w 14"/>
              <a:gd name="T53" fmla="*/ 20637 h 13"/>
              <a:gd name="T54" fmla="*/ 4763 w 14"/>
              <a:gd name="T55" fmla="*/ 17462 h 13"/>
              <a:gd name="T56" fmla="*/ 4763 w 14"/>
              <a:gd name="T57" fmla="*/ 17462 h 13"/>
              <a:gd name="T58" fmla="*/ 0 w 14"/>
              <a:gd name="T59" fmla="*/ 17462 h 13"/>
              <a:gd name="T60" fmla="*/ 0 w 14"/>
              <a:gd name="T61" fmla="*/ 17462 h 13"/>
              <a:gd name="T62" fmla="*/ 0 w 14"/>
              <a:gd name="T63" fmla="*/ 12700 h 13"/>
              <a:gd name="T64" fmla="*/ 0 w 14"/>
              <a:gd name="T65" fmla="*/ 12700 h 13"/>
              <a:gd name="T66" fmla="*/ 0 w 14"/>
              <a:gd name="T67" fmla="*/ 12700 h 13"/>
              <a:gd name="T68" fmla="*/ 0 w 14"/>
              <a:gd name="T69" fmla="*/ 7937 h 13"/>
              <a:gd name="T70" fmla="*/ 0 w 14"/>
              <a:gd name="T71" fmla="*/ 7937 h 13"/>
              <a:gd name="T72" fmla="*/ 0 w 14"/>
              <a:gd name="T73" fmla="*/ 7937 h 13"/>
              <a:gd name="T74" fmla="*/ 0 w 14"/>
              <a:gd name="T75" fmla="*/ 4762 h 13"/>
              <a:gd name="T76" fmla="*/ 4763 w 14"/>
              <a:gd name="T77" fmla="*/ 4762 h 13"/>
              <a:gd name="T78" fmla="*/ 4763 w 14"/>
              <a:gd name="T79" fmla="*/ 4762 h 13"/>
              <a:gd name="T80" fmla="*/ 4763 w 14"/>
              <a:gd name="T81" fmla="*/ 0 h 13"/>
              <a:gd name="T82" fmla="*/ 4763 w 14"/>
              <a:gd name="T83" fmla="*/ 0 h 13"/>
              <a:gd name="T84" fmla="*/ 9525 w 14"/>
              <a:gd name="T85" fmla="*/ 0 h 13"/>
              <a:gd name="T86" fmla="*/ 9525 w 14"/>
              <a:gd name="T87" fmla="*/ 0 h 13"/>
              <a:gd name="T88" fmla="*/ 9525 w 14"/>
              <a:gd name="T89" fmla="*/ 0 h 13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4" h="13">
                <a:moveTo>
                  <a:pt x="8" y="0"/>
                </a:moveTo>
                <a:lnTo>
                  <a:pt x="8" y="0"/>
                </a:lnTo>
                <a:lnTo>
                  <a:pt x="11" y="0"/>
                </a:lnTo>
                <a:lnTo>
                  <a:pt x="11" y="3"/>
                </a:lnTo>
                <a:lnTo>
                  <a:pt x="14" y="3"/>
                </a:lnTo>
                <a:lnTo>
                  <a:pt x="14" y="5"/>
                </a:lnTo>
                <a:lnTo>
                  <a:pt x="14" y="8"/>
                </a:lnTo>
                <a:lnTo>
                  <a:pt x="14" y="11"/>
                </a:lnTo>
                <a:lnTo>
                  <a:pt x="11" y="11"/>
                </a:lnTo>
                <a:lnTo>
                  <a:pt x="11" y="13"/>
                </a:lnTo>
                <a:lnTo>
                  <a:pt x="8" y="13"/>
                </a:lnTo>
                <a:lnTo>
                  <a:pt x="6" y="13"/>
                </a:lnTo>
                <a:lnTo>
                  <a:pt x="3" y="13"/>
                </a:lnTo>
                <a:lnTo>
                  <a:pt x="3" y="11"/>
                </a:lnTo>
                <a:lnTo>
                  <a:pt x="0" y="11"/>
                </a:lnTo>
                <a:lnTo>
                  <a:pt x="0" y="8"/>
                </a:lnTo>
                <a:lnTo>
                  <a:pt x="0" y="5"/>
                </a:lnTo>
                <a:lnTo>
                  <a:pt x="0" y="3"/>
                </a:lnTo>
                <a:lnTo>
                  <a:pt x="3" y="3"/>
                </a:lnTo>
                <a:lnTo>
                  <a:pt x="3" y="0"/>
                </a:lnTo>
                <a:lnTo>
                  <a:pt x="6" y="0"/>
                </a:lnTo>
                <a:lnTo>
                  <a:pt x="8" y="0"/>
                </a:lnTo>
                <a:close/>
              </a:path>
            </a:pathLst>
          </a:custGeom>
          <a:solidFill>
            <a:srgbClr val="FF070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672" name="Freeform 452"/>
          <p:cNvSpPr>
            <a:spLocks/>
          </p:cNvSpPr>
          <p:nvPr/>
        </p:nvSpPr>
        <p:spPr bwMode="auto">
          <a:xfrm>
            <a:off x="2205038" y="2379365"/>
            <a:ext cx="17462" cy="17462"/>
          </a:xfrm>
          <a:custGeom>
            <a:avLst/>
            <a:gdLst>
              <a:gd name="T0" fmla="*/ 9525 w 11"/>
              <a:gd name="T1" fmla="*/ 0 h 11"/>
              <a:gd name="T2" fmla="*/ 9525 w 11"/>
              <a:gd name="T3" fmla="*/ 0 h 11"/>
              <a:gd name="T4" fmla="*/ 12700 w 11"/>
              <a:gd name="T5" fmla="*/ 0 h 11"/>
              <a:gd name="T6" fmla="*/ 12700 w 11"/>
              <a:gd name="T7" fmla="*/ 0 h 11"/>
              <a:gd name="T8" fmla="*/ 12700 w 11"/>
              <a:gd name="T9" fmla="*/ 0 h 11"/>
              <a:gd name="T10" fmla="*/ 12700 w 11"/>
              <a:gd name="T11" fmla="*/ 4762 h 11"/>
              <a:gd name="T12" fmla="*/ 17462 w 11"/>
              <a:gd name="T13" fmla="*/ 4762 h 11"/>
              <a:gd name="T14" fmla="*/ 17462 w 11"/>
              <a:gd name="T15" fmla="*/ 4762 h 11"/>
              <a:gd name="T16" fmla="*/ 17462 w 11"/>
              <a:gd name="T17" fmla="*/ 4762 h 11"/>
              <a:gd name="T18" fmla="*/ 17462 w 11"/>
              <a:gd name="T19" fmla="*/ 7937 h 11"/>
              <a:gd name="T20" fmla="*/ 17462 w 11"/>
              <a:gd name="T21" fmla="*/ 7937 h 11"/>
              <a:gd name="T22" fmla="*/ 17462 w 11"/>
              <a:gd name="T23" fmla="*/ 7937 h 11"/>
              <a:gd name="T24" fmla="*/ 17462 w 11"/>
              <a:gd name="T25" fmla="*/ 7937 h 11"/>
              <a:gd name="T26" fmla="*/ 17462 w 11"/>
              <a:gd name="T27" fmla="*/ 12700 h 11"/>
              <a:gd name="T28" fmla="*/ 17462 w 11"/>
              <a:gd name="T29" fmla="*/ 12700 h 11"/>
              <a:gd name="T30" fmla="*/ 17462 w 11"/>
              <a:gd name="T31" fmla="*/ 12700 h 11"/>
              <a:gd name="T32" fmla="*/ 12700 w 11"/>
              <a:gd name="T33" fmla="*/ 12700 h 11"/>
              <a:gd name="T34" fmla="*/ 12700 w 11"/>
              <a:gd name="T35" fmla="*/ 17462 h 11"/>
              <a:gd name="T36" fmla="*/ 12700 w 11"/>
              <a:gd name="T37" fmla="*/ 17462 h 11"/>
              <a:gd name="T38" fmla="*/ 12700 w 11"/>
              <a:gd name="T39" fmla="*/ 17462 h 11"/>
              <a:gd name="T40" fmla="*/ 12700 w 11"/>
              <a:gd name="T41" fmla="*/ 17462 h 11"/>
              <a:gd name="T42" fmla="*/ 9525 w 11"/>
              <a:gd name="T43" fmla="*/ 17462 h 11"/>
              <a:gd name="T44" fmla="*/ 9525 w 11"/>
              <a:gd name="T45" fmla="*/ 17462 h 11"/>
              <a:gd name="T46" fmla="*/ 9525 w 11"/>
              <a:gd name="T47" fmla="*/ 17462 h 11"/>
              <a:gd name="T48" fmla="*/ 4762 w 11"/>
              <a:gd name="T49" fmla="*/ 17462 h 11"/>
              <a:gd name="T50" fmla="*/ 4762 w 11"/>
              <a:gd name="T51" fmla="*/ 17462 h 11"/>
              <a:gd name="T52" fmla="*/ 4762 w 11"/>
              <a:gd name="T53" fmla="*/ 17462 h 11"/>
              <a:gd name="T54" fmla="*/ 4762 w 11"/>
              <a:gd name="T55" fmla="*/ 17462 h 11"/>
              <a:gd name="T56" fmla="*/ 4762 w 11"/>
              <a:gd name="T57" fmla="*/ 12700 h 11"/>
              <a:gd name="T58" fmla="*/ 0 w 11"/>
              <a:gd name="T59" fmla="*/ 12700 h 11"/>
              <a:gd name="T60" fmla="*/ 0 w 11"/>
              <a:gd name="T61" fmla="*/ 12700 h 11"/>
              <a:gd name="T62" fmla="*/ 0 w 11"/>
              <a:gd name="T63" fmla="*/ 12700 h 11"/>
              <a:gd name="T64" fmla="*/ 0 w 11"/>
              <a:gd name="T65" fmla="*/ 7937 h 11"/>
              <a:gd name="T66" fmla="*/ 0 w 11"/>
              <a:gd name="T67" fmla="*/ 7937 h 11"/>
              <a:gd name="T68" fmla="*/ 0 w 11"/>
              <a:gd name="T69" fmla="*/ 7937 h 11"/>
              <a:gd name="T70" fmla="*/ 0 w 11"/>
              <a:gd name="T71" fmla="*/ 7937 h 11"/>
              <a:gd name="T72" fmla="*/ 0 w 11"/>
              <a:gd name="T73" fmla="*/ 4762 h 11"/>
              <a:gd name="T74" fmla="*/ 0 w 11"/>
              <a:gd name="T75" fmla="*/ 4762 h 11"/>
              <a:gd name="T76" fmla="*/ 0 w 11"/>
              <a:gd name="T77" fmla="*/ 4762 h 11"/>
              <a:gd name="T78" fmla="*/ 4762 w 11"/>
              <a:gd name="T79" fmla="*/ 4762 h 11"/>
              <a:gd name="T80" fmla="*/ 4762 w 11"/>
              <a:gd name="T81" fmla="*/ 0 h 11"/>
              <a:gd name="T82" fmla="*/ 4762 w 11"/>
              <a:gd name="T83" fmla="*/ 0 h 11"/>
              <a:gd name="T84" fmla="*/ 4762 w 11"/>
              <a:gd name="T85" fmla="*/ 0 h 11"/>
              <a:gd name="T86" fmla="*/ 9525 w 11"/>
              <a:gd name="T87" fmla="*/ 0 h 11"/>
              <a:gd name="T88" fmla="*/ 9525 w 11"/>
              <a:gd name="T89" fmla="*/ 0 h 1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" h="11">
                <a:moveTo>
                  <a:pt x="6" y="0"/>
                </a:moveTo>
                <a:lnTo>
                  <a:pt x="6" y="0"/>
                </a:lnTo>
                <a:lnTo>
                  <a:pt x="8" y="0"/>
                </a:lnTo>
                <a:lnTo>
                  <a:pt x="8" y="3"/>
                </a:lnTo>
                <a:lnTo>
                  <a:pt x="11" y="3"/>
                </a:lnTo>
                <a:lnTo>
                  <a:pt x="11" y="5"/>
                </a:lnTo>
                <a:lnTo>
                  <a:pt x="11" y="8"/>
                </a:lnTo>
                <a:lnTo>
                  <a:pt x="8" y="8"/>
                </a:lnTo>
                <a:lnTo>
                  <a:pt x="8" y="11"/>
                </a:lnTo>
                <a:lnTo>
                  <a:pt x="6" y="11"/>
                </a:lnTo>
                <a:lnTo>
                  <a:pt x="3" y="11"/>
                </a:lnTo>
                <a:lnTo>
                  <a:pt x="3" y="8"/>
                </a:lnTo>
                <a:lnTo>
                  <a:pt x="0" y="8"/>
                </a:lnTo>
                <a:lnTo>
                  <a:pt x="0" y="5"/>
                </a:lnTo>
                <a:lnTo>
                  <a:pt x="0" y="3"/>
                </a:lnTo>
                <a:lnTo>
                  <a:pt x="3" y="3"/>
                </a:lnTo>
                <a:lnTo>
                  <a:pt x="3" y="0"/>
                </a:lnTo>
                <a:lnTo>
                  <a:pt x="6" y="0"/>
                </a:lnTo>
              </a:path>
            </a:pathLst>
          </a:custGeom>
          <a:noFill/>
          <a:ln w="4763">
            <a:solidFill>
              <a:srgbClr val="FF0705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673" name="Freeform 453"/>
          <p:cNvSpPr>
            <a:spLocks/>
          </p:cNvSpPr>
          <p:nvPr/>
        </p:nvSpPr>
        <p:spPr bwMode="auto">
          <a:xfrm>
            <a:off x="2241550" y="2295227"/>
            <a:ext cx="20638" cy="22225"/>
          </a:xfrm>
          <a:custGeom>
            <a:avLst/>
            <a:gdLst>
              <a:gd name="T0" fmla="*/ 12700 w 13"/>
              <a:gd name="T1" fmla="*/ 0 h 14"/>
              <a:gd name="T2" fmla="*/ 12700 w 13"/>
              <a:gd name="T3" fmla="*/ 0 h 14"/>
              <a:gd name="T4" fmla="*/ 12700 w 13"/>
              <a:gd name="T5" fmla="*/ 0 h 14"/>
              <a:gd name="T6" fmla="*/ 17463 w 13"/>
              <a:gd name="T7" fmla="*/ 0 h 14"/>
              <a:gd name="T8" fmla="*/ 17463 w 13"/>
              <a:gd name="T9" fmla="*/ 0 h 14"/>
              <a:gd name="T10" fmla="*/ 17463 w 13"/>
              <a:gd name="T11" fmla="*/ 6350 h 14"/>
              <a:gd name="T12" fmla="*/ 17463 w 13"/>
              <a:gd name="T13" fmla="*/ 6350 h 14"/>
              <a:gd name="T14" fmla="*/ 20638 w 13"/>
              <a:gd name="T15" fmla="*/ 6350 h 14"/>
              <a:gd name="T16" fmla="*/ 20638 w 13"/>
              <a:gd name="T17" fmla="*/ 9525 h 14"/>
              <a:gd name="T18" fmla="*/ 20638 w 13"/>
              <a:gd name="T19" fmla="*/ 9525 h 14"/>
              <a:gd name="T20" fmla="*/ 20638 w 13"/>
              <a:gd name="T21" fmla="*/ 9525 h 14"/>
              <a:gd name="T22" fmla="*/ 20638 w 13"/>
              <a:gd name="T23" fmla="*/ 14288 h 14"/>
              <a:gd name="T24" fmla="*/ 20638 w 13"/>
              <a:gd name="T25" fmla="*/ 14288 h 14"/>
              <a:gd name="T26" fmla="*/ 20638 w 13"/>
              <a:gd name="T27" fmla="*/ 14288 h 14"/>
              <a:gd name="T28" fmla="*/ 20638 w 13"/>
              <a:gd name="T29" fmla="*/ 19050 h 14"/>
              <a:gd name="T30" fmla="*/ 20638 w 13"/>
              <a:gd name="T31" fmla="*/ 19050 h 14"/>
              <a:gd name="T32" fmla="*/ 17463 w 13"/>
              <a:gd name="T33" fmla="*/ 19050 h 14"/>
              <a:gd name="T34" fmla="*/ 17463 w 13"/>
              <a:gd name="T35" fmla="*/ 19050 h 14"/>
              <a:gd name="T36" fmla="*/ 17463 w 13"/>
              <a:gd name="T37" fmla="*/ 22225 h 14"/>
              <a:gd name="T38" fmla="*/ 17463 w 13"/>
              <a:gd name="T39" fmla="*/ 22225 h 14"/>
              <a:gd name="T40" fmla="*/ 12700 w 13"/>
              <a:gd name="T41" fmla="*/ 22225 h 14"/>
              <a:gd name="T42" fmla="*/ 12700 w 13"/>
              <a:gd name="T43" fmla="*/ 22225 h 14"/>
              <a:gd name="T44" fmla="*/ 12700 w 13"/>
              <a:gd name="T45" fmla="*/ 22225 h 14"/>
              <a:gd name="T46" fmla="*/ 7938 w 13"/>
              <a:gd name="T47" fmla="*/ 22225 h 14"/>
              <a:gd name="T48" fmla="*/ 7938 w 13"/>
              <a:gd name="T49" fmla="*/ 22225 h 14"/>
              <a:gd name="T50" fmla="*/ 4763 w 13"/>
              <a:gd name="T51" fmla="*/ 22225 h 14"/>
              <a:gd name="T52" fmla="*/ 4763 w 13"/>
              <a:gd name="T53" fmla="*/ 22225 h 14"/>
              <a:gd name="T54" fmla="*/ 4763 w 13"/>
              <a:gd name="T55" fmla="*/ 19050 h 14"/>
              <a:gd name="T56" fmla="*/ 4763 w 13"/>
              <a:gd name="T57" fmla="*/ 19050 h 14"/>
              <a:gd name="T58" fmla="*/ 0 w 13"/>
              <a:gd name="T59" fmla="*/ 19050 h 14"/>
              <a:gd name="T60" fmla="*/ 0 w 13"/>
              <a:gd name="T61" fmla="*/ 19050 h 14"/>
              <a:gd name="T62" fmla="*/ 0 w 13"/>
              <a:gd name="T63" fmla="*/ 14288 h 14"/>
              <a:gd name="T64" fmla="*/ 0 w 13"/>
              <a:gd name="T65" fmla="*/ 14288 h 14"/>
              <a:gd name="T66" fmla="*/ 0 w 13"/>
              <a:gd name="T67" fmla="*/ 14288 h 14"/>
              <a:gd name="T68" fmla="*/ 0 w 13"/>
              <a:gd name="T69" fmla="*/ 9525 h 14"/>
              <a:gd name="T70" fmla="*/ 0 w 13"/>
              <a:gd name="T71" fmla="*/ 9525 h 14"/>
              <a:gd name="T72" fmla="*/ 0 w 13"/>
              <a:gd name="T73" fmla="*/ 9525 h 14"/>
              <a:gd name="T74" fmla="*/ 0 w 13"/>
              <a:gd name="T75" fmla="*/ 6350 h 14"/>
              <a:gd name="T76" fmla="*/ 4763 w 13"/>
              <a:gd name="T77" fmla="*/ 6350 h 14"/>
              <a:gd name="T78" fmla="*/ 4763 w 13"/>
              <a:gd name="T79" fmla="*/ 6350 h 14"/>
              <a:gd name="T80" fmla="*/ 4763 w 13"/>
              <a:gd name="T81" fmla="*/ 0 h 14"/>
              <a:gd name="T82" fmla="*/ 4763 w 13"/>
              <a:gd name="T83" fmla="*/ 0 h 14"/>
              <a:gd name="T84" fmla="*/ 7938 w 13"/>
              <a:gd name="T85" fmla="*/ 0 h 14"/>
              <a:gd name="T86" fmla="*/ 7938 w 13"/>
              <a:gd name="T87" fmla="*/ 0 h 14"/>
              <a:gd name="T88" fmla="*/ 7938 w 13"/>
              <a:gd name="T89" fmla="*/ 0 h 14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3" h="14">
                <a:moveTo>
                  <a:pt x="8" y="0"/>
                </a:moveTo>
                <a:lnTo>
                  <a:pt x="8" y="0"/>
                </a:lnTo>
                <a:lnTo>
                  <a:pt x="11" y="0"/>
                </a:lnTo>
                <a:lnTo>
                  <a:pt x="11" y="4"/>
                </a:lnTo>
                <a:lnTo>
                  <a:pt x="13" y="4"/>
                </a:lnTo>
                <a:lnTo>
                  <a:pt x="13" y="6"/>
                </a:lnTo>
                <a:lnTo>
                  <a:pt x="13" y="9"/>
                </a:lnTo>
                <a:lnTo>
                  <a:pt x="13" y="12"/>
                </a:lnTo>
                <a:lnTo>
                  <a:pt x="11" y="12"/>
                </a:lnTo>
                <a:lnTo>
                  <a:pt x="11" y="14"/>
                </a:lnTo>
                <a:lnTo>
                  <a:pt x="8" y="14"/>
                </a:lnTo>
                <a:lnTo>
                  <a:pt x="5" y="14"/>
                </a:lnTo>
                <a:lnTo>
                  <a:pt x="3" y="14"/>
                </a:lnTo>
                <a:lnTo>
                  <a:pt x="3" y="12"/>
                </a:lnTo>
                <a:lnTo>
                  <a:pt x="0" y="12"/>
                </a:lnTo>
                <a:lnTo>
                  <a:pt x="0" y="9"/>
                </a:lnTo>
                <a:lnTo>
                  <a:pt x="0" y="6"/>
                </a:lnTo>
                <a:lnTo>
                  <a:pt x="0" y="4"/>
                </a:lnTo>
                <a:lnTo>
                  <a:pt x="3" y="4"/>
                </a:lnTo>
                <a:lnTo>
                  <a:pt x="3" y="0"/>
                </a:lnTo>
                <a:lnTo>
                  <a:pt x="5" y="0"/>
                </a:lnTo>
                <a:lnTo>
                  <a:pt x="8" y="0"/>
                </a:lnTo>
                <a:close/>
              </a:path>
            </a:pathLst>
          </a:custGeom>
          <a:solidFill>
            <a:srgbClr val="FF070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674" name="Freeform 454"/>
          <p:cNvSpPr>
            <a:spLocks/>
          </p:cNvSpPr>
          <p:nvPr/>
        </p:nvSpPr>
        <p:spPr bwMode="auto">
          <a:xfrm>
            <a:off x="2241550" y="2295227"/>
            <a:ext cx="17463" cy="19050"/>
          </a:xfrm>
          <a:custGeom>
            <a:avLst/>
            <a:gdLst>
              <a:gd name="T0" fmla="*/ 7938 w 11"/>
              <a:gd name="T1" fmla="*/ 0 h 12"/>
              <a:gd name="T2" fmla="*/ 7938 w 11"/>
              <a:gd name="T3" fmla="*/ 0 h 12"/>
              <a:gd name="T4" fmla="*/ 12700 w 11"/>
              <a:gd name="T5" fmla="*/ 0 h 12"/>
              <a:gd name="T6" fmla="*/ 12700 w 11"/>
              <a:gd name="T7" fmla="*/ 0 h 12"/>
              <a:gd name="T8" fmla="*/ 12700 w 11"/>
              <a:gd name="T9" fmla="*/ 0 h 12"/>
              <a:gd name="T10" fmla="*/ 12700 w 11"/>
              <a:gd name="T11" fmla="*/ 6350 h 12"/>
              <a:gd name="T12" fmla="*/ 17463 w 11"/>
              <a:gd name="T13" fmla="*/ 6350 h 12"/>
              <a:gd name="T14" fmla="*/ 17463 w 11"/>
              <a:gd name="T15" fmla="*/ 6350 h 12"/>
              <a:gd name="T16" fmla="*/ 17463 w 11"/>
              <a:gd name="T17" fmla="*/ 6350 h 12"/>
              <a:gd name="T18" fmla="*/ 17463 w 11"/>
              <a:gd name="T19" fmla="*/ 9525 h 12"/>
              <a:gd name="T20" fmla="*/ 17463 w 11"/>
              <a:gd name="T21" fmla="*/ 9525 h 12"/>
              <a:gd name="T22" fmla="*/ 17463 w 11"/>
              <a:gd name="T23" fmla="*/ 9525 h 12"/>
              <a:gd name="T24" fmla="*/ 17463 w 11"/>
              <a:gd name="T25" fmla="*/ 9525 h 12"/>
              <a:gd name="T26" fmla="*/ 17463 w 11"/>
              <a:gd name="T27" fmla="*/ 14288 h 12"/>
              <a:gd name="T28" fmla="*/ 17463 w 11"/>
              <a:gd name="T29" fmla="*/ 14288 h 12"/>
              <a:gd name="T30" fmla="*/ 17463 w 11"/>
              <a:gd name="T31" fmla="*/ 14288 h 12"/>
              <a:gd name="T32" fmla="*/ 12700 w 11"/>
              <a:gd name="T33" fmla="*/ 14288 h 12"/>
              <a:gd name="T34" fmla="*/ 12700 w 11"/>
              <a:gd name="T35" fmla="*/ 19050 h 12"/>
              <a:gd name="T36" fmla="*/ 12700 w 11"/>
              <a:gd name="T37" fmla="*/ 19050 h 12"/>
              <a:gd name="T38" fmla="*/ 12700 w 11"/>
              <a:gd name="T39" fmla="*/ 19050 h 12"/>
              <a:gd name="T40" fmla="*/ 12700 w 11"/>
              <a:gd name="T41" fmla="*/ 19050 h 12"/>
              <a:gd name="T42" fmla="*/ 7938 w 11"/>
              <a:gd name="T43" fmla="*/ 19050 h 12"/>
              <a:gd name="T44" fmla="*/ 7938 w 11"/>
              <a:gd name="T45" fmla="*/ 19050 h 12"/>
              <a:gd name="T46" fmla="*/ 7938 w 11"/>
              <a:gd name="T47" fmla="*/ 19050 h 12"/>
              <a:gd name="T48" fmla="*/ 4763 w 11"/>
              <a:gd name="T49" fmla="*/ 19050 h 12"/>
              <a:gd name="T50" fmla="*/ 4763 w 11"/>
              <a:gd name="T51" fmla="*/ 19050 h 12"/>
              <a:gd name="T52" fmla="*/ 4763 w 11"/>
              <a:gd name="T53" fmla="*/ 19050 h 12"/>
              <a:gd name="T54" fmla="*/ 4763 w 11"/>
              <a:gd name="T55" fmla="*/ 19050 h 12"/>
              <a:gd name="T56" fmla="*/ 4763 w 11"/>
              <a:gd name="T57" fmla="*/ 14288 h 12"/>
              <a:gd name="T58" fmla="*/ 0 w 11"/>
              <a:gd name="T59" fmla="*/ 14288 h 12"/>
              <a:gd name="T60" fmla="*/ 0 w 11"/>
              <a:gd name="T61" fmla="*/ 14288 h 12"/>
              <a:gd name="T62" fmla="*/ 0 w 11"/>
              <a:gd name="T63" fmla="*/ 14288 h 12"/>
              <a:gd name="T64" fmla="*/ 0 w 11"/>
              <a:gd name="T65" fmla="*/ 9525 h 12"/>
              <a:gd name="T66" fmla="*/ 0 w 11"/>
              <a:gd name="T67" fmla="*/ 9525 h 12"/>
              <a:gd name="T68" fmla="*/ 0 w 11"/>
              <a:gd name="T69" fmla="*/ 9525 h 12"/>
              <a:gd name="T70" fmla="*/ 0 w 11"/>
              <a:gd name="T71" fmla="*/ 9525 h 12"/>
              <a:gd name="T72" fmla="*/ 0 w 11"/>
              <a:gd name="T73" fmla="*/ 6350 h 12"/>
              <a:gd name="T74" fmla="*/ 0 w 11"/>
              <a:gd name="T75" fmla="*/ 6350 h 12"/>
              <a:gd name="T76" fmla="*/ 0 w 11"/>
              <a:gd name="T77" fmla="*/ 6350 h 12"/>
              <a:gd name="T78" fmla="*/ 4763 w 11"/>
              <a:gd name="T79" fmla="*/ 6350 h 12"/>
              <a:gd name="T80" fmla="*/ 4763 w 11"/>
              <a:gd name="T81" fmla="*/ 0 h 12"/>
              <a:gd name="T82" fmla="*/ 4763 w 11"/>
              <a:gd name="T83" fmla="*/ 0 h 12"/>
              <a:gd name="T84" fmla="*/ 4763 w 11"/>
              <a:gd name="T85" fmla="*/ 0 h 12"/>
              <a:gd name="T86" fmla="*/ 7938 w 11"/>
              <a:gd name="T87" fmla="*/ 0 h 12"/>
              <a:gd name="T88" fmla="*/ 7938 w 11"/>
              <a:gd name="T89" fmla="*/ 0 h 1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" h="12">
                <a:moveTo>
                  <a:pt x="5" y="0"/>
                </a:moveTo>
                <a:lnTo>
                  <a:pt x="5" y="0"/>
                </a:lnTo>
                <a:lnTo>
                  <a:pt x="8" y="0"/>
                </a:lnTo>
                <a:lnTo>
                  <a:pt x="8" y="4"/>
                </a:lnTo>
                <a:lnTo>
                  <a:pt x="11" y="4"/>
                </a:lnTo>
                <a:lnTo>
                  <a:pt x="11" y="6"/>
                </a:lnTo>
                <a:lnTo>
                  <a:pt x="11" y="9"/>
                </a:lnTo>
                <a:lnTo>
                  <a:pt x="8" y="9"/>
                </a:lnTo>
                <a:lnTo>
                  <a:pt x="8" y="12"/>
                </a:lnTo>
                <a:lnTo>
                  <a:pt x="5" y="12"/>
                </a:lnTo>
                <a:lnTo>
                  <a:pt x="3" y="12"/>
                </a:lnTo>
                <a:lnTo>
                  <a:pt x="3" y="9"/>
                </a:lnTo>
                <a:lnTo>
                  <a:pt x="0" y="9"/>
                </a:lnTo>
                <a:lnTo>
                  <a:pt x="0" y="6"/>
                </a:lnTo>
                <a:lnTo>
                  <a:pt x="0" y="4"/>
                </a:lnTo>
                <a:lnTo>
                  <a:pt x="3" y="4"/>
                </a:lnTo>
                <a:lnTo>
                  <a:pt x="3" y="0"/>
                </a:lnTo>
                <a:lnTo>
                  <a:pt x="5" y="0"/>
                </a:lnTo>
              </a:path>
            </a:pathLst>
          </a:custGeom>
          <a:noFill/>
          <a:ln w="4763">
            <a:solidFill>
              <a:srgbClr val="FF0705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675" name="Freeform 455"/>
          <p:cNvSpPr>
            <a:spLocks/>
          </p:cNvSpPr>
          <p:nvPr/>
        </p:nvSpPr>
        <p:spPr bwMode="auto">
          <a:xfrm>
            <a:off x="2279650" y="2261890"/>
            <a:ext cx="22225" cy="20637"/>
          </a:xfrm>
          <a:custGeom>
            <a:avLst/>
            <a:gdLst>
              <a:gd name="T0" fmla="*/ 14288 w 14"/>
              <a:gd name="T1" fmla="*/ 0 h 13"/>
              <a:gd name="T2" fmla="*/ 14288 w 14"/>
              <a:gd name="T3" fmla="*/ 0 h 13"/>
              <a:gd name="T4" fmla="*/ 14288 w 14"/>
              <a:gd name="T5" fmla="*/ 0 h 13"/>
              <a:gd name="T6" fmla="*/ 19050 w 14"/>
              <a:gd name="T7" fmla="*/ 0 h 13"/>
              <a:gd name="T8" fmla="*/ 19050 w 14"/>
              <a:gd name="T9" fmla="*/ 0 h 13"/>
              <a:gd name="T10" fmla="*/ 19050 w 14"/>
              <a:gd name="T11" fmla="*/ 3175 h 13"/>
              <a:gd name="T12" fmla="*/ 19050 w 14"/>
              <a:gd name="T13" fmla="*/ 3175 h 13"/>
              <a:gd name="T14" fmla="*/ 22225 w 14"/>
              <a:gd name="T15" fmla="*/ 3175 h 13"/>
              <a:gd name="T16" fmla="*/ 22225 w 14"/>
              <a:gd name="T17" fmla="*/ 7937 h 13"/>
              <a:gd name="T18" fmla="*/ 22225 w 14"/>
              <a:gd name="T19" fmla="*/ 7937 h 13"/>
              <a:gd name="T20" fmla="*/ 22225 w 14"/>
              <a:gd name="T21" fmla="*/ 7937 h 13"/>
              <a:gd name="T22" fmla="*/ 22225 w 14"/>
              <a:gd name="T23" fmla="*/ 11112 h 13"/>
              <a:gd name="T24" fmla="*/ 22225 w 14"/>
              <a:gd name="T25" fmla="*/ 11112 h 13"/>
              <a:gd name="T26" fmla="*/ 22225 w 14"/>
              <a:gd name="T27" fmla="*/ 11112 h 13"/>
              <a:gd name="T28" fmla="*/ 22225 w 14"/>
              <a:gd name="T29" fmla="*/ 15875 h 13"/>
              <a:gd name="T30" fmla="*/ 22225 w 14"/>
              <a:gd name="T31" fmla="*/ 15875 h 13"/>
              <a:gd name="T32" fmla="*/ 19050 w 14"/>
              <a:gd name="T33" fmla="*/ 15875 h 13"/>
              <a:gd name="T34" fmla="*/ 19050 w 14"/>
              <a:gd name="T35" fmla="*/ 15875 h 13"/>
              <a:gd name="T36" fmla="*/ 19050 w 14"/>
              <a:gd name="T37" fmla="*/ 20637 h 13"/>
              <a:gd name="T38" fmla="*/ 19050 w 14"/>
              <a:gd name="T39" fmla="*/ 20637 h 13"/>
              <a:gd name="T40" fmla="*/ 14288 w 14"/>
              <a:gd name="T41" fmla="*/ 20637 h 13"/>
              <a:gd name="T42" fmla="*/ 14288 w 14"/>
              <a:gd name="T43" fmla="*/ 20637 h 13"/>
              <a:gd name="T44" fmla="*/ 14288 w 14"/>
              <a:gd name="T45" fmla="*/ 20637 h 13"/>
              <a:gd name="T46" fmla="*/ 11113 w 14"/>
              <a:gd name="T47" fmla="*/ 20637 h 13"/>
              <a:gd name="T48" fmla="*/ 11113 w 14"/>
              <a:gd name="T49" fmla="*/ 20637 h 13"/>
              <a:gd name="T50" fmla="*/ 6350 w 14"/>
              <a:gd name="T51" fmla="*/ 20637 h 13"/>
              <a:gd name="T52" fmla="*/ 6350 w 14"/>
              <a:gd name="T53" fmla="*/ 20637 h 13"/>
              <a:gd name="T54" fmla="*/ 6350 w 14"/>
              <a:gd name="T55" fmla="*/ 15875 h 13"/>
              <a:gd name="T56" fmla="*/ 6350 w 14"/>
              <a:gd name="T57" fmla="*/ 15875 h 13"/>
              <a:gd name="T58" fmla="*/ 0 w 14"/>
              <a:gd name="T59" fmla="*/ 15875 h 13"/>
              <a:gd name="T60" fmla="*/ 0 w 14"/>
              <a:gd name="T61" fmla="*/ 15875 h 13"/>
              <a:gd name="T62" fmla="*/ 0 w 14"/>
              <a:gd name="T63" fmla="*/ 11112 h 13"/>
              <a:gd name="T64" fmla="*/ 0 w 14"/>
              <a:gd name="T65" fmla="*/ 11112 h 13"/>
              <a:gd name="T66" fmla="*/ 0 w 14"/>
              <a:gd name="T67" fmla="*/ 11112 h 13"/>
              <a:gd name="T68" fmla="*/ 0 w 14"/>
              <a:gd name="T69" fmla="*/ 7937 h 13"/>
              <a:gd name="T70" fmla="*/ 0 w 14"/>
              <a:gd name="T71" fmla="*/ 7937 h 13"/>
              <a:gd name="T72" fmla="*/ 0 w 14"/>
              <a:gd name="T73" fmla="*/ 7937 h 13"/>
              <a:gd name="T74" fmla="*/ 0 w 14"/>
              <a:gd name="T75" fmla="*/ 3175 h 13"/>
              <a:gd name="T76" fmla="*/ 6350 w 14"/>
              <a:gd name="T77" fmla="*/ 3175 h 13"/>
              <a:gd name="T78" fmla="*/ 6350 w 14"/>
              <a:gd name="T79" fmla="*/ 3175 h 13"/>
              <a:gd name="T80" fmla="*/ 6350 w 14"/>
              <a:gd name="T81" fmla="*/ 0 h 13"/>
              <a:gd name="T82" fmla="*/ 6350 w 14"/>
              <a:gd name="T83" fmla="*/ 0 h 13"/>
              <a:gd name="T84" fmla="*/ 11113 w 14"/>
              <a:gd name="T85" fmla="*/ 0 h 13"/>
              <a:gd name="T86" fmla="*/ 11113 w 14"/>
              <a:gd name="T87" fmla="*/ 0 h 13"/>
              <a:gd name="T88" fmla="*/ 11113 w 14"/>
              <a:gd name="T89" fmla="*/ 0 h 13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4" h="13">
                <a:moveTo>
                  <a:pt x="9" y="0"/>
                </a:moveTo>
                <a:lnTo>
                  <a:pt x="9" y="0"/>
                </a:lnTo>
                <a:lnTo>
                  <a:pt x="12" y="0"/>
                </a:lnTo>
                <a:lnTo>
                  <a:pt x="12" y="2"/>
                </a:lnTo>
                <a:lnTo>
                  <a:pt x="14" y="2"/>
                </a:lnTo>
                <a:lnTo>
                  <a:pt x="14" y="5"/>
                </a:lnTo>
                <a:lnTo>
                  <a:pt x="14" y="7"/>
                </a:lnTo>
                <a:lnTo>
                  <a:pt x="14" y="10"/>
                </a:lnTo>
                <a:lnTo>
                  <a:pt x="12" y="10"/>
                </a:lnTo>
                <a:lnTo>
                  <a:pt x="12" y="13"/>
                </a:lnTo>
                <a:lnTo>
                  <a:pt x="9" y="13"/>
                </a:lnTo>
                <a:lnTo>
                  <a:pt x="7" y="13"/>
                </a:lnTo>
                <a:lnTo>
                  <a:pt x="4" y="13"/>
                </a:lnTo>
                <a:lnTo>
                  <a:pt x="4" y="10"/>
                </a:lnTo>
                <a:lnTo>
                  <a:pt x="0" y="10"/>
                </a:lnTo>
                <a:lnTo>
                  <a:pt x="0" y="7"/>
                </a:lnTo>
                <a:lnTo>
                  <a:pt x="0" y="5"/>
                </a:lnTo>
                <a:lnTo>
                  <a:pt x="0" y="2"/>
                </a:lnTo>
                <a:lnTo>
                  <a:pt x="4" y="2"/>
                </a:lnTo>
                <a:lnTo>
                  <a:pt x="4" y="0"/>
                </a:lnTo>
                <a:lnTo>
                  <a:pt x="7" y="0"/>
                </a:lnTo>
                <a:lnTo>
                  <a:pt x="9" y="0"/>
                </a:lnTo>
                <a:close/>
              </a:path>
            </a:pathLst>
          </a:custGeom>
          <a:solidFill>
            <a:srgbClr val="FF070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676" name="Freeform 456"/>
          <p:cNvSpPr>
            <a:spLocks/>
          </p:cNvSpPr>
          <p:nvPr/>
        </p:nvSpPr>
        <p:spPr bwMode="auto">
          <a:xfrm>
            <a:off x="2279650" y="2261890"/>
            <a:ext cx="19050" cy="15875"/>
          </a:xfrm>
          <a:custGeom>
            <a:avLst/>
            <a:gdLst>
              <a:gd name="T0" fmla="*/ 11113 w 12"/>
              <a:gd name="T1" fmla="*/ 0 h 10"/>
              <a:gd name="T2" fmla="*/ 11113 w 12"/>
              <a:gd name="T3" fmla="*/ 0 h 10"/>
              <a:gd name="T4" fmla="*/ 14288 w 12"/>
              <a:gd name="T5" fmla="*/ 0 h 10"/>
              <a:gd name="T6" fmla="*/ 14288 w 12"/>
              <a:gd name="T7" fmla="*/ 0 h 10"/>
              <a:gd name="T8" fmla="*/ 14288 w 12"/>
              <a:gd name="T9" fmla="*/ 0 h 10"/>
              <a:gd name="T10" fmla="*/ 14288 w 12"/>
              <a:gd name="T11" fmla="*/ 3175 h 10"/>
              <a:gd name="T12" fmla="*/ 19050 w 12"/>
              <a:gd name="T13" fmla="*/ 3175 h 10"/>
              <a:gd name="T14" fmla="*/ 19050 w 12"/>
              <a:gd name="T15" fmla="*/ 3175 h 10"/>
              <a:gd name="T16" fmla="*/ 19050 w 12"/>
              <a:gd name="T17" fmla="*/ 3175 h 10"/>
              <a:gd name="T18" fmla="*/ 19050 w 12"/>
              <a:gd name="T19" fmla="*/ 7938 h 10"/>
              <a:gd name="T20" fmla="*/ 19050 w 12"/>
              <a:gd name="T21" fmla="*/ 7938 h 10"/>
              <a:gd name="T22" fmla="*/ 19050 w 12"/>
              <a:gd name="T23" fmla="*/ 7938 h 10"/>
              <a:gd name="T24" fmla="*/ 19050 w 12"/>
              <a:gd name="T25" fmla="*/ 7938 h 10"/>
              <a:gd name="T26" fmla="*/ 19050 w 12"/>
              <a:gd name="T27" fmla="*/ 11113 h 10"/>
              <a:gd name="T28" fmla="*/ 19050 w 12"/>
              <a:gd name="T29" fmla="*/ 11113 h 10"/>
              <a:gd name="T30" fmla="*/ 19050 w 12"/>
              <a:gd name="T31" fmla="*/ 11113 h 10"/>
              <a:gd name="T32" fmla="*/ 14288 w 12"/>
              <a:gd name="T33" fmla="*/ 11113 h 10"/>
              <a:gd name="T34" fmla="*/ 14288 w 12"/>
              <a:gd name="T35" fmla="*/ 15875 h 10"/>
              <a:gd name="T36" fmla="*/ 14288 w 12"/>
              <a:gd name="T37" fmla="*/ 15875 h 10"/>
              <a:gd name="T38" fmla="*/ 14288 w 12"/>
              <a:gd name="T39" fmla="*/ 15875 h 10"/>
              <a:gd name="T40" fmla="*/ 14288 w 12"/>
              <a:gd name="T41" fmla="*/ 15875 h 10"/>
              <a:gd name="T42" fmla="*/ 11113 w 12"/>
              <a:gd name="T43" fmla="*/ 15875 h 10"/>
              <a:gd name="T44" fmla="*/ 11113 w 12"/>
              <a:gd name="T45" fmla="*/ 15875 h 10"/>
              <a:gd name="T46" fmla="*/ 11113 w 12"/>
              <a:gd name="T47" fmla="*/ 15875 h 10"/>
              <a:gd name="T48" fmla="*/ 6350 w 12"/>
              <a:gd name="T49" fmla="*/ 15875 h 10"/>
              <a:gd name="T50" fmla="*/ 6350 w 12"/>
              <a:gd name="T51" fmla="*/ 15875 h 10"/>
              <a:gd name="T52" fmla="*/ 6350 w 12"/>
              <a:gd name="T53" fmla="*/ 15875 h 10"/>
              <a:gd name="T54" fmla="*/ 6350 w 12"/>
              <a:gd name="T55" fmla="*/ 15875 h 10"/>
              <a:gd name="T56" fmla="*/ 6350 w 12"/>
              <a:gd name="T57" fmla="*/ 11113 h 10"/>
              <a:gd name="T58" fmla="*/ 0 w 12"/>
              <a:gd name="T59" fmla="*/ 11113 h 10"/>
              <a:gd name="T60" fmla="*/ 0 w 12"/>
              <a:gd name="T61" fmla="*/ 11113 h 10"/>
              <a:gd name="T62" fmla="*/ 0 w 12"/>
              <a:gd name="T63" fmla="*/ 11113 h 10"/>
              <a:gd name="T64" fmla="*/ 0 w 12"/>
              <a:gd name="T65" fmla="*/ 7938 h 10"/>
              <a:gd name="T66" fmla="*/ 0 w 12"/>
              <a:gd name="T67" fmla="*/ 7938 h 10"/>
              <a:gd name="T68" fmla="*/ 0 w 12"/>
              <a:gd name="T69" fmla="*/ 7938 h 10"/>
              <a:gd name="T70" fmla="*/ 0 w 12"/>
              <a:gd name="T71" fmla="*/ 7938 h 10"/>
              <a:gd name="T72" fmla="*/ 0 w 12"/>
              <a:gd name="T73" fmla="*/ 3175 h 10"/>
              <a:gd name="T74" fmla="*/ 0 w 12"/>
              <a:gd name="T75" fmla="*/ 3175 h 10"/>
              <a:gd name="T76" fmla="*/ 0 w 12"/>
              <a:gd name="T77" fmla="*/ 3175 h 10"/>
              <a:gd name="T78" fmla="*/ 6350 w 12"/>
              <a:gd name="T79" fmla="*/ 3175 h 10"/>
              <a:gd name="T80" fmla="*/ 6350 w 12"/>
              <a:gd name="T81" fmla="*/ 0 h 10"/>
              <a:gd name="T82" fmla="*/ 6350 w 12"/>
              <a:gd name="T83" fmla="*/ 0 h 10"/>
              <a:gd name="T84" fmla="*/ 6350 w 12"/>
              <a:gd name="T85" fmla="*/ 0 h 10"/>
              <a:gd name="T86" fmla="*/ 11113 w 12"/>
              <a:gd name="T87" fmla="*/ 0 h 10"/>
              <a:gd name="T88" fmla="*/ 11113 w 12"/>
              <a:gd name="T89" fmla="*/ 0 h 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2" h="10">
                <a:moveTo>
                  <a:pt x="7" y="0"/>
                </a:moveTo>
                <a:lnTo>
                  <a:pt x="7" y="0"/>
                </a:lnTo>
                <a:lnTo>
                  <a:pt x="9" y="0"/>
                </a:lnTo>
                <a:lnTo>
                  <a:pt x="9" y="2"/>
                </a:lnTo>
                <a:lnTo>
                  <a:pt x="12" y="2"/>
                </a:lnTo>
                <a:lnTo>
                  <a:pt x="12" y="5"/>
                </a:lnTo>
                <a:lnTo>
                  <a:pt x="12" y="7"/>
                </a:lnTo>
                <a:lnTo>
                  <a:pt x="9" y="7"/>
                </a:lnTo>
                <a:lnTo>
                  <a:pt x="9" y="10"/>
                </a:lnTo>
                <a:lnTo>
                  <a:pt x="7" y="10"/>
                </a:lnTo>
                <a:lnTo>
                  <a:pt x="4" y="10"/>
                </a:lnTo>
                <a:lnTo>
                  <a:pt x="4" y="7"/>
                </a:lnTo>
                <a:lnTo>
                  <a:pt x="0" y="7"/>
                </a:lnTo>
                <a:lnTo>
                  <a:pt x="0" y="5"/>
                </a:lnTo>
                <a:lnTo>
                  <a:pt x="0" y="2"/>
                </a:lnTo>
                <a:lnTo>
                  <a:pt x="4" y="2"/>
                </a:lnTo>
                <a:lnTo>
                  <a:pt x="4" y="0"/>
                </a:lnTo>
                <a:lnTo>
                  <a:pt x="7" y="0"/>
                </a:lnTo>
              </a:path>
            </a:pathLst>
          </a:custGeom>
          <a:noFill/>
          <a:ln w="4763">
            <a:solidFill>
              <a:srgbClr val="FF0705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677" name="Freeform 457"/>
          <p:cNvSpPr>
            <a:spLocks/>
          </p:cNvSpPr>
          <p:nvPr/>
        </p:nvSpPr>
        <p:spPr bwMode="auto">
          <a:xfrm>
            <a:off x="2319338" y="2257127"/>
            <a:ext cx="23812" cy="20638"/>
          </a:xfrm>
          <a:custGeom>
            <a:avLst/>
            <a:gdLst>
              <a:gd name="T0" fmla="*/ 12700 w 15"/>
              <a:gd name="T1" fmla="*/ 0 h 13"/>
              <a:gd name="T2" fmla="*/ 12700 w 15"/>
              <a:gd name="T3" fmla="*/ 0 h 13"/>
              <a:gd name="T4" fmla="*/ 12700 w 15"/>
              <a:gd name="T5" fmla="*/ 0 h 13"/>
              <a:gd name="T6" fmla="*/ 17462 w 15"/>
              <a:gd name="T7" fmla="*/ 0 h 13"/>
              <a:gd name="T8" fmla="*/ 17462 w 15"/>
              <a:gd name="T9" fmla="*/ 0 h 13"/>
              <a:gd name="T10" fmla="*/ 17462 w 15"/>
              <a:gd name="T11" fmla="*/ 4763 h 13"/>
              <a:gd name="T12" fmla="*/ 17462 w 15"/>
              <a:gd name="T13" fmla="*/ 4763 h 13"/>
              <a:gd name="T14" fmla="*/ 23812 w 15"/>
              <a:gd name="T15" fmla="*/ 4763 h 13"/>
              <a:gd name="T16" fmla="*/ 23812 w 15"/>
              <a:gd name="T17" fmla="*/ 7938 h 13"/>
              <a:gd name="T18" fmla="*/ 23812 w 15"/>
              <a:gd name="T19" fmla="*/ 7938 h 13"/>
              <a:gd name="T20" fmla="*/ 23812 w 15"/>
              <a:gd name="T21" fmla="*/ 7938 h 13"/>
              <a:gd name="T22" fmla="*/ 23812 w 15"/>
              <a:gd name="T23" fmla="*/ 12700 h 13"/>
              <a:gd name="T24" fmla="*/ 23812 w 15"/>
              <a:gd name="T25" fmla="*/ 12700 h 13"/>
              <a:gd name="T26" fmla="*/ 23812 w 15"/>
              <a:gd name="T27" fmla="*/ 12700 h 13"/>
              <a:gd name="T28" fmla="*/ 23812 w 15"/>
              <a:gd name="T29" fmla="*/ 15875 h 13"/>
              <a:gd name="T30" fmla="*/ 23812 w 15"/>
              <a:gd name="T31" fmla="*/ 15875 h 13"/>
              <a:gd name="T32" fmla="*/ 17462 w 15"/>
              <a:gd name="T33" fmla="*/ 15875 h 13"/>
              <a:gd name="T34" fmla="*/ 17462 w 15"/>
              <a:gd name="T35" fmla="*/ 15875 h 13"/>
              <a:gd name="T36" fmla="*/ 17462 w 15"/>
              <a:gd name="T37" fmla="*/ 20638 h 13"/>
              <a:gd name="T38" fmla="*/ 17462 w 15"/>
              <a:gd name="T39" fmla="*/ 20638 h 13"/>
              <a:gd name="T40" fmla="*/ 12700 w 15"/>
              <a:gd name="T41" fmla="*/ 20638 h 13"/>
              <a:gd name="T42" fmla="*/ 12700 w 15"/>
              <a:gd name="T43" fmla="*/ 20638 h 13"/>
              <a:gd name="T44" fmla="*/ 12700 w 15"/>
              <a:gd name="T45" fmla="*/ 20638 h 13"/>
              <a:gd name="T46" fmla="*/ 7937 w 15"/>
              <a:gd name="T47" fmla="*/ 20638 h 13"/>
              <a:gd name="T48" fmla="*/ 7937 w 15"/>
              <a:gd name="T49" fmla="*/ 20638 h 13"/>
              <a:gd name="T50" fmla="*/ 4762 w 15"/>
              <a:gd name="T51" fmla="*/ 20638 h 13"/>
              <a:gd name="T52" fmla="*/ 4762 w 15"/>
              <a:gd name="T53" fmla="*/ 20638 h 13"/>
              <a:gd name="T54" fmla="*/ 4762 w 15"/>
              <a:gd name="T55" fmla="*/ 15875 h 13"/>
              <a:gd name="T56" fmla="*/ 4762 w 15"/>
              <a:gd name="T57" fmla="*/ 15875 h 13"/>
              <a:gd name="T58" fmla="*/ 0 w 15"/>
              <a:gd name="T59" fmla="*/ 15875 h 13"/>
              <a:gd name="T60" fmla="*/ 0 w 15"/>
              <a:gd name="T61" fmla="*/ 15875 h 13"/>
              <a:gd name="T62" fmla="*/ 0 w 15"/>
              <a:gd name="T63" fmla="*/ 12700 h 13"/>
              <a:gd name="T64" fmla="*/ 0 w 15"/>
              <a:gd name="T65" fmla="*/ 12700 h 13"/>
              <a:gd name="T66" fmla="*/ 0 w 15"/>
              <a:gd name="T67" fmla="*/ 12700 h 13"/>
              <a:gd name="T68" fmla="*/ 0 w 15"/>
              <a:gd name="T69" fmla="*/ 7938 h 13"/>
              <a:gd name="T70" fmla="*/ 0 w 15"/>
              <a:gd name="T71" fmla="*/ 7938 h 13"/>
              <a:gd name="T72" fmla="*/ 0 w 15"/>
              <a:gd name="T73" fmla="*/ 7938 h 13"/>
              <a:gd name="T74" fmla="*/ 0 w 15"/>
              <a:gd name="T75" fmla="*/ 4763 h 13"/>
              <a:gd name="T76" fmla="*/ 4762 w 15"/>
              <a:gd name="T77" fmla="*/ 4763 h 13"/>
              <a:gd name="T78" fmla="*/ 4762 w 15"/>
              <a:gd name="T79" fmla="*/ 4763 h 13"/>
              <a:gd name="T80" fmla="*/ 4762 w 15"/>
              <a:gd name="T81" fmla="*/ 0 h 13"/>
              <a:gd name="T82" fmla="*/ 4762 w 15"/>
              <a:gd name="T83" fmla="*/ 0 h 13"/>
              <a:gd name="T84" fmla="*/ 7937 w 15"/>
              <a:gd name="T85" fmla="*/ 0 h 13"/>
              <a:gd name="T86" fmla="*/ 7937 w 15"/>
              <a:gd name="T87" fmla="*/ 0 h 13"/>
              <a:gd name="T88" fmla="*/ 7937 w 15"/>
              <a:gd name="T89" fmla="*/ 0 h 13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5" h="13">
                <a:moveTo>
                  <a:pt x="8" y="0"/>
                </a:moveTo>
                <a:lnTo>
                  <a:pt x="8" y="0"/>
                </a:lnTo>
                <a:lnTo>
                  <a:pt x="11" y="0"/>
                </a:lnTo>
                <a:lnTo>
                  <a:pt x="11" y="3"/>
                </a:lnTo>
                <a:lnTo>
                  <a:pt x="15" y="3"/>
                </a:lnTo>
                <a:lnTo>
                  <a:pt x="15" y="5"/>
                </a:lnTo>
                <a:lnTo>
                  <a:pt x="15" y="8"/>
                </a:lnTo>
                <a:lnTo>
                  <a:pt x="15" y="10"/>
                </a:lnTo>
                <a:lnTo>
                  <a:pt x="11" y="10"/>
                </a:lnTo>
                <a:lnTo>
                  <a:pt x="11" y="13"/>
                </a:lnTo>
                <a:lnTo>
                  <a:pt x="8" y="13"/>
                </a:lnTo>
                <a:lnTo>
                  <a:pt x="5" y="13"/>
                </a:lnTo>
                <a:lnTo>
                  <a:pt x="3" y="13"/>
                </a:lnTo>
                <a:lnTo>
                  <a:pt x="3" y="10"/>
                </a:lnTo>
                <a:lnTo>
                  <a:pt x="0" y="10"/>
                </a:lnTo>
                <a:lnTo>
                  <a:pt x="0" y="8"/>
                </a:lnTo>
                <a:lnTo>
                  <a:pt x="0" y="5"/>
                </a:lnTo>
                <a:lnTo>
                  <a:pt x="0" y="3"/>
                </a:lnTo>
                <a:lnTo>
                  <a:pt x="3" y="3"/>
                </a:lnTo>
                <a:lnTo>
                  <a:pt x="3" y="0"/>
                </a:lnTo>
                <a:lnTo>
                  <a:pt x="5" y="0"/>
                </a:lnTo>
                <a:lnTo>
                  <a:pt x="8" y="0"/>
                </a:lnTo>
                <a:close/>
              </a:path>
            </a:pathLst>
          </a:custGeom>
          <a:solidFill>
            <a:srgbClr val="FF070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678" name="Freeform 458"/>
          <p:cNvSpPr>
            <a:spLocks/>
          </p:cNvSpPr>
          <p:nvPr/>
        </p:nvSpPr>
        <p:spPr bwMode="auto">
          <a:xfrm>
            <a:off x="2319338" y="2257127"/>
            <a:ext cx="17462" cy="15875"/>
          </a:xfrm>
          <a:custGeom>
            <a:avLst/>
            <a:gdLst>
              <a:gd name="T0" fmla="*/ 7937 w 11"/>
              <a:gd name="T1" fmla="*/ 0 h 10"/>
              <a:gd name="T2" fmla="*/ 7937 w 11"/>
              <a:gd name="T3" fmla="*/ 0 h 10"/>
              <a:gd name="T4" fmla="*/ 12700 w 11"/>
              <a:gd name="T5" fmla="*/ 0 h 10"/>
              <a:gd name="T6" fmla="*/ 12700 w 11"/>
              <a:gd name="T7" fmla="*/ 0 h 10"/>
              <a:gd name="T8" fmla="*/ 12700 w 11"/>
              <a:gd name="T9" fmla="*/ 0 h 10"/>
              <a:gd name="T10" fmla="*/ 12700 w 11"/>
              <a:gd name="T11" fmla="*/ 4763 h 10"/>
              <a:gd name="T12" fmla="*/ 17462 w 11"/>
              <a:gd name="T13" fmla="*/ 4763 h 10"/>
              <a:gd name="T14" fmla="*/ 17462 w 11"/>
              <a:gd name="T15" fmla="*/ 4763 h 10"/>
              <a:gd name="T16" fmla="*/ 17462 w 11"/>
              <a:gd name="T17" fmla="*/ 4763 h 10"/>
              <a:gd name="T18" fmla="*/ 17462 w 11"/>
              <a:gd name="T19" fmla="*/ 7938 h 10"/>
              <a:gd name="T20" fmla="*/ 17462 w 11"/>
              <a:gd name="T21" fmla="*/ 7938 h 10"/>
              <a:gd name="T22" fmla="*/ 17462 w 11"/>
              <a:gd name="T23" fmla="*/ 7938 h 10"/>
              <a:gd name="T24" fmla="*/ 17462 w 11"/>
              <a:gd name="T25" fmla="*/ 7938 h 10"/>
              <a:gd name="T26" fmla="*/ 17462 w 11"/>
              <a:gd name="T27" fmla="*/ 12700 h 10"/>
              <a:gd name="T28" fmla="*/ 17462 w 11"/>
              <a:gd name="T29" fmla="*/ 12700 h 10"/>
              <a:gd name="T30" fmla="*/ 17462 w 11"/>
              <a:gd name="T31" fmla="*/ 12700 h 10"/>
              <a:gd name="T32" fmla="*/ 12700 w 11"/>
              <a:gd name="T33" fmla="*/ 12700 h 10"/>
              <a:gd name="T34" fmla="*/ 12700 w 11"/>
              <a:gd name="T35" fmla="*/ 15875 h 10"/>
              <a:gd name="T36" fmla="*/ 12700 w 11"/>
              <a:gd name="T37" fmla="*/ 15875 h 10"/>
              <a:gd name="T38" fmla="*/ 12700 w 11"/>
              <a:gd name="T39" fmla="*/ 15875 h 10"/>
              <a:gd name="T40" fmla="*/ 12700 w 11"/>
              <a:gd name="T41" fmla="*/ 15875 h 10"/>
              <a:gd name="T42" fmla="*/ 7937 w 11"/>
              <a:gd name="T43" fmla="*/ 15875 h 10"/>
              <a:gd name="T44" fmla="*/ 7937 w 11"/>
              <a:gd name="T45" fmla="*/ 15875 h 10"/>
              <a:gd name="T46" fmla="*/ 7937 w 11"/>
              <a:gd name="T47" fmla="*/ 15875 h 10"/>
              <a:gd name="T48" fmla="*/ 4762 w 11"/>
              <a:gd name="T49" fmla="*/ 15875 h 10"/>
              <a:gd name="T50" fmla="*/ 4762 w 11"/>
              <a:gd name="T51" fmla="*/ 15875 h 10"/>
              <a:gd name="T52" fmla="*/ 4762 w 11"/>
              <a:gd name="T53" fmla="*/ 15875 h 10"/>
              <a:gd name="T54" fmla="*/ 4762 w 11"/>
              <a:gd name="T55" fmla="*/ 15875 h 10"/>
              <a:gd name="T56" fmla="*/ 4762 w 11"/>
              <a:gd name="T57" fmla="*/ 12700 h 10"/>
              <a:gd name="T58" fmla="*/ 0 w 11"/>
              <a:gd name="T59" fmla="*/ 12700 h 10"/>
              <a:gd name="T60" fmla="*/ 0 w 11"/>
              <a:gd name="T61" fmla="*/ 12700 h 10"/>
              <a:gd name="T62" fmla="*/ 0 w 11"/>
              <a:gd name="T63" fmla="*/ 12700 h 10"/>
              <a:gd name="T64" fmla="*/ 0 w 11"/>
              <a:gd name="T65" fmla="*/ 7938 h 10"/>
              <a:gd name="T66" fmla="*/ 0 w 11"/>
              <a:gd name="T67" fmla="*/ 7938 h 10"/>
              <a:gd name="T68" fmla="*/ 0 w 11"/>
              <a:gd name="T69" fmla="*/ 7938 h 10"/>
              <a:gd name="T70" fmla="*/ 0 w 11"/>
              <a:gd name="T71" fmla="*/ 7938 h 10"/>
              <a:gd name="T72" fmla="*/ 0 w 11"/>
              <a:gd name="T73" fmla="*/ 4763 h 10"/>
              <a:gd name="T74" fmla="*/ 0 w 11"/>
              <a:gd name="T75" fmla="*/ 4763 h 10"/>
              <a:gd name="T76" fmla="*/ 0 w 11"/>
              <a:gd name="T77" fmla="*/ 4763 h 10"/>
              <a:gd name="T78" fmla="*/ 4762 w 11"/>
              <a:gd name="T79" fmla="*/ 4763 h 10"/>
              <a:gd name="T80" fmla="*/ 4762 w 11"/>
              <a:gd name="T81" fmla="*/ 0 h 10"/>
              <a:gd name="T82" fmla="*/ 4762 w 11"/>
              <a:gd name="T83" fmla="*/ 0 h 10"/>
              <a:gd name="T84" fmla="*/ 4762 w 11"/>
              <a:gd name="T85" fmla="*/ 0 h 10"/>
              <a:gd name="T86" fmla="*/ 7937 w 11"/>
              <a:gd name="T87" fmla="*/ 0 h 10"/>
              <a:gd name="T88" fmla="*/ 7937 w 11"/>
              <a:gd name="T89" fmla="*/ 0 h 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" h="10">
                <a:moveTo>
                  <a:pt x="5" y="0"/>
                </a:moveTo>
                <a:lnTo>
                  <a:pt x="5" y="0"/>
                </a:lnTo>
                <a:lnTo>
                  <a:pt x="8" y="0"/>
                </a:lnTo>
                <a:lnTo>
                  <a:pt x="8" y="3"/>
                </a:lnTo>
                <a:lnTo>
                  <a:pt x="11" y="3"/>
                </a:lnTo>
                <a:lnTo>
                  <a:pt x="11" y="5"/>
                </a:lnTo>
                <a:lnTo>
                  <a:pt x="11" y="8"/>
                </a:lnTo>
                <a:lnTo>
                  <a:pt x="8" y="8"/>
                </a:lnTo>
                <a:lnTo>
                  <a:pt x="8" y="10"/>
                </a:lnTo>
                <a:lnTo>
                  <a:pt x="5" y="10"/>
                </a:lnTo>
                <a:lnTo>
                  <a:pt x="3" y="10"/>
                </a:lnTo>
                <a:lnTo>
                  <a:pt x="3" y="8"/>
                </a:lnTo>
                <a:lnTo>
                  <a:pt x="0" y="8"/>
                </a:lnTo>
                <a:lnTo>
                  <a:pt x="0" y="5"/>
                </a:lnTo>
                <a:lnTo>
                  <a:pt x="0" y="3"/>
                </a:lnTo>
                <a:lnTo>
                  <a:pt x="3" y="3"/>
                </a:lnTo>
                <a:lnTo>
                  <a:pt x="3" y="0"/>
                </a:lnTo>
                <a:lnTo>
                  <a:pt x="5" y="0"/>
                </a:lnTo>
              </a:path>
            </a:pathLst>
          </a:custGeom>
          <a:noFill/>
          <a:ln w="4763">
            <a:solidFill>
              <a:srgbClr val="FF0705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679" name="Freeform 459"/>
          <p:cNvSpPr>
            <a:spLocks/>
          </p:cNvSpPr>
          <p:nvPr/>
        </p:nvSpPr>
        <p:spPr bwMode="auto">
          <a:xfrm>
            <a:off x="2359025" y="2269827"/>
            <a:ext cx="22225" cy="20638"/>
          </a:xfrm>
          <a:custGeom>
            <a:avLst/>
            <a:gdLst>
              <a:gd name="T0" fmla="*/ 12700 w 14"/>
              <a:gd name="T1" fmla="*/ 0 h 13"/>
              <a:gd name="T2" fmla="*/ 12700 w 14"/>
              <a:gd name="T3" fmla="*/ 0 h 13"/>
              <a:gd name="T4" fmla="*/ 12700 w 14"/>
              <a:gd name="T5" fmla="*/ 0 h 13"/>
              <a:gd name="T6" fmla="*/ 17463 w 14"/>
              <a:gd name="T7" fmla="*/ 0 h 13"/>
              <a:gd name="T8" fmla="*/ 17463 w 14"/>
              <a:gd name="T9" fmla="*/ 0 h 13"/>
              <a:gd name="T10" fmla="*/ 17463 w 14"/>
              <a:gd name="T11" fmla="*/ 3175 h 13"/>
              <a:gd name="T12" fmla="*/ 17463 w 14"/>
              <a:gd name="T13" fmla="*/ 3175 h 13"/>
              <a:gd name="T14" fmla="*/ 22225 w 14"/>
              <a:gd name="T15" fmla="*/ 3175 h 13"/>
              <a:gd name="T16" fmla="*/ 22225 w 14"/>
              <a:gd name="T17" fmla="*/ 7938 h 13"/>
              <a:gd name="T18" fmla="*/ 22225 w 14"/>
              <a:gd name="T19" fmla="*/ 7938 h 13"/>
              <a:gd name="T20" fmla="*/ 22225 w 14"/>
              <a:gd name="T21" fmla="*/ 7938 h 13"/>
              <a:gd name="T22" fmla="*/ 22225 w 14"/>
              <a:gd name="T23" fmla="*/ 12700 h 13"/>
              <a:gd name="T24" fmla="*/ 22225 w 14"/>
              <a:gd name="T25" fmla="*/ 12700 h 13"/>
              <a:gd name="T26" fmla="*/ 22225 w 14"/>
              <a:gd name="T27" fmla="*/ 12700 h 13"/>
              <a:gd name="T28" fmla="*/ 22225 w 14"/>
              <a:gd name="T29" fmla="*/ 15875 h 13"/>
              <a:gd name="T30" fmla="*/ 22225 w 14"/>
              <a:gd name="T31" fmla="*/ 15875 h 13"/>
              <a:gd name="T32" fmla="*/ 17463 w 14"/>
              <a:gd name="T33" fmla="*/ 15875 h 13"/>
              <a:gd name="T34" fmla="*/ 17463 w 14"/>
              <a:gd name="T35" fmla="*/ 15875 h 13"/>
              <a:gd name="T36" fmla="*/ 17463 w 14"/>
              <a:gd name="T37" fmla="*/ 20638 h 13"/>
              <a:gd name="T38" fmla="*/ 17463 w 14"/>
              <a:gd name="T39" fmla="*/ 20638 h 13"/>
              <a:gd name="T40" fmla="*/ 12700 w 14"/>
              <a:gd name="T41" fmla="*/ 20638 h 13"/>
              <a:gd name="T42" fmla="*/ 12700 w 14"/>
              <a:gd name="T43" fmla="*/ 20638 h 13"/>
              <a:gd name="T44" fmla="*/ 12700 w 14"/>
              <a:gd name="T45" fmla="*/ 20638 h 13"/>
              <a:gd name="T46" fmla="*/ 9525 w 14"/>
              <a:gd name="T47" fmla="*/ 20638 h 13"/>
              <a:gd name="T48" fmla="*/ 9525 w 14"/>
              <a:gd name="T49" fmla="*/ 20638 h 13"/>
              <a:gd name="T50" fmla="*/ 4763 w 14"/>
              <a:gd name="T51" fmla="*/ 20638 h 13"/>
              <a:gd name="T52" fmla="*/ 4763 w 14"/>
              <a:gd name="T53" fmla="*/ 20638 h 13"/>
              <a:gd name="T54" fmla="*/ 4763 w 14"/>
              <a:gd name="T55" fmla="*/ 15875 h 13"/>
              <a:gd name="T56" fmla="*/ 4763 w 14"/>
              <a:gd name="T57" fmla="*/ 15875 h 13"/>
              <a:gd name="T58" fmla="*/ 0 w 14"/>
              <a:gd name="T59" fmla="*/ 15875 h 13"/>
              <a:gd name="T60" fmla="*/ 0 w 14"/>
              <a:gd name="T61" fmla="*/ 15875 h 13"/>
              <a:gd name="T62" fmla="*/ 0 w 14"/>
              <a:gd name="T63" fmla="*/ 12700 h 13"/>
              <a:gd name="T64" fmla="*/ 0 w 14"/>
              <a:gd name="T65" fmla="*/ 12700 h 13"/>
              <a:gd name="T66" fmla="*/ 0 w 14"/>
              <a:gd name="T67" fmla="*/ 12700 h 13"/>
              <a:gd name="T68" fmla="*/ 0 w 14"/>
              <a:gd name="T69" fmla="*/ 7938 h 13"/>
              <a:gd name="T70" fmla="*/ 0 w 14"/>
              <a:gd name="T71" fmla="*/ 7938 h 13"/>
              <a:gd name="T72" fmla="*/ 0 w 14"/>
              <a:gd name="T73" fmla="*/ 7938 h 13"/>
              <a:gd name="T74" fmla="*/ 0 w 14"/>
              <a:gd name="T75" fmla="*/ 3175 h 13"/>
              <a:gd name="T76" fmla="*/ 4763 w 14"/>
              <a:gd name="T77" fmla="*/ 3175 h 13"/>
              <a:gd name="T78" fmla="*/ 4763 w 14"/>
              <a:gd name="T79" fmla="*/ 3175 h 13"/>
              <a:gd name="T80" fmla="*/ 4763 w 14"/>
              <a:gd name="T81" fmla="*/ 0 h 13"/>
              <a:gd name="T82" fmla="*/ 4763 w 14"/>
              <a:gd name="T83" fmla="*/ 0 h 13"/>
              <a:gd name="T84" fmla="*/ 9525 w 14"/>
              <a:gd name="T85" fmla="*/ 0 h 13"/>
              <a:gd name="T86" fmla="*/ 9525 w 14"/>
              <a:gd name="T87" fmla="*/ 0 h 13"/>
              <a:gd name="T88" fmla="*/ 9525 w 14"/>
              <a:gd name="T89" fmla="*/ 0 h 13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4" h="13">
                <a:moveTo>
                  <a:pt x="8" y="0"/>
                </a:moveTo>
                <a:lnTo>
                  <a:pt x="8" y="0"/>
                </a:lnTo>
                <a:lnTo>
                  <a:pt x="11" y="0"/>
                </a:lnTo>
                <a:lnTo>
                  <a:pt x="11" y="2"/>
                </a:lnTo>
                <a:lnTo>
                  <a:pt x="14" y="2"/>
                </a:lnTo>
                <a:lnTo>
                  <a:pt x="14" y="5"/>
                </a:lnTo>
                <a:lnTo>
                  <a:pt x="14" y="8"/>
                </a:lnTo>
                <a:lnTo>
                  <a:pt x="14" y="10"/>
                </a:lnTo>
                <a:lnTo>
                  <a:pt x="11" y="10"/>
                </a:lnTo>
                <a:lnTo>
                  <a:pt x="11" y="13"/>
                </a:lnTo>
                <a:lnTo>
                  <a:pt x="8" y="13"/>
                </a:lnTo>
                <a:lnTo>
                  <a:pt x="6" y="13"/>
                </a:lnTo>
                <a:lnTo>
                  <a:pt x="3" y="13"/>
                </a:lnTo>
                <a:lnTo>
                  <a:pt x="3" y="10"/>
                </a:lnTo>
                <a:lnTo>
                  <a:pt x="0" y="10"/>
                </a:lnTo>
                <a:lnTo>
                  <a:pt x="0" y="8"/>
                </a:lnTo>
                <a:lnTo>
                  <a:pt x="0" y="5"/>
                </a:lnTo>
                <a:lnTo>
                  <a:pt x="0" y="2"/>
                </a:lnTo>
                <a:lnTo>
                  <a:pt x="3" y="2"/>
                </a:lnTo>
                <a:lnTo>
                  <a:pt x="3" y="0"/>
                </a:lnTo>
                <a:lnTo>
                  <a:pt x="6" y="0"/>
                </a:lnTo>
                <a:lnTo>
                  <a:pt x="8" y="0"/>
                </a:lnTo>
                <a:close/>
              </a:path>
            </a:pathLst>
          </a:custGeom>
          <a:solidFill>
            <a:srgbClr val="FF070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680" name="Freeform 460"/>
          <p:cNvSpPr>
            <a:spLocks/>
          </p:cNvSpPr>
          <p:nvPr/>
        </p:nvSpPr>
        <p:spPr bwMode="auto">
          <a:xfrm>
            <a:off x="2359025" y="2269827"/>
            <a:ext cx="17463" cy="15875"/>
          </a:xfrm>
          <a:custGeom>
            <a:avLst/>
            <a:gdLst>
              <a:gd name="T0" fmla="*/ 9525 w 11"/>
              <a:gd name="T1" fmla="*/ 0 h 10"/>
              <a:gd name="T2" fmla="*/ 9525 w 11"/>
              <a:gd name="T3" fmla="*/ 0 h 10"/>
              <a:gd name="T4" fmla="*/ 12700 w 11"/>
              <a:gd name="T5" fmla="*/ 0 h 10"/>
              <a:gd name="T6" fmla="*/ 12700 w 11"/>
              <a:gd name="T7" fmla="*/ 0 h 10"/>
              <a:gd name="T8" fmla="*/ 12700 w 11"/>
              <a:gd name="T9" fmla="*/ 0 h 10"/>
              <a:gd name="T10" fmla="*/ 12700 w 11"/>
              <a:gd name="T11" fmla="*/ 3175 h 10"/>
              <a:gd name="T12" fmla="*/ 17463 w 11"/>
              <a:gd name="T13" fmla="*/ 3175 h 10"/>
              <a:gd name="T14" fmla="*/ 17463 w 11"/>
              <a:gd name="T15" fmla="*/ 3175 h 10"/>
              <a:gd name="T16" fmla="*/ 17463 w 11"/>
              <a:gd name="T17" fmla="*/ 3175 h 10"/>
              <a:gd name="T18" fmla="*/ 17463 w 11"/>
              <a:gd name="T19" fmla="*/ 7938 h 10"/>
              <a:gd name="T20" fmla="*/ 17463 w 11"/>
              <a:gd name="T21" fmla="*/ 7938 h 10"/>
              <a:gd name="T22" fmla="*/ 17463 w 11"/>
              <a:gd name="T23" fmla="*/ 7938 h 10"/>
              <a:gd name="T24" fmla="*/ 17463 w 11"/>
              <a:gd name="T25" fmla="*/ 7938 h 10"/>
              <a:gd name="T26" fmla="*/ 17463 w 11"/>
              <a:gd name="T27" fmla="*/ 12700 h 10"/>
              <a:gd name="T28" fmla="*/ 17463 w 11"/>
              <a:gd name="T29" fmla="*/ 12700 h 10"/>
              <a:gd name="T30" fmla="*/ 17463 w 11"/>
              <a:gd name="T31" fmla="*/ 12700 h 10"/>
              <a:gd name="T32" fmla="*/ 12700 w 11"/>
              <a:gd name="T33" fmla="*/ 12700 h 10"/>
              <a:gd name="T34" fmla="*/ 12700 w 11"/>
              <a:gd name="T35" fmla="*/ 15875 h 10"/>
              <a:gd name="T36" fmla="*/ 12700 w 11"/>
              <a:gd name="T37" fmla="*/ 15875 h 10"/>
              <a:gd name="T38" fmla="*/ 12700 w 11"/>
              <a:gd name="T39" fmla="*/ 15875 h 10"/>
              <a:gd name="T40" fmla="*/ 12700 w 11"/>
              <a:gd name="T41" fmla="*/ 15875 h 10"/>
              <a:gd name="T42" fmla="*/ 9525 w 11"/>
              <a:gd name="T43" fmla="*/ 15875 h 10"/>
              <a:gd name="T44" fmla="*/ 9525 w 11"/>
              <a:gd name="T45" fmla="*/ 15875 h 10"/>
              <a:gd name="T46" fmla="*/ 9525 w 11"/>
              <a:gd name="T47" fmla="*/ 15875 h 10"/>
              <a:gd name="T48" fmla="*/ 4763 w 11"/>
              <a:gd name="T49" fmla="*/ 15875 h 10"/>
              <a:gd name="T50" fmla="*/ 4763 w 11"/>
              <a:gd name="T51" fmla="*/ 15875 h 10"/>
              <a:gd name="T52" fmla="*/ 4763 w 11"/>
              <a:gd name="T53" fmla="*/ 15875 h 10"/>
              <a:gd name="T54" fmla="*/ 4763 w 11"/>
              <a:gd name="T55" fmla="*/ 15875 h 10"/>
              <a:gd name="T56" fmla="*/ 4763 w 11"/>
              <a:gd name="T57" fmla="*/ 12700 h 10"/>
              <a:gd name="T58" fmla="*/ 0 w 11"/>
              <a:gd name="T59" fmla="*/ 12700 h 10"/>
              <a:gd name="T60" fmla="*/ 0 w 11"/>
              <a:gd name="T61" fmla="*/ 12700 h 10"/>
              <a:gd name="T62" fmla="*/ 0 w 11"/>
              <a:gd name="T63" fmla="*/ 12700 h 10"/>
              <a:gd name="T64" fmla="*/ 0 w 11"/>
              <a:gd name="T65" fmla="*/ 7938 h 10"/>
              <a:gd name="T66" fmla="*/ 0 w 11"/>
              <a:gd name="T67" fmla="*/ 7938 h 10"/>
              <a:gd name="T68" fmla="*/ 0 w 11"/>
              <a:gd name="T69" fmla="*/ 7938 h 10"/>
              <a:gd name="T70" fmla="*/ 0 w 11"/>
              <a:gd name="T71" fmla="*/ 7938 h 10"/>
              <a:gd name="T72" fmla="*/ 0 w 11"/>
              <a:gd name="T73" fmla="*/ 3175 h 10"/>
              <a:gd name="T74" fmla="*/ 0 w 11"/>
              <a:gd name="T75" fmla="*/ 3175 h 10"/>
              <a:gd name="T76" fmla="*/ 0 w 11"/>
              <a:gd name="T77" fmla="*/ 3175 h 10"/>
              <a:gd name="T78" fmla="*/ 4763 w 11"/>
              <a:gd name="T79" fmla="*/ 3175 h 10"/>
              <a:gd name="T80" fmla="*/ 4763 w 11"/>
              <a:gd name="T81" fmla="*/ 0 h 10"/>
              <a:gd name="T82" fmla="*/ 4763 w 11"/>
              <a:gd name="T83" fmla="*/ 0 h 10"/>
              <a:gd name="T84" fmla="*/ 4763 w 11"/>
              <a:gd name="T85" fmla="*/ 0 h 10"/>
              <a:gd name="T86" fmla="*/ 9525 w 11"/>
              <a:gd name="T87" fmla="*/ 0 h 10"/>
              <a:gd name="T88" fmla="*/ 9525 w 11"/>
              <a:gd name="T89" fmla="*/ 0 h 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" h="10">
                <a:moveTo>
                  <a:pt x="6" y="0"/>
                </a:moveTo>
                <a:lnTo>
                  <a:pt x="6" y="0"/>
                </a:lnTo>
                <a:lnTo>
                  <a:pt x="8" y="0"/>
                </a:lnTo>
                <a:lnTo>
                  <a:pt x="8" y="2"/>
                </a:lnTo>
                <a:lnTo>
                  <a:pt x="11" y="2"/>
                </a:lnTo>
                <a:lnTo>
                  <a:pt x="11" y="5"/>
                </a:lnTo>
                <a:lnTo>
                  <a:pt x="11" y="8"/>
                </a:lnTo>
                <a:lnTo>
                  <a:pt x="8" y="8"/>
                </a:lnTo>
                <a:lnTo>
                  <a:pt x="8" y="10"/>
                </a:lnTo>
                <a:lnTo>
                  <a:pt x="6" y="10"/>
                </a:lnTo>
                <a:lnTo>
                  <a:pt x="3" y="10"/>
                </a:lnTo>
                <a:lnTo>
                  <a:pt x="3" y="8"/>
                </a:lnTo>
                <a:lnTo>
                  <a:pt x="0" y="8"/>
                </a:lnTo>
                <a:lnTo>
                  <a:pt x="0" y="5"/>
                </a:lnTo>
                <a:lnTo>
                  <a:pt x="0" y="2"/>
                </a:lnTo>
                <a:lnTo>
                  <a:pt x="3" y="2"/>
                </a:lnTo>
                <a:lnTo>
                  <a:pt x="3" y="0"/>
                </a:lnTo>
                <a:lnTo>
                  <a:pt x="6" y="0"/>
                </a:lnTo>
              </a:path>
            </a:pathLst>
          </a:custGeom>
          <a:noFill/>
          <a:ln w="4763">
            <a:solidFill>
              <a:srgbClr val="FF0705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681" name="Freeform 461"/>
          <p:cNvSpPr>
            <a:spLocks/>
          </p:cNvSpPr>
          <p:nvPr/>
        </p:nvSpPr>
        <p:spPr bwMode="auto">
          <a:xfrm>
            <a:off x="2403475" y="2277765"/>
            <a:ext cx="22225" cy="23812"/>
          </a:xfrm>
          <a:custGeom>
            <a:avLst/>
            <a:gdLst>
              <a:gd name="T0" fmla="*/ 12700 w 14"/>
              <a:gd name="T1" fmla="*/ 0 h 15"/>
              <a:gd name="T2" fmla="*/ 12700 w 14"/>
              <a:gd name="T3" fmla="*/ 0 h 15"/>
              <a:gd name="T4" fmla="*/ 12700 w 14"/>
              <a:gd name="T5" fmla="*/ 0 h 15"/>
              <a:gd name="T6" fmla="*/ 17463 w 14"/>
              <a:gd name="T7" fmla="*/ 0 h 15"/>
              <a:gd name="T8" fmla="*/ 17463 w 14"/>
              <a:gd name="T9" fmla="*/ 0 h 15"/>
              <a:gd name="T10" fmla="*/ 17463 w 14"/>
              <a:gd name="T11" fmla="*/ 4762 h 15"/>
              <a:gd name="T12" fmla="*/ 17463 w 14"/>
              <a:gd name="T13" fmla="*/ 4762 h 15"/>
              <a:gd name="T14" fmla="*/ 22225 w 14"/>
              <a:gd name="T15" fmla="*/ 4762 h 15"/>
              <a:gd name="T16" fmla="*/ 22225 w 14"/>
              <a:gd name="T17" fmla="*/ 7937 h 15"/>
              <a:gd name="T18" fmla="*/ 22225 w 14"/>
              <a:gd name="T19" fmla="*/ 7937 h 15"/>
              <a:gd name="T20" fmla="*/ 22225 w 14"/>
              <a:gd name="T21" fmla="*/ 7937 h 15"/>
              <a:gd name="T22" fmla="*/ 22225 w 14"/>
              <a:gd name="T23" fmla="*/ 12700 h 15"/>
              <a:gd name="T24" fmla="*/ 22225 w 14"/>
              <a:gd name="T25" fmla="*/ 12700 h 15"/>
              <a:gd name="T26" fmla="*/ 22225 w 14"/>
              <a:gd name="T27" fmla="*/ 12700 h 15"/>
              <a:gd name="T28" fmla="*/ 22225 w 14"/>
              <a:gd name="T29" fmla="*/ 17462 h 15"/>
              <a:gd name="T30" fmla="*/ 22225 w 14"/>
              <a:gd name="T31" fmla="*/ 17462 h 15"/>
              <a:gd name="T32" fmla="*/ 17463 w 14"/>
              <a:gd name="T33" fmla="*/ 17462 h 15"/>
              <a:gd name="T34" fmla="*/ 17463 w 14"/>
              <a:gd name="T35" fmla="*/ 17462 h 15"/>
              <a:gd name="T36" fmla="*/ 17463 w 14"/>
              <a:gd name="T37" fmla="*/ 23812 h 15"/>
              <a:gd name="T38" fmla="*/ 17463 w 14"/>
              <a:gd name="T39" fmla="*/ 23812 h 15"/>
              <a:gd name="T40" fmla="*/ 12700 w 14"/>
              <a:gd name="T41" fmla="*/ 23812 h 15"/>
              <a:gd name="T42" fmla="*/ 12700 w 14"/>
              <a:gd name="T43" fmla="*/ 23812 h 15"/>
              <a:gd name="T44" fmla="*/ 12700 w 14"/>
              <a:gd name="T45" fmla="*/ 23812 h 15"/>
              <a:gd name="T46" fmla="*/ 9525 w 14"/>
              <a:gd name="T47" fmla="*/ 23812 h 15"/>
              <a:gd name="T48" fmla="*/ 9525 w 14"/>
              <a:gd name="T49" fmla="*/ 23812 h 15"/>
              <a:gd name="T50" fmla="*/ 4763 w 14"/>
              <a:gd name="T51" fmla="*/ 23812 h 15"/>
              <a:gd name="T52" fmla="*/ 4763 w 14"/>
              <a:gd name="T53" fmla="*/ 23812 h 15"/>
              <a:gd name="T54" fmla="*/ 4763 w 14"/>
              <a:gd name="T55" fmla="*/ 17462 h 15"/>
              <a:gd name="T56" fmla="*/ 4763 w 14"/>
              <a:gd name="T57" fmla="*/ 17462 h 15"/>
              <a:gd name="T58" fmla="*/ 0 w 14"/>
              <a:gd name="T59" fmla="*/ 17462 h 15"/>
              <a:gd name="T60" fmla="*/ 0 w 14"/>
              <a:gd name="T61" fmla="*/ 17462 h 15"/>
              <a:gd name="T62" fmla="*/ 0 w 14"/>
              <a:gd name="T63" fmla="*/ 12700 h 15"/>
              <a:gd name="T64" fmla="*/ 0 w 14"/>
              <a:gd name="T65" fmla="*/ 12700 h 15"/>
              <a:gd name="T66" fmla="*/ 0 w 14"/>
              <a:gd name="T67" fmla="*/ 12700 h 15"/>
              <a:gd name="T68" fmla="*/ 0 w 14"/>
              <a:gd name="T69" fmla="*/ 7937 h 15"/>
              <a:gd name="T70" fmla="*/ 0 w 14"/>
              <a:gd name="T71" fmla="*/ 7937 h 15"/>
              <a:gd name="T72" fmla="*/ 0 w 14"/>
              <a:gd name="T73" fmla="*/ 7937 h 15"/>
              <a:gd name="T74" fmla="*/ 0 w 14"/>
              <a:gd name="T75" fmla="*/ 4762 h 15"/>
              <a:gd name="T76" fmla="*/ 4763 w 14"/>
              <a:gd name="T77" fmla="*/ 4762 h 15"/>
              <a:gd name="T78" fmla="*/ 4763 w 14"/>
              <a:gd name="T79" fmla="*/ 4762 h 15"/>
              <a:gd name="T80" fmla="*/ 4763 w 14"/>
              <a:gd name="T81" fmla="*/ 0 h 15"/>
              <a:gd name="T82" fmla="*/ 4763 w 14"/>
              <a:gd name="T83" fmla="*/ 0 h 15"/>
              <a:gd name="T84" fmla="*/ 9525 w 14"/>
              <a:gd name="T85" fmla="*/ 0 h 15"/>
              <a:gd name="T86" fmla="*/ 9525 w 14"/>
              <a:gd name="T87" fmla="*/ 0 h 15"/>
              <a:gd name="T88" fmla="*/ 9525 w 14"/>
              <a:gd name="T89" fmla="*/ 0 h 15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4" h="15">
                <a:moveTo>
                  <a:pt x="8" y="0"/>
                </a:moveTo>
                <a:lnTo>
                  <a:pt x="8" y="0"/>
                </a:lnTo>
                <a:lnTo>
                  <a:pt x="11" y="0"/>
                </a:lnTo>
                <a:lnTo>
                  <a:pt x="11" y="3"/>
                </a:lnTo>
                <a:lnTo>
                  <a:pt x="14" y="3"/>
                </a:lnTo>
                <a:lnTo>
                  <a:pt x="14" y="5"/>
                </a:lnTo>
                <a:lnTo>
                  <a:pt x="14" y="8"/>
                </a:lnTo>
                <a:lnTo>
                  <a:pt x="14" y="11"/>
                </a:lnTo>
                <a:lnTo>
                  <a:pt x="11" y="11"/>
                </a:lnTo>
                <a:lnTo>
                  <a:pt x="11" y="15"/>
                </a:lnTo>
                <a:lnTo>
                  <a:pt x="8" y="15"/>
                </a:lnTo>
                <a:lnTo>
                  <a:pt x="6" y="15"/>
                </a:lnTo>
                <a:lnTo>
                  <a:pt x="3" y="15"/>
                </a:lnTo>
                <a:lnTo>
                  <a:pt x="3" y="11"/>
                </a:lnTo>
                <a:lnTo>
                  <a:pt x="0" y="11"/>
                </a:lnTo>
                <a:lnTo>
                  <a:pt x="0" y="8"/>
                </a:lnTo>
                <a:lnTo>
                  <a:pt x="0" y="5"/>
                </a:lnTo>
                <a:lnTo>
                  <a:pt x="0" y="3"/>
                </a:lnTo>
                <a:lnTo>
                  <a:pt x="3" y="3"/>
                </a:lnTo>
                <a:lnTo>
                  <a:pt x="3" y="0"/>
                </a:lnTo>
                <a:lnTo>
                  <a:pt x="6" y="0"/>
                </a:lnTo>
                <a:lnTo>
                  <a:pt x="8" y="0"/>
                </a:lnTo>
                <a:close/>
              </a:path>
            </a:pathLst>
          </a:custGeom>
          <a:solidFill>
            <a:srgbClr val="FF070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682" name="Freeform 462"/>
          <p:cNvSpPr>
            <a:spLocks/>
          </p:cNvSpPr>
          <p:nvPr/>
        </p:nvSpPr>
        <p:spPr bwMode="auto">
          <a:xfrm>
            <a:off x="2403475" y="2277765"/>
            <a:ext cx="17463" cy="17462"/>
          </a:xfrm>
          <a:custGeom>
            <a:avLst/>
            <a:gdLst>
              <a:gd name="T0" fmla="*/ 9525 w 11"/>
              <a:gd name="T1" fmla="*/ 0 h 11"/>
              <a:gd name="T2" fmla="*/ 9525 w 11"/>
              <a:gd name="T3" fmla="*/ 0 h 11"/>
              <a:gd name="T4" fmla="*/ 12700 w 11"/>
              <a:gd name="T5" fmla="*/ 0 h 11"/>
              <a:gd name="T6" fmla="*/ 12700 w 11"/>
              <a:gd name="T7" fmla="*/ 0 h 11"/>
              <a:gd name="T8" fmla="*/ 12700 w 11"/>
              <a:gd name="T9" fmla="*/ 0 h 11"/>
              <a:gd name="T10" fmla="*/ 12700 w 11"/>
              <a:gd name="T11" fmla="*/ 4762 h 11"/>
              <a:gd name="T12" fmla="*/ 17463 w 11"/>
              <a:gd name="T13" fmla="*/ 4762 h 11"/>
              <a:gd name="T14" fmla="*/ 17463 w 11"/>
              <a:gd name="T15" fmla="*/ 4762 h 11"/>
              <a:gd name="T16" fmla="*/ 17463 w 11"/>
              <a:gd name="T17" fmla="*/ 4762 h 11"/>
              <a:gd name="T18" fmla="*/ 17463 w 11"/>
              <a:gd name="T19" fmla="*/ 7937 h 11"/>
              <a:gd name="T20" fmla="*/ 17463 w 11"/>
              <a:gd name="T21" fmla="*/ 7937 h 11"/>
              <a:gd name="T22" fmla="*/ 17463 w 11"/>
              <a:gd name="T23" fmla="*/ 7937 h 11"/>
              <a:gd name="T24" fmla="*/ 17463 w 11"/>
              <a:gd name="T25" fmla="*/ 7937 h 11"/>
              <a:gd name="T26" fmla="*/ 17463 w 11"/>
              <a:gd name="T27" fmla="*/ 12700 h 11"/>
              <a:gd name="T28" fmla="*/ 17463 w 11"/>
              <a:gd name="T29" fmla="*/ 12700 h 11"/>
              <a:gd name="T30" fmla="*/ 17463 w 11"/>
              <a:gd name="T31" fmla="*/ 12700 h 11"/>
              <a:gd name="T32" fmla="*/ 12700 w 11"/>
              <a:gd name="T33" fmla="*/ 12700 h 11"/>
              <a:gd name="T34" fmla="*/ 12700 w 11"/>
              <a:gd name="T35" fmla="*/ 17462 h 11"/>
              <a:gd name="T36" fmla="*/ 12700 w 11"/>
              <a:gd name="T37" fmla="*/ 17462 h 11"/>
              <a:gd name="T38" fmla="*/ 12700 w 11"/>
              <a:gd name="T39" fmla="*/ 17462 h 11"/>
              <a:gd name="T40" fmla="*/ 12700 w 11"/>
              <a:gd name="T41" fmla="*/ 17462 h 11"/>
              <a:gd name="T42" fmla="*/ 9525 w 11"/>
              <a:gd name="T43" fmla="*/ 17462 h 11"/>
              <a:gd name="T44" fmla="*/ 9525 w 11"/>
              <a:gd name="T45" fmla="*/ 17462 h 11"/>
              <a:gd name="T46" fmla="*/ 9525 w 11"/>
              <a:gd name="T47" fmla="*/ 17462 h 11"/>
              <a:gd name="T48" fmla="*/ 4763 w 11"/>
              <a:gd name="T49" fmla="*/ 17462 h 11"/>
              <a:gd name="T50" fmla="*/ 4763 w 11"/>
              <a:gd name="T51" fmla="*/ 17462 h 11"/>
              <a:gd name="T52" fmla="*/ 4763 w 11"/>
              <a:gd name="T53" fmla="*/ 17462 h 11"/>
              <a:gd name="T54" fmla="*/ 4763 w 11"/>
              <a:gd name="T55" fmla="*/ 17462 h 11"/>
              <a:gd name="T56" fmla="*/ 4763 w 11"/>
              <a:gd name="T57" fmla="*/ 12700 h 11"/>
              <a:gd name="T58" fmla="*/ 0 w 11"/>
              <a:gd name="T59" fmla="*/ 12700 h 11"/>
              <a:gd name="T60" fmla="*/ 0 w 11"/>
              <a:gd name="T61" fmla="*/ 12700 h 11"/>
              <a:gd name="T62" fmla="*/ 0 w 11"/>
              <a:gd name="T63" fmla="*/ 12700 h 11"/>
              <a:gd name="T64" fmla="*/ 0 w 11"/>
              <a:gd name="T65" fmla="*/ 7937 h 11"/>
              <a:gd name="T66" fmla="*/ 0 w 11"/>
              <a:gd name="T67" fmla="*/ 7937 h 11"/>
              <a:gd name="T68" fmla="*/ 0 w 11"/>
              <a:gd name="T69" fmla="*/ 7937 h 11"/>
              <a:gd name="T70" fmla="*/ 0 w 11"/>
              <a:gd name="T71" fmla="*/ 7937 h 11"/>
              <a:gd name="T72" fmla="*/ 0 w 11"/>
              <a:gd name="T73" fmla="*/ 4762 h 11"/>
              <a:gd name="T74" fmla="*/ 0 w 11"/>
              <a:gd name="T75" fmla="*/ 4762 h 11"/>
              <a:gd name="T76" fmla="*/ 0 w 11"/>
              <a:gd name="T77" fmla="*/ 4762 h 11"/>
              <a:gd name="T78" fmla="*/ 4763 w 11"/>
              <a:gd name="T79" fmla="*/ 4762 h 11"/>
              <a:gd name="T80" fmla="*/ 4763 w 11"/>
              <a:gd name="T81" fmla="*/ 0 h 11"/>
              <a:gd name="T82" fmla="*/ 4763 w 11"/>
              <a:gd name="T83" fmla="*/ 0 h 11"/>
              <a:gd name="T84" fmla="*/ 4763 w 11"/>
              <a:gd name="T85" fmla="*/ 0 h 11"/>
              <a:gd name="T86" fmla="*/ 9525 w 11"/>
              <a:gd name="T87" fmla="*/ 0 h 11"/>
              <a:gd name="T88" fmla="*/ 9525 w 11"/>
              <a:gd name="T89" fmla="*/ 0 h 1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" h="11">
                <a:moveTo>
                  <a:pt x="6" y="0"/>
                </a:moveTo>
                <a:lnTo>
                  <a:pt x="6" y="0"/>
                </a:lnTo>
                <a:lnTo>
                  <a:pt x="8" y="0"/>
                </a:lnTo>
                <a:lnTo>
                  <a:pt x="8" y="3"/>
                </a:lnTo>
                <a:lnTo>
                  <a:pt x="11" y="3"/>
                </a:lnTo>
                <a:lnTo>
                  <a:pt x="11" y="5"/>
                </a:lnTo>
                <a:lnTo>
                  <a:pt x="11" y="8"/>
                </a:lnTo>
                <a:lnTo>
                  <a:pt x="8" y="8"/>
                </a:lnTo>
                <a:lnTo>
                  <a:pt x="8" y="11"/>
                </a:lnTo>
                <a:lnTo>
                  <a:pt x="6" y="11"/>
                </a:lnTo>
                <a:lnTo>
                  <a:pt x="3" y="11"/>
                </a:lnTo>
                <a:lnTo>
                  <a:pt x="3" y="8"/>
                </a:lnTo>
                <a:lnTo>
                  <a:pt x="0" y="8"/>
                </a:lnTo>
                <a:lnTo>
                  <a:pt x="0" y="5"/>
                </a:lnTo>
                <a:lnTo>
                  <a:pt x="0" y="3"/>
                </a:lnTo>
                <a:lnTo>
                  <a:pt x="3" y="3"/>
                </a:lnTo>
                <a:lnTo>
                  <a:pt x="3" y="0"/>
                </a:lnTo>
                <a:lnTo>
                  <a:pt x="6" y="0"/>
                </a:lnTo>
              </a:path>
            </a:pathLst>
          </a:custGeom>
          <a:noFill/>
          <a:ln w="4763">
            <a:solidFill>
              <a:srgbClr val="FF0705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683" name="Freeform 463"/>
          <p:cNvSpPr>
            <a:spLocks/>
          </p:cNvSpPr>
          <p:nvPr/>
        </p:nvSpPr>
        <p:spPr bwMode="auto">
          <a:xfrm>
            <a:off x="2441575" y="2269827"/>
            <a:ext cx="23813" cy="20638"/>
          </a:xfrm>
          <a:custGeom>
            <a:avLst/>
            <a:gdLst>
              <a:gd name="T0" fmla="*/ 15875 w 15"/>
              <a:gd name="T1" fmla="*/ 0 h 13"/>
              <a:gd name="T2" fmla="*/ 15875 w 15"/>
              <a:gd name="T3" fmla="*/ 0 h 13"/>
              <a:gd name="T4" fmla="*/ 15875 w 15"/>
              <a:gd name="T5" fmla="*/ 0 h 13"/>
              <a:gd name="T6" fmla="*/ 19050 w 15"/>
              <a:gd name="T7" fmla="*/ 0 h 13"/>
              <a:gd name="T8" fmla="*/ 19050 w 15"/>
              <a:gd name="T9" fmla="*/ 0 h 13"/>
              <a:gd name="T10" fmla="*/ 19050 w 15"/>
              <a:gd name="T11" fmla="*/ 3175 h 13"/>
              <a:gd name="T12" fmla="*/ 19050 w 15"/>
              <a:gd name="T13" fmla="*/ 3175 h 13"/>
              <a:gd name="T14" fmla="*/ 23813 w 15"/>
              <a:gd name="T15" fmla="*/ 3175 h 13"/>
              <a:gd name="T16" fmla="*/ 23813 w 15"/>
              <a:gd name="T17" fmla="*/ 7938 h 13"/>
              <a:gd name="T18" fmla="*/ 23813 w 15"/>
              <a:gd name="T19" fmla="*/ 7938 h 13"/>
              <a:gd name="T20" fmla="*/ 23813 w 15"/>
              <a:gd name="T21" fmla="*/ 7938 h 13"/>
              <a:gd name="T22" fmla="*/ 23813 w 15"/>
              <a:gd name="T23" fmla="*/ 12700 h 13"/>
              <a:gd name="T24" fmla="*/ 23813 w 15"/>
              <a:gd name="T25" fmla="*/ 12700 h 13"/>
              <a:gd name="T26" fmla="*/ 23813 w 15"/>
              <a:gd name="T27" fmla="*/ 12700 h 13"/>
              <a:gd name="T28" fmla="*/ 23813 w 15"/>
              <a:gd name="T29" fmla="*/ 15875 h 13"/>
              <a:gd name="T30" fmla="*/ 23813 w 15"/>
              <a:gd name="T31" fmla="*/ 15875 h 13"/>
              <a:gd name="T32" fmla="*/ 19050 w 15"/>
              <a:gd name="T33" fmla="*/ 15875 h 13"/>
              <a:gd name="T34" fmla="*/ 19050 w 15"/>
              <a:gd name="T35" fmla="*/ 15875 h 13"/>
              <a:gd name="T36" fmla="*/ 19050 w 15"/>
              <a:gd name="T37" fmla="*/ 20638 h 13"/>
              <a:gd name="T38" fmla="*/ 19050 w 15"/>
              <a:gd name="T39" fmla="*/ 20638 h 13"/>
              <a:gd name="T40" fmla="*/ 15875 w 15"/>
              <a:gd name="T41" fmla="*/ 20638 h 13"/>
              <a:gd name="T42" fmla="*/ 15875 w 15"/>
              <a:gd name="T43" fmla="*/ 20638 h 13"/>
              <a:gd name="T44" fmla="*/ 15875 w 15"/>
              <a:gd name="T45" fmla="*/ 20638 h 13"/>
              <a:gd name="T46" fmla="*/ 11113 w 15"/>
              <a:gd name="T47" fmla="*/ 20638 h 13"/>
              <a:gd name="T48" fmla="*/ 11113 w 15"/>
              <a:gd name="T49" fmla="*/ 20638 h 13"/>
              <a:gd name="T50" fmla="*/ 4763 w 15"/>
              <a:gd name="T51" fmla="*/ 20638 h 13"/>
              <a:gd name="T52" fmla="*/ 4763 w 15"/>
              <a:gd name="T53" fmla="*/ 20638 h 13"/>
              <a:gd name="T54" fmla="*/ 4763 w 15"/>
              <a:gd name="T55" fmla="*/ 15875 h 13"/>
              <a:gd name="T56" fmla="*/ 4763 w 15"/>
              <a:gd name="T57" fmla="*/ 15875 h 13"/>
              <a:gd name="T58" fmla="*/ 0 w 15"/>
              <a:gd name="T59" fmla="*/ 15875 h 13"/>
              <a:gd name="T60" fmla="*/ 0 w 15"/>
              <a:gd name="T61" fmla="*/ 15875 h 13"/>
              <a:gd name="T62" fmla="*/ 0 w 15"/>
              <a:gd name="T63" fmla="*/ 12700 h 13"/>
              <a:gd name="T64" fmla="*/ 0 w 15"/>
              <a:gd name="T65" fmla="*/ 12700 h 13"/>
              <a:gd name="T66" fmla="*/ 0 w 15"/>
              <a:gd name="T67" fmla="*/ 12700 h 13"/>
              <a:gd name="T68" fmla="*/ 0 w 15"/>
              <a:gd name="T69" fmla="*/ 7938 h 13"/>
              <a:gd name="T70" fmla="*/ 0 w 15"/>
              <a:gd name="T71" fmla="*/ 7938 h 13"/>
              <a:gd name="T72" fmla="*/ 0 w 15"/>
              <a:gd name="T73" fmla="*/ 7938 h 13"/>
              <a:gd name="T74" fmla="*/ 0 w 15"/>
              <a:gd name="T75" fmla="*/ 3175 h 13"/>
              <a:gd name="T76" fmla="*/ 4763 w 15"/>
              <a:gd name="T77" fmla="*/ 3175 h 13"/>
              <a:gd name="T78" fmla="*/ 4763 w 15"/>
              <a:gd name="T79" fmla="*/ 3175 h 13"/>
              <a:gd name="T80" fmla="*/ 4763 w 15"/>
              <a:gd name="T81" fmla="*/ 0 h 13"/>
              <a:gd name="T82" fmla="*/ 4763 w 15"/>
              <a:gd name="T83" fmla="*/ 0 h 13"/>
              <a:gd name="T84" fmla="*/ 11113 w 15"/>
              <a:gd name="T85" fmla="*/ 0 h 13"/>
              <a:gd name="T86" fmla="*/ 11113 w 15"/>
              <a:gd name="T87" fmla="*/ 0 h 13"/>
              <a:gd name="T88" fmla="*/ 11113 w 15"/>
              <a:gd name="T89" fmla="*/ 0 h 13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5" h="13">
                <a:moveTo>
                  <a:pt x="10" y="0"/>
                </a:moveTo>
                <a:lnTo>
                  <a:pt x="10" y="0"/>
                </a:lnTo>
                <a:lnTo>
                  <a:pt x="12" y="0"/>
                </a:lnTo>
                <a:lnTo>
                  <a:pt x="12" y="2"/>
                </a:lnTo>
                <a:lnTo>
                  <a:pt x="15" y="2"/>
                </a:lnTo>
                <a:lnTo>
                  <a:pt x="15" y="5"/>
                </a:lnTo>
                <a:lnTo>
                  <a:pt x="15" y="8"/>
                </a:lnTo>
                <a:lnTo>
                  <a:pt x="15" y="10"/>
                </a:lnTo>
                <a:lnTo>
                  <a:pt x="12" y="10"/>
                </a:lnTo>
                <a:lnTo>
                  <a:pt x="12" y="13"/>
                </a:lnTo>
                <a:lnTo>
                  <a:pt x="10" y="13"/>
                </a:lnTo>
                <a:lnTo>
                  <a:pt x="7" y="13"/>
                </a:lnTo>
                <a:lnTo>
                  <a:pt x="3" y="13"/>
                </a:lnTo>
                <a:lnTo>
                  <a:pt x="3" y="10"/>
                </a:lnTo>
                <a:lnTo>
                  <a:pt x="0" y="10"/>
                </a:lnTo>
                <a:lnTo>
                  <a:pt x="0" y="8"/>
                </a:lnTo>
                <a:lnTo>
                  <a:pt x="0" y="5"/>
                </a:lnTo>
                <a:lnTo>
                  <a:pt x="0" y="2"/>
                </a:lnTo>
                <a:lnTo>
                  <a:pt x="3" y="2"/>
                </a:lnTo>
                <a:lnTo>
                  <a:pt x="3" y="0"/>
                </a:lnTo>
                <a:lnTo>
                  <a:pt x="7" y="0"/>
                </a:lnTo>
                <a:lnTo>
                  <a:pt x="10" y="0"/>
                </a:lnTo>
                <a:close/>
              </a:path>
            </a:pathLst>
          </a:custGeom>
          <a:solidFill>
            <a:srgbClr val="FF070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684" name="Freeform 464"/>
          <p:cNvSpPr>
            <a:spLocks/>
          </p:cNvSpPr>
          <p:nvPr/>
        </p:nvSpPr>
        <p:spPr bwMode="auto">
          <a:xfrm>
            <a:off x="2441575" y="2269827"/>
            <a:ext cx="19050" cy="15875"/>
          </a:xfrm>
          <a:custGeom>
            <a:avLst/>
            <a:gdLst>
              <a:gd name="T0" fmla="*/ 11113 w 12"/>
              <a:gd name="T1" fmla="*/ 0 h 10"/>
              <a:gd name="T2" fmla="*/ 11113 w 12"/>
              <a:gd name="T3" fmla="*/ 0 h 10"/>
              <a:gd name="T4" fmla="*/ 15875 w 12"/>
              <a:gd name="T5" fmla="*/ 0 h 10"/>
              <a:gd name="T6" fmla="*/ 15875 w 12"/>
              <a:gd name="T7" fmla="*/ 0 h 10"/>
              <a:gd name="T8" fmla="*/ 15875 w 12"/>
              <a:gd name="T9" fmla="*/ 0 h 10"/>
              <a:gd name="T10" fmla="*/ 15875 w 12"/>
              <a:gd name="T11" fmla="*/ 3175 h 10"/>
              <a:gd name="T12" fmla="*/ 19050 w 12"/>
              <a:gd name="T13" fmla="*/ 3175 h 10"/>
              <a:gd name="T14" fmla="*/ 19050 w 12"/>
              <a:gd name="T15" fmla="*/ 3175 h 10"/>
              <a:gd name="T16" fmla="*/ 19050 w 12"/>
              <a:gd name="T17" fmla="*/ 3175 h 10"/>
              <a:gd name="T18" fmla="*/ 19050 w 12"/>
              <a:gd name="T19" fmla="*/ 7938 h 10"/>
              <a:gd name="T20" fmla="*/ 19050 w 12"/>
              <a:gd name="T21" fmla="*/ 7938 h 10"/>
              <a:gd name="T22" fmla="*/ 19050 w 12"/>
              <a:gd name="T23" fmla="*/ 7938 h 10"/>
              <a:gd name="T24" fmla="*/ 19050 w 12"/>
              <a:gd name="T25" fmla="*/ 7938 h 10"/>
              <a:gd name="T26" fmla="*/ 19050 w 12"/>
              <a:gd name="T27" fmla="*/ 12700 h 10"/>
              <a:gd name="T28" fmla="*/ 19050 w 12"/>
              <a:gd name="T29" fmla="*/ 12700 h 10"/>
              <a:gd name="T30" fmla="*/ 19050 w 12"/>
              <a:gd name="T31" fmla="*/ 12700 h 10"/>
              <a:gd name="T32" fmla="*/ 15875 w 12"/>
              <a:gd name="T33" fmla="*/ 12700 h 10"/>
              <a:gd name="T34" fmla="*/ 15875 w 12"/>
              <a:gd name="T35" fmla="*/ 15875 h 10"/>
              <a:gd name="T36" fmla="*/ 15875 w 12"/>
              <a:gd name="T37" fmla="*/ 15875 h 10"/>
              <a:gd name="T38" fmla="*/ 15875 w 12"/>
              <a:gd name="T39" fmla="*/ 15875 h 10"/>
              <a:gd name="T40" fmla="*/ 15875 w 12"/>
              <a:gd name="T41" fmla="*/ 15875 h 10"/>
              <a:gd name="T42" fmla="*/ 11113 w 12"/>
              <a:gd name="T43" fmla="*/ 15875 h 10"/>
              <a:gd name="T44" fmla="*/ 11113 w 12"/>
              <a:gd name="T45" fmla="*/ 15875 h 10"/>
              <a:gd name="T46" fmla="*/ 11113 w 12"/>
              <a:gd name="T47" fmla="*/ 15875 h 10"/>
              <a:gd name="T48" fmla="*/ 4763 w 12"/>
              <a:gd name="T49" fmla="*/ 15875 h 10"/>
              <a:gd name="T50" fmla="*/ 4763 w 12"/>
              <a:gd name="T51" fmla="*/ 15875 h 10"/>
              <a:gd name="T52" fmla="*/ 4763 w 12"/>
              <a:gd name="T53" fmla="*/ 15875 h 10"/>
              <a:gd name="T54" fmla="*/ 4763 w 12"/>
              <a:gd name="T55" fmla="*/ 15875 h 10"/>
              <a:gd name="T56" fmla="*/ 4763 w 12"/>
              <a:gd name="T57" fmla="*/ 12700 h 10"/>
              <a:gd name="T58" fmla="*/ 0 w 12"/>
              <a:gd name="T59" fmla="*/ 12700 h 10"/>
              <a:gd name="T60" fmla="*/ 0 w 12"/>
              <a:gd name="T61" fmla="*/ 12700 h 10"/>
              <a:gd name="T62" fmla="*/ 0 w 12"/>
              <a:gd name="T63" fmla="*/ 12700 h 10"/>
              <a:gd name="T64" fmla="*/ 0 w 12"/>
              <a:gd name="T65" fmla="*/ 7938 h 10"/>
              <a:gd name="T66" fmla="*/ 0 w 12"/>
              <a:gd name="T67" fmla="*/ 7938 h 10"/>
              <a:gd name="T68" fmla="*/ 0 w 12"/>
              <a:gd name="T69" fmla="*/ 7938 h 10"/>
              <a:gd name="T70" fmla="*/ 0 w 12"/>
              <a:gd name="T71" fmla="*/ 7938 h 10"/>
              <a:gd name="T72" fmla="*/ 0 w 12"/>
              <a:gd name="T73" fmla="*/ 3175 h 10"/>
              <a:gd name="T74" fmla="*/ 0 w 12"/>
              <a:gd name="T75" fmla="*/ 3175 h 10"/>
              <a:gd name="T76" fmla="*/ 0 w 12"/>
              <a:gd name="T77" fmla="*/ 3175 h 10"/>
              <a:gd name="T78" fmla="*/ 4763 w 12"/>
              <a:gd name="T79" fmla="*/ 3175 h 10"/>
              <a:gd name="T80" fmla="*/ 4763 w 12"/>
              <a:gd name="T81" fmla="*/ 0 h 10"/>
              <a:gd name="T82" fmla="*/ 4763 w 12"/>
              <a:gd name="T83" fmla="*/ 0 h 10"/>
              <a:gd name="T84" fmla="*/ 4763 w 12"/>
              <a:gd name="T85" fmla="*/ 0 h 10"/>
              <a:gd name="T86" fmla="*/ 11113 w 12"/>
              <a:gd name="T87" fmla="*/ 0 h 10"/>
              <a:gd name="T88" fmla="*/ 11113 w 12"/>
              <a:gd name="T89" fmla="*/ 0 h 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2" h="10">
                <a:moveTo>
                  <a:pt x="7" y="0"/>
                </a:moveTo>
                <a:lnTo>
                  <a:pt x="7" y="0"/>
                </a:lnTo>
                <a:lnTo>
                  <a:pt x="10" y="0"/>
                </a:lnTo>
                <a:lnTo>
                  <a:pt x="10" y="2"/>
                </a:lnTo>
                <a:lnTo>
                  <a:pt x="12" y="2"/>
                </a:lnTo>
                <a:lnTo>
                  <a:pt x="12" y="5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7" y="10"/>
                </a:lnTo>
                <a:lnTo>
                  <a:pt x="3" y="10"/>
                </a:lnTo>
                <a:lnTo>
                  <a:pt x="3" y="8"/>
                </a:lnTo>
                <a:lnTo>
                  <a:pt x="0" y="8"/>
                </a:lnTo>
                <a:lnTo>
                  <a:pt x="0" y="5"/>
                </a:lnTo>
                <a:lnTo>
                  <a:pt x="0" y="2"/>
                </a:lnTo>
                <a:lnTo>
                  <a:pt x="3" y="2"/>
                </a:lnTo>
                <a:lnTo>
                  <a:pt x="3" y="0"/>
                </a:lnTo>
                <a:lnTo>
                  <a:pt x="7" y="0"/>
                </a:lnTo>
              </a:path>
            </a:pathLst>
          </a:custGeom>
          <a:noFill/>
          <a:ln w="4763">
            <a:solidFill>
              <a:srgbClr val="FF0705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685" name="Freeform 465"/>
          <p:cNvSpPr>
            <a:spLocks/>
          </p:cNvSpPr>
          <p:nvPr/>
        </p:nvSpPr>
        <p:spPr bwMode="auto">
          <a:xfrm>
            <a:off x="2490788" y="2257127"/>
            <a:ext cx="23812" cy="20638"/>
          </a:xfrm>
          <a:custGeom>
            <a:avLst/>
            <a:gdLst>
              <a:gd name="T0" fmla="*/ 14287 w 15"/>
              <a:gd name="T1" fmla="*/ 0 h 13"/>
              <a:gd name="T2" fmla="*/ 14287 w 15"/>
              <a:gd name="T3" fmla="*/ 0 h 13"/>
              <a:gd name="T4" fmla="*/ 14287 w 15"/>
              <a:gd name="T5" fmla="*/ 0 h 13"/>
              <a:gd name="T6" fmla="*/ 19050 w 15"/>
              <a:gd name="T7" fmla="*/ 0 h 13"/>
              <a:gd name="T8" fmla="*/ 19050 w 15"/>
              <a:gd name="T9" fmla="*/ 0 h 13"/>
              <a:gd name="T10" fmla="*/ 19050 w 15"/>
              <a:gd name="T11" fmla="*/ 4763 h 13"/>
              <a:gd name="T12" fmla="*/ 19050 w 15"/>
              <a:gd name="T13" fmla="*/ 4763 h 13"/>
              <a:gd name="T14" fmla="*/ 23812 w 15"/>
              <a:gd name="T15" fmla="*/ 4763 h 13"/>
              <a:gd name="T16" fmla="*/ 23812 w 15"/>
              <a:gd name="T17" fmla="*/ 7938 h 13"/>
              <a:gd name="T18" fmla="*/ 23812 w 15"/>
              <a:gd name="T19" fmla="*/ 7938 h 13"/>
              <a:gd name="T20" fmla="*/ 23812 w 15"/>
              <a:gd name="T21" fmla="*/ 7938 h 13"/>
              <a:gd name="T22" fmla="*/ 23812 w 15"/>
              <a:gd name="T23" fmla="*/ 12700 h 13"/>
              <a:gd name="T24" fmla="*/ 23812 w 15"/>
              <a:gd name="T25" fmla="*/ 12700 h 13"/>
              <a:gd name="T26" fmla="*/ 23812 w 15"/>
              <a:gd name="T27" fmla="*/ 12700 h 13"/>
              <a:gd name="T28" fmla="*/ 23812 w 15"/>
              <a:gd name="T29" fmla="*/ 15875 h 13"/>
              <a:gd name="T30" fmla="*/ 23812 w 15"/>
              <a:gd name="T31" fmla="*/ 15875 h 13"/>
              <a:gd name="T32" fmla="*/ 19050 w 15"/>
              <a:gd name="T33" fmla="*/ 15875 h 13"/>
              <a:gd name="T34" fmla="*/ 19050 w 15"/>
              <a:gd name="T35" fmla="*/ 15875 h 13"/>
              <a:gd name="T36" fmla="*/ 19050 w 15"/>
              <a:gd name="T37" fmla="*/ 20638 h 13"/>
              <a:gd name="T38" fmla="*/ 19050 w 15"/>
              <a:gd name="T39" fmla="*/ 20638 h 13"/>
              <a:gd name="T40" fmla="*/ 14287 w 15"/>
              <a:gd name="T41" fmla="*/ 20638 h 13"/>
              <a:gd name="T42" fmla="*/ 14287 w 15"/>
              <a:gd name="T43" fmla="*/ 20638 h 13"/>
              <a:gd name="T44" fmla="*/ 14287 w 15"/>
              <a:gd name="T45" fmla="*/ 20638 h 13"/>
              <a:gd name="T46" fmla="*/ 7937 w 15"/>
              <a:gd name="T47" fmla="*/ 20638 h 13"/>
              <a:gd name="T48" fmla="*/ 7937 w 15"/>
              <a:gd name="T49" fmla="*/ 20638 h 13"/>
              <a:gd name="T50" fmla="*/ 4762 w 15"/>
              <a:gd name="T51" fmla="*/ 20638 h 13"/>
              <a:gd name="T52" fmla="*/ 4762 w 15"/>
              <a:gd name="T53" fmla="*/ 20638 h 13"/>
              <a:gd name="T54" fmla="*/ 4762 w 15"/>
              <a:gd name="T55" fmla="*/ 15875 h 13"/>
              <a:gd name="T56" fmla="*/ 4762 w 15"/>
              <a:gd name="T57" fmla="*/ 15875 h 13"/>
              <a:gd name="T58" fmla="*/ 0 w 15"/>
              <a:gd name="T59" fmla="*/ 15875 h 13"/>
              <a:gd name="T60" fmla="*/ 0 w 15"/>
              <a:gd name="T61" fmla="*/ 15875 h 13"/>
              <a:gd name="T62" fmla="*/ 0 w 15"/>
              <a:gd name="T63" fmla="*/ 12700 h 13"/>
              <a:gd name="T64" fmla="*/ 0 w 15"/>
              <a:gd name="T65" fmla="*/ 12700 h 13"/>
              <a:gd name="T66" fmla="*/ 0 w 15"/>
              <a:gd name="T67" fmla="*/ 12700 h 13"/>
              <a:gd name="T68" fmla="*/ 0 w 15"/>
              <a:gd name="T69" fmla="*/ 7938 h 13"/>
              <a:gd name="T70" fmla="*/ 0 w 15"/>
              <a:gd name="T71" fmla="*/ 7938 h 13"/>
              <a:gd name="T72" fmla="*/ 0 w 15"/>
              <a:gd name="T73" fmla="*/ 7938 h 13"/>
              <a:gd name="T74" fmla="*/ 0 w 15"/>
              <a:gd name="T75" fmla="*/ 4763 h 13"/>
              <a:gd name="T76" fmla="*/ 4762 w 15"/>
              <a:gd name="T77" fmla="*/ 4763 h 13"/>
              <a:gd name="T78" fmla="*/ 4762 w 15"/>
              <a:gd name="T79" fmla="*/ 4763 h 13"/>
              <a:gd name="T80" fmla="*/ 4762 w 15"/>
              <a:gd name="T81" fmla="*/ 0 h 13"/>
              <a:gd name="T82" fmla="*/ 4762 w 15"/>
              <a:gd name="T83" fmla="*/ 0 h 13"/>
              <a:gd name="T84" fmla="*/ 7937 w 15"/>
              <a:gd name="T85" fmla="*/ 0 h 13"/>
              <a:gd name="T86" fmla="*/ 7937 w 15"/>
              <a:gd name="T87" fmla="*/ 0 h 13"/>
              <a:gd name="T88" fmla="*/ 7937 w 15"/>
              <a:gd name="T89" fmla="*/ 0 h 13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5" h="13">
                <a:moveTo>
                  <a:pt x="9" y="0"/>
                </a:moveTo>
                <a:lnTo>
                  <a:pt x="9" y="0"/>
                </a:lnTo>
                <a:lnTo>
                  <a:pt x="12" y="0"/>
                </a:lnTo>
                <a:lnTo>
                  <a:pt x="12" y="3"/>
                </a:lnTo>
                <a:lnTo>
                  <a:pt x="15" y="3"/>
                </a:lnTo>
                <a:lnTo>
                  <a:pt x="15" y="5"/>
                </a:lnTo>
                <a:lnTo>
                  <a:pt x="15" y="8"/>
                </a:lnTo>
                <a:lnTo>
                  <a:pt x="15" y="10"/>
                </a:lnTo>
                <a:lnTo>
                  <a:pt x="12" y="10"/>
                </a:lnTo>
                <a:lnTo>
                  <a:pt x="12" y="13"/>
                </a:lnTo>
                <a:lnTo>
                  <a:pt x="9" y="13"/>
                </a:lnTo>
                <a:lnTo>
                  <a:pt x="5" y="13"/>
                </a:lnTo>
                <a:lnTo>
                  <a:pt x="3" y="13"/>
                </a:lnTo>
                <a:lnTo>
                  <a:pt x="3" y="10"/>
                </a:lnTo>
                <a:lnTo>
                  <a:pt x="0" y="10"/>
                </a:lnTo>
                <a:lnTo>
                  <a:pt x="0" y="8"/>
                </a:lnTo>
                <a:lnTo>
                  <a:pt x="0" y="5"/>
                </a:lnTo>
                <a:lnTo>
                  <a:pt x="0" y="3"/>
                </a:lnTo>
                <a:lnTo>
                  <a:pt x="3" y="3"/>
                </a:lnTo>
                <a:lnTo>
                  <a:pt x="3" y="0"/>
                </a:lnTo>
                <a:lnTo>
                  <a:pt x="5" y="0"/>
                </a:lnTo>
                <a:lnTo>
                  <a:pt x="9" y="0"/>
                </a:lnTo>
                <a:close/>
              </a:path>
            </a:pathLst>
          </a:custGeom>
          <a:solidFill>
            <a:srgbClr val="FF070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686" name="Freeform 466"/>
          <p:cNvSpPr>
            <a:spLocks/>
          </p:cNvSpPr>
          <p:nvPr/>
        </p:nvSpPr>
        <p:spPr bwMode="auto">
          <a:xfrm>
            <a:off x="2490788" y="2257127"/>
            <a:ext cx="19050" cy="15875"/>
          </a:xfrm>
          <a:custGeom>
            <a:avLst/>
            <a:gdLst>
              <a:gd name="T0" fmla="*/ 7938 w 12"/>
              <a:gd name="T1" fmla="*/ 0 h 10"/>
              <a:gd name="T2" fmla="*/ 7938 w 12"/>
              <a:gd name="T3" fmla="*/ 0 h 10"/>
              <a:gd name="T4" fmla="*/ 14288 w 12"/>
              <a:gd name="T5" fmla="*/ 0 h 10"/>
              <a:gd name="T6" fmla="*/ 14288 w 12"/>
              <a:gd name="T7" fmla="*/ 0 h 10"/>
              <a:gd name="T8" fmla="*/ 14288 w 12"/>
              <a:gd name="T9" fmla="*/ 0 h 10"/>
              <a:gd name="T10" fmla="*/ 14288 w 12"/>
              <a:gd name="T11" fmla="*/ 4763 h 10"/>
              <a:gd name="T12" fmla="*/ 19050 w 12"/>
              <a:gd name="T13" fmla="*/ 4763 h 10"/>
              <a:gd name="T14" fmla="*/ 19050 w 12"/>
              <a:gd name="T15" fmla="*/ 4763 h 10"/>
              <a:gd name="T16" fmla="*/ 19050 w 12"/>
              <a:gd name="T17" fmla="*/ 4763 h 10"/>
              <a:gd name="T18" fmla="*/ 19050 w 12"/>
              <a:gd name="T19" fmla="*/ 7938 h 10"/>
              <a:gd name="T20" fmla="*/ 19050 w 12"/>
              <a:gd name="T21" fmla="*/ 7938 h 10"/>
              <a:gd name="T22" fmla="*/ 19050 w 12"/>
              <a:gd name="T23" fmla="*/ 7938 h 10"/>
              <a:gd name="T24" fmla="*/ 19050 w 12"/>
              <a:gd name="T25" fmla="*/ 7938 h 10"/>
              <a:gd name="T26" fmla="*/ 19050 w 12"/>
              <a:gd name="T27" fmla="*/ 12700 h 10"/>
              <a:gd name="T28" fmla="*/ 19050 w 12"/>
              <a:gd name="T29" fmla="*/ 12700 h 10"/>
              <a:gd name="T30" fmla="*/ 19050 w 12"/>
              <a:gd name="T31" fmla="*/ 12700 h 10"/>
              <a:gd name="T32" fmla="*/ 14288 w 12"/>
              <a:gd name="T33" fmla="*/ 12700 h 10"/>
              <a:gd name="T34" fmla="*/ 14288 w 12"/>
              <a:gd name="T35" fmla="*/ 15875 h 10"/>
              <a:gd name="T36" fmla="*/ 14288 w 12"/>
              <a:gd name="T37" fmla="*/ 15875 h 10"/>
              <a:gd name="T38" fmla="*/ 14288 w 12"/>
              <a:gd name="T39" fmla="*/ 15875 h 10"/>
              <a:gd name="T40" fmla="*/ 14288 w 12"/>
              <a:gd name="T41" fmla="*/ 15875 h 10"/>
              <a:gd name="T42" fmla="*/ 7938 w 12"/>
              <a:gd name="T43" fmla="*/ 15875 h 10"/>
              <a:gd name="T44" fmla="*/ 7938 w 12"/>
              <a:gd name="T45" fmla="*/ 15875 h 10"/>
              <a:gd name="T46" fmla="*/ 7938 w 12"/>
              <a:gd name="T47" fmla="*/ 15875 h 10"/>
              <a:gd name="T48" fmla="*/ 4763 w 12"/>
              <a:gd name="T49" fmla="*/ 15875 h 10"/>
              <a:gd name="T50" fmla="*/ 4763 w 12"/>
              <a:gd name="T51" fmla="*/ 15875 h 10"/>
              <a:gd name="T52" fmla="*/ 4763 w 12"/>
              <a:gd name="T53" fmla="*/ 15875 h 10"/>
              <a:gd name="T54" fmla="*/ 4763 w 12"/>
              <a:gd name="T55" fmla="*/ 15875 h 10"/>
              <a:gd name="T56" fmla="*/ 4763 w 12"/>
              <a:gd name="T57" fmla="*/ 12700 h 10"/>
              <a:gd name="T58" fmla="*/ 0 w 12"/>
              <a:gd name="T59" fmla="*/ 12700 h 10"/>
              <a:gd name="T60" fmla="*/ 0 w 12"/>
              <a:gd name="T61" fmla="*/ 12700 h 10"/>
              <a:gd name="T62" fmla="*/ 0 w 12"/>
              <a:gd name="T63" fmla="*/ 12700 h 10"/>
              <a:gd name="T64" fmla="*/ 0 w 12"/>
              <a:gd name="T65" fmla="*/ 7938 h 10"/>
              <a:gd name="T66" fmla="*/ 0 w 12"/>
              <a:gd name="T67" fmla="*/ 7938 h 10"/>
              <a:gd name="T68" fmla="*/ 0 w 12"/>
              <a:gd name="T69" fmla="*/ 7938 h 10"/>
              <a:gd name="T70" fmla="*/ 0 w 12"/>
              <a:gd name="T71" fmla="*/ 7938 h 10"/>
              <a:gd name="T72" fmla="*/ 0 w 12"/>
              <a:gd name="T73" fmla="*/ 4763 h 10"/>
              <a:gd name="T74" fmla="*/ 0 w 12"/>
              <a:gd name="T75" fmla="*/ 4763 h 10"/>
              <a:gd name="T76" fmla="*/ 0 w 12"/>
              <a:gd name="T77" fmla="*/ 4763 h 10"/>
              <a:gd name="T78" fmla="*/ 4763 w 12"/>
              <a:gd name="T79" fmla="*/ 4763 h 10"/>
              <a:gd name="T80" fmla="*/ 4763 w 12"/>
              <a:gd name="T81" fmla="*/ 0 h 10"/>
              <a:gd name="T82" fmla="*/ 4763 w 12"/>
              <a:gd name="T83" fmla="*/ 0 h 10"/>
              <a:gd name="T84" fmla="*/ 4763 w 12"/>
              <a:gd name="T85" fmla="*/ 0 h 10"/>
              <a:gd name="T86" fmla="*/ 7938 w 12"/>
              <a:gd name="T87" fmla="*/ 0 h 10"/>
              <a:gd name="T88" fmla="*/ 7938 w 12"/>
              <a:gd name="T89" fmla="*/ 0 h 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2" h="10">
                <a:moveTo>
                  <a:pt x="5" y="0"/>
                </a:moveTo>
                <a:lnTo>
                  <a:pt x="5" y="0"/>
                </a:lnTo>
                <a:lnTo>
                  <a:pt x="9" y="0"/>
                </a:lnTo>
                <a:lnTo>
                  <a:pt x="9" y="3"/>
                </a:lnTo>
                <a:lnTo>
                  <a:pt x="12" y="3"/>
                </a:lnTo>
                <a:lnTo>
                  <a:pt x="12" y="5"/>
                </a:lnTo>
                <a:lnTo>
                  <a:pt x="12" y="8"/>
                </a:lnTo>
                <a:lnTo>
                  <a:pt x="9" y="8"/>
                </a:lnTo>
                <a:lnTo>
                  <a:pt x="9" y="10"/>
                </a:lnTo>
                <a:lnTo>
                  <a:pt x="5" y="10"/>
                </a:lnTo>
                <a:lnTo>
                  <a:pt x="3" y="10"/>
                </a:lnTo>
                <a:lnTo>
                  <a:pt x="3" y="8"/>
                </a:lnTo>
                <a:lnTo>
                  <a:pt x="0" y="8"/>
                </a:lnTo>
                <a:lnTo>
                  <a:pt x="0" y="5"/>
                </a:lnTo>
                <a:lnTo>
                  <a:pt x="0" y="3"/>
                </a:lnTo>
                <a:lnTo>
                  <a:pt x="3" y="3"/>
                </a:lnTo>
                <a:lnTo>
                  <a:pt x="3" y="0"/>
                </a:lnTo>
                <a:lnTo>
                  <a:pt x="5" y="0"/>
                </a:lnTo>
              </a:path>
            </a:pathLst>
          </a:custGeom>
          <a:noFill/>
          <a:ln w="4763">
            <a:solidFill>
              <a:srgbClr val="FF0705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687" name="Freeform 467"/>
          <p:cNvSpPr>
            <a:spLocks/>
          </p:cNvSpPr>
          <p:nvPr/>
        </p:nvSpPr>
        <p:spPr bwMode="auto">
          <a:xfrm>
            <a:off x="2535238" y="2252365"/>
            <a:ext cx="20637" cy="20637"/>
          </a:xfrm>
          <a:custGeom>
            <a:avLst/>
            <a:gdLst>
              <a:gd name="T0" fmla="*/ 12700 w 13"/>
              <a:gd name="T1" fmla="*/ 0 h 13"/>
              <a:gd name="T2" fmla="*/ 12700 w 13"/>
              <a:gd name="T3" fmla="*/ 0 h 13"/>
              <a:gd name="T4" fmla="*/ 12700 w 13"/>
              <a:gd name="T5" fmla="*/ 0 h 13"/>
              <a:gd name="T6" fmla="*/ 15875 w 13"/>
              <a:gd name="T7" fmla="*/ 0 h 13"/>
              <a:gd name="T8" fmla="*/ 15875 w 13"/>
              <a:gd name="T9" fmla="*/ 0 h 13"/>
              <a:gd name="T10" fmla="*/ 15875 w 13"/>
              <a:gd name="T11" fmla="*/ 4762 h 13"/>
              <a:gd name="T12" fmla="*/ 15875 w 13"/>
              <a:gd name="T13" fmla="*/ 4762 h 13"/>
              <a:gd name="T14" fmla="*/ 20637 w 13"/>
              <a:gd name="T15" fmla="*/ 4762 h 13"/>
              <a:gd name="T16" fmla="*/ 20637 w 13"/>
              <a:gd name="T17" fmla="*/ 9525 h 13"/>
              <a:gd name="T18" fmla="*/ 20637 w 13"/>
              <a:gd name="T19" fmla="*/ 9525 h 13"/>
              <a:gd name="T20" fmla="*/ 20637 w 13"/>
              <a:gd name="T21" fmla="*/ 9525 h 13"/>
              <a:gd name="T22" fmla="*/ 20637 w 13"/>
              <a:gd name="T23" fmla="*/ 12700 h 13"/>
              <a:gd name="T24" fmla="*/ 20637 w 13"/>
              <a:gd name="T25" fmla="*/ 12700 h 13"/>
              <a:gd name="T26" fmla="*/ 20637 w 13"/>
              <a:gd name="T27" fmla="*/ 12700 h 13"/>
              <a:gd name="T28" fmla="*/ 20637 w 13"/>
              <a:gd name="T29" fmla="*/ 17462 h 13"/>
              <a:gd name="T30" fmla="*/ 20637 w 13"/>
              <a:gd name="T31" fmla="*/ 17462 h 13"/>
              <a:gd name="T32" fmla="*/ 15875 w 13"/>
              <a:gd name="T33" fmla="*/ 17462 h 13"/>
              <a:gd name="T34" fmla="*/ 15875 w 13"/>
              <a:gd name="T35" fmla="*/ 17462 h 13"/>
              <a:gd name="T36" fmla="*/ 15875 w 13"/>
              <a:gd name="T37" fmla="*/ 20637 h 13"/>
              <a:gd name="T38" fmla="*/ 15875 w 13"/>
              <a:gd name="T39" fmla="*/ 20637 h 13"/>
              <a:gd name="T40" fmla="*/ 12700 w 13"/>
              <a:gd name="T41" fmla="*/ 20637 h 13"/>
              <a:gd name="T42" fmla="*/ 12700 w 13"/>
              <a:gd name="T43" fmla="*/ 20637 h 13"/>
              <a:gd name="T44" fmla="*/ 12700 w 13"/>
              <a:gd name="T45" fmla="*/ 20637 h 13"/>
              <a:gd name="T46" fmla="*/ 7937 w 13"/>
              <a:gd name="T47" fmla="*/ 20637 h 13"/>
              <a:gd name="T48" fmla="*/ 7937 w 13"/>
              <a:gd name="T49" fmla="*/ 20637 h 13"/>
              <a:gd name="T50" fmla="*/ 4762 w 13"/>
              <a:gd name="T51" fmla="*/ 20637 h 13"/>
              <a:gd name="T52" fmla="*/ 4762 w 13"/>
              <a:gd name="T53" fmla="*/ 20637 h 13"/>
              <a:gd name="T54" fmla="*/ 4762 w 13"/>
              <a:gd name="T55" fmla="*/ 17462 h 13"/>
              <a:gd name="T56" fmla="*/ 4762 w 13"/>
              <a:gd name="T57" fmla="*/ 17462 h 13"/>
              <a:gd name="T58" fmla="*/ 0 w 13"/>
              <a:gd name="T59" fmla="*/ 17462 h 13"/>
              <a:gd name="T60" fmla="*/ 0 w 13"/>
              <a:gd name="T61" fmla="*/ 17462 h 13"/>
              <a:gd name="T62" fmla="*/ 0 w 13"/>
              <a:gd name="T63" fmla="*/ 12700 h 13"/>
              <a:gd name="T64" fmla="*/ 0 w 13"/>
              <a:gd name="T65" fmla="*/ 12700 h 13"/>
              <a:gd name="T66" fmla="*/ 0 w 13"/>
              <a:gd name="T67" fmla="*/ 12700 h 13"/>
              <a:gd name="T68" fmla="*/ 0 w 13"/>
              <a:gd name="T69" fmla="*/ 9525 h 13"/>
              <a:gd name="T70" fmla="*/ 0 w 13"/>
              <a:gd name="T71" fmla="*/ 9525 h 13"/>
              <a:gd name="T72" fmla="*/ 0 w 13"/>
              <a:gd name="T73" fmla="*/ 9525 h 13"/>
              <a:gd name="T74" fmla="*/ 0 w 13"/>
              <a:gd name="T75" fmla="*/ 4762 h 13"/>
              <a:gd name="T76" fmla="*/ 4762 w 13"/>
              <a:gd name="T77" fmla="*/ 4762 h 13"/>
              <a:gd name="T78" fmla="*/ 4762 w 13"/>
              <a:gd name="T79" fmla="*/ 4762 h 13"/>
              <a:gd name="T80" fmla="*/ 4762 w 13"/>
              <a:gd name="T81" fmla="*/ 0 h 13"/>
              <a:gd name="T82" fmla="*/ 4762 w 13"/>
              <a:gd name="T83" fmla="*/ 0 h 13"/>
              <a:gd name="T84" fmla="*/ 7937 w 13"/>
              <a:gd name="T85" fmla="*/ 0 h 13"/>
              <a:gd name="T86" fmla="*/ 7937 w 13"/>
              <a:gd name="T87" fmla="*/ 0 h 13"/>
              <a:gd name="T88" fmla="*/ 7937 w 13"/>
              <a:gd name="T89" fmla="*/ 0 h 13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3" h="13">
                <a:moveTo>
                  <a:pt x="8" y="0"/>
                </a:moveTo>
                <a:lnTo>
                  <a:pt x="8" y="0"/>
                </a:lnTo>
                <a:lnTo>
                  <a:pt x="10" y="0"/>
                </a:lnTo>
                <a:lnTo>
                  <a:pt x="10" y="3"/>
                </a:lnTo>
                <a:lnTo>
                  <a:pt x="13" y="3"/>
                </a:lnTo>
                <a:lnTo>
                  <a:pt x="13" y="6"/>
                </a:lnTo>
                <a:lnTo>
                  <a:pt x="13" y="8"/>
                </a:lnTo>
                <a:lnTo>
                  <a:pt x="13" y="11"/>
                </a:lnTo>
                <a:lnTo>
                  <a:pt x="10" y="11"/>
                </a:lnTo>
                <a:lnTo>
                  <a:pt x="10" y="13"/>
                </a:lnTo>
                <a:lnTo>
                  <a:pt x="8" y="13"/>
                </a:lnTo>
                <a:lnTo>
                  <a:pt x="5" y="13"/>
                </a:lnTo>
                <a:lnTo>
                  <a:pt x="3" y="13"/>
                </a:lnTo>
                <a:lnTo>
                  <a:pt x="3" y="11"/>
                </a:lnTo>
                <a:lnTo>
                  <a:pt x="0" y="11"/>
                </a:lnTo>
                <a:lnTo>
                  <a:pt x="0" y="8"/>
                </a:lnTo>
                <a:lnTo>
                  <a:pt x="0" y="6"/>
                </a:lnTo>
                <a:lnTo>
                  <a:pt x="0" y="3"/>
                </a:lnTo>
                <a:lnTo>
                  <a:pt x="3" y="3"/>
                </a:lnTo>
                <a:lnTo>
                  <a:pt x="3" y="0"/>
                </a:lnTo>
                <a:lnTo>
                  <a:pt x="5" y="0"/>
                </a:lnTo>
                <a:lnTo>
                  <a:pt x="8" y="0"/>
                </a:lnTo>
                <a:close/>
              </a:path>
            </a:pathLst>
          </a:custGeom>
          <a:solidFill>
            <a:srgbClr val="FF070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688" name="Freeform 468"/>
          <p:cNvSpPr>
            <a:spLocks/>
          </p:cNvSpPr>
          <p:nvPr/>
        </p:nvSpPr>
        <p:spPr bwMode="auto">
          <a:xfrm>
            <a:off x="2535238" y="2252365"/>
            <a:ext cx="15875" cy="17462"/>
          </a:xfrm>
          <a:custGeom>
            <a:avLst/>
            <a:gdLst>
              <a:gd name="T0" fmla="*/ 7938 w 10"/>
              <a:gd name="T1" fmla="*/ 0 h 11"/>
              <a:gd name="T2" fmla="*/ 7938 w 10"/>
              <a:gd name="T3" fmla="*/ 0 h 11"/>
              <a:gd name="T4" fmla="*/ 12700 w 10"/>
              <a:gd name="T5" fmla="*/ 0 h 11"/>
              <a:gd name="T6" fmla="*/ 12700 w 10"/>
              <a:gd name="T7" fmla="*/ 0 h 11"/>
              <a:gd name="T8" fmla="*/ 12700 w 10"/>
              <a:gd name="T9" fmla="*/ 0 h 11"/>
              <a:gd name="T10" fmla="*/ 12700 w 10"/>
              <a:gd name="T11" fmla="*/ 4762 h 11"/>
              <a:gd name="T12" fmla="*/ 15875 w 10"/>
              <a:gd name="T13" fmla="*/ 4762 h 11"/>
              <a:gd name="T14" fmla="*/ 15875 w 10"/>
              <a:gd name="T15" fmla="*/ 4762 h 11"/>
              <a:gd name="T16" fmla="*/ 15875 w 10"/>
              <a:gd name="T17" fmla="*/ 4762 h 11"/>
              <a:gd name="T18" fmla="*/ 15875 w 10"/>
              <a:gd name="T19" fmla="*/ 9525 h 11"/>
              <a:gd name="T20" fmla="*/ 15875 w 10"/>
              <a:gd name="T21" fmla="*/ 9525 h 11"/>
              <a:gd name="T22" fmla="*/ 15875 w 10"/>
              <a:gd name="T23" fmla="*/ 9525 h 11"/>
              <a:gd name="T24" fmla="*/ 15875 w 10"/>
              <a:gd name="T25" fmla="*/ 9525 h 11"/>
              <a:gd name="T26" fmla="*/ 15875 w 10"/>
              <a:gd name="T27" fmla="*/ 12700 h 11"/>
              <a:gd name="T28" fmla="*/ 15875 w 10"/>
              <a:gd name="T29" fmla="*/ 12700 h 11"/>
              <a:gd name="T30" fmla="*/ 15875 w 10"/>
              <a:gd name="T31" fmla="*/ 12700 h 11"/>
              <a:gd name="T32" fmla="*/ 12700 w 10"/>
              <a:gd name="T33" fmla="*/ 12700 h 11"/>
              <a:gd name="T34" fmla="*/ 12700 w 10"/>
              <a:gd name="T35" fmla="*/ 17462 h 11"/>
              <a:gd name="T36" fmla="*/ 12700 w 10"/>
              <a:gd name="T37" fmla="*/ 17462 h 11"/>
              <a:gd name="T38" fmla="*/ 12700 w 10"/>
              <a:gd name="T39" fmla="*/ 17462 h 11"/>
              <a:gd name="T40" fmla="*/ 12700 w 10"/>
              <a:gd name="T41" fmla="*/ 17462 h 11"/>
              <a:gd name="T42" fmla="*/ 7938 w 10"/>
              <a:gd name="T43" fmla="*/ 17462 h 11"/>
              <a:gd name="T44" fmla="*/ 7938 w 10"/>
              <a:gd name="T45" fmla="*/ 17462 h 11"/>
              <a:gd name="T46" fmla="*/ 7938 w 10"/>
              <a:gd name="T47" fmla="*/ 17462 h 11"/>
              <a:gd name="T48" fmla="*/ 4763 w 10"/>
              <a:gd name="T49" fmla="*/ 17462 h 11"/>
              <a:gd name="T50" fmla="*/ 4763 w 10"/>
              <a:gd name="T51" fmla="*/ 17462 h 11"/>
              <a:gd name="T52" fmla="*/ 4763 w 10"/>
              <a:gd name="T53" fmla="*/ 17462 h 11"/>
              <a:gd name="T54" fmla="*/ 4763 w 10"/>
              <a:gd name="T55" fmla="*/ 17462 h 11"/>
              <a:gd name="T56" fmla="*/ 4763 w 10"/>
              <a:gd name="T57" fmla="*/ 12700 h 11"/>
              <a:gd name="T58" fmla="*/ 0 w 10"/>
              <a:gd name="T59" fmla="*/ 12700 h 11"/>
              <a:gd name="T60" fmla="*/ 0 w 10"/>
              <a:gd name="T61" fmla="*/ 12700 h 11"/>
              <a:gd name="T62" fmla="*/ 0 w 10"/>
              <a:gd name="T63" fmla="*/ 12700 h 11"/>
              <a:gd name="T64" fmla="*/ 0 w 10"/>
              <a:gd name="T65" fmla="*/ 9525 h 11"/>
              <a:gd name="T66" fmla="*/ 0 w 10"/>
              <a:gd name="T67" fmla="*/ 9525 h 11"/>
              <a:gd name="T68" fmla="*/ 0 w 10"/>
              <a:gd name="T69" fmla="*/ 9525 h 11"/>
              <a:gd name="T70" fmla="*/ 0 w 10"/>
              <a:gd name="T71" fmla="*/ 9525 h 11"/>
              <a:gd name="T72" fmla="*/ 0 w 10"/>
              <a:gd name="T73" fmla="*/ 4762 h 11"/>
              <a:gd name="T74" fmla="*/ 0 w 10"/>
              <a:gd name="T75" fmla="*/ 4762 h 11"/>
              <a:gd name="T76" fmla="*/ 0 w 10"/>
              <a:gd name="T77" fmla="*/ 4762 h 11"/>
              <a:gd name="T78" fmla="*/ 4763 w 10"/>
              <a:gd name="T79" fmla="*/ 4762 h 11"/>
              <a:gd name="T80" fmla="*/ 4763 w 10"/>
              <a:gd name="T81" fmla="*/ 0 h 11"/>
              <a:gd name="T82" fmla="*/ 4763 w 10"/>
              <a:gd name="T83" fmla="*/ 0 h 11"/>
              <a:gd name="T84" fmla="*/ 4763 w 10"/>
              <a:gd name="T85" fmla="*/ 0 h 11"/>
              <a:gd name="T86" fmla="*/ 7938 w 10"/>
              <a:gd name="T87" fmla="*/ 0 h 11"/>
              <a:gd name="T88" fmla="*/ 7938 w 10"/>
              <a:gd name="T89" fmla="*/ 0 h 1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0" h="11">
                <a:moveTo>
                  <a:pt x="5" y="0"/>
                </a:moveTo>
                <a:lnTo>
                  <a:pt x="5" y="0"/>
                </a:lnTo>
                <a:lnTo>
                  <a:pt x="8" y="0"/>
                </a:lnTo>
                <a:lnTo>
                  <a:pt x="8" y="3"/>
                </a:lnTo>
                <a:lnTo>
                  <a:pt x="10" y="3"/>
                </a:lnTo>
                <a:lnTo>
                  <a:pt x="10" y="6"/>
                </a:lnTo>
                <a:lnTo>
                  <a:pt x="10" y="8"/>
                </a:lnTo>
                <a:lnTo>
                  <a:pt x="8" y="8"/>
                </a:lnTo>
                <a:lnTo>
                  <a:pt x="8" y="11"/>
                </a:lnTo>
                <a:lnTo>
                  <a:pt x="5" y="11"/>
                </a:lnTo>
                <a:lnTo>
                  <a:pt x="3" y="11"/>
                </a:lnTo>
                <a:lnTo>
                  <a:pt x="3" y="8"/>
                </a:lnTo>
                <a:lnTo>
                  <a:pt x="0" y="8"/>
                </a:lnTo>
                <a:lnTo>
                  <a:pt x="0" y="6"/>
                </a:lnTo>
                <a:lnTo>
                  <a:pt x="0" y="3"/>
                </a:lnTo>
                <a:lnTo>
                  <a:pt x="3" y="3"/>
                </a:lnTo>
                <a:lnTo>
                  <a:pt x="3" y="0"/>
                </a:lnTo>
                <a:lnTo>
                  <a:pt x="5" y="0"/>
                </a:lnTo>
              </a:path>
            </a:pathLst>
          </a:custGeom>
          <a:noFill/>
          <a:ln w="4763">
            <a:solidFill>
              <a:srgbClr val="FF0705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689" name="Freeform 469"/>
          <p:cNvSpPr>
            <a:spLocks/>
          </p:cNvSpPr>
          <p:nvPr/>
        </p:nvSpPr>
        <p:spPr bwMode="auto">
          <a:xfrm>
            <a:off x="2579688" y="2220615"/>
            <a:ext cx="20637" cy="23812"/>
          </a:xfrm>
          <a:custGeom>
            <a:avLst/>
            <a:gdLst>
              <a:gd name="T0" fmla="*/ 12700 w 13"/>
              <a:gd name="T1" fmla="*/ 0 h 15"/>
              <a:gd name="T2" fmla="*/ 12700 w 13"/>
              <a:gd name="T3" fmla="*/ 0 h 15"/>
              <a:gd name="T4" fmla="*/ 12700 w 13"/>
              <a:gd name="T5" fmla="*/ 0 h 15"/>
              <a:gd name="T6" fmla="*/ 15875 w 13"/>
              <a:gd name="T7" fmla="*/ 0 h 15"/>
              <a:gd name="T8" fmla="*/ 15875 w 13"/>
              <a:gd name="T9" fmla="*/ 0 h 15"/>
              <a:gd name="T10" fmla="*/ 15875 w 13"/>
              <a:gd name="T11" fmla="*/ 4762 h 15"/>
              <a:gd name="T12" fmla="*/ 15875 w 13"/>
              <a:gd name="T13" fmla="*/ 4762 h 15"/>
              <a:gd name="T14" fmla="*/ 20637 w 13"/>
              <a:gd name="T15" fmla="*/ 4762 h 15"/>
              <a:gd name="T16" fmla="*/ 20637 w 13"/>
              <a:gd name="T17" fmla="*/ 9525 h 15"/>
              <a:gd name="T18" fmla="*/ 20637 w 13"/>
              <a:gd name="T19" fmla="*/ 9525 h 15"/>
              <a:gd name="T20" fmla="*/ 20637 w 13"/>
              <a:gd name="T21" fmla="*/ 9525 h 15"/>
              <a:gd name="T22" fmla="*/ 20637 w 13"/>
              <a:gd name="T23" fmla="*/ 12700 h 15"/>
              <a:gd name="T24" fmla="*/ 20637 w 13"/>
              <a:gd name="T25" fmla="*/ 12700 h 15"/>
              <a:gd name="T26" fmla="*/ 20637 w 13"/>
              <a:gd name="T27" fmla="*/ 12700 h 15"/>
              <a:gd name="T28" fmla="*/ 20637 w 13"/>
              <a:gd name="T29" fmla="*/ 17462 h 15"/>
              <a:gd name="T30" fmla="*/ 20637 w 13"/>
              <a:gd name="T31" fmla="*/ 17462 h 15"/>
              <a:gd name="T32" fmla="*/ 15875 w 13"/>
              <a:gd name="T33" fmla="*/ 17462 h 15"/>
              <a:gd name="T34" fmla="*/ 15875 w 13"/>
              <a:gd name="T35" fmla="*/ 17462 h 15"/>
              <a:gd name="T36" fmla="*/ 15875 w 13"/>
              <a:gd name="T37" fmla="*/ 23812 h 15"/>
              <a:gd name="T38" fmla="*/ 15875 w 13"/>
              <a:gd name="T39" fmla="*/ 23812 h 15"/>
              <a:gd name="T40" fmla="*/ 12700 w 13"/>
              <a:gd name="T41" fmla="*/ 23812 h 15"/>
              <a:gd name="T42" fmla="*/ 12700 w 13"/>
              <a:gd name="T43" fmla="*/ 23812 h 15"/>
              <a:gd name="T44" fmla="*/ 12700 w 13"/>
              <a:gd name="T45" fmla="*/ 23812 h 15"/>
              <a:gd name="T46" fmla="*/ 7937 w 13"/>
              <a:gd name="T47" fmla="*/ 23812 h 15"/>
              <a:gd name="T48" fmla="*/ 7937 w 13"/>
              <a:gd name="T49" fmla="*/ 23812 h 15"/>
              <a:gd name="T50" fmla="*/ 3175 w 13"/>
              <a:gd name="T51" fmla="*/ 23812 h 15"/>
              <a:gd name="T52" fmla="*/ 3175 w 13"/>
              <a:gd name="T53" fmla="*/ 23812 h 15"/>
              <a:gd name="T54" fmla="*/ 3175 w 13"/>
              <a:gd name="T55" fmla="*/ 17462 h 15"/>
              <a:gd name="T56" fmla="*/ 3175 w 13"/>
              <a:gd name="T57" fmla="*/ 17462 h 15"/>
              <a:gd name="T58" fmla="*/ 0 w 13"/>
              <a:gd name="T59" fmla="*/ 17462 h 15"/>
              <a:gd name="T60" fmla="*/ 0 w 13"/>
              <a:gd name="T61" fmla="*/ 17462 h 15"/>
              <a:gd name="T62" fmla="*/ 0 w 13"/>
              <a:gd name="T63" fmla="*/ 12700 h 15"/>
              <a:gd name="T64" fmla="*/ 0 w 13"/>
              <a:gd name="T65" fmla="*/ 12700 h 15"/>
              <a:gd name="T66" fmla="*/ 0 w 13"/>
              <a:gd name="T67" fmla="*/ 12700 h 15"/>
              <a:gd name="T68" fmla="*/ 0 w 13"/>
              <a:gd name="T69" fmla="*/ 9525 h 15"/>
              <a:gd name="T70" fmla="*/ 0 w 13"/>
              <a:gd name="T71" fmla="*/ 9525 h 15"/>
              <a:gd name="T72" fmla="*/ 0 w 13"/>
              <a:gd name="T73" fmla="*/ 9525 h 15"/>
              <a:gd name="T74" fmla="*/ 0 w 13"/>
              <a:gd name="T75" fmla="*/ 4762 h 15"/>
              <a:gd name="T76" fmla="*/ 3175 w 13"/>
              <a:gd name="T77" fmla="*/ 4762 h 15"/>
              <a:gd name="T78" fmla="*/ 3175 w 13"/>
              <a:gd name="T79" fmla="*/ 4762 h 15"/>
              <a:gd name="T80" fmla="*/ 3175 w 13"/>
              <a:gd name="T81" fmla="*/ 0 h 15"/>
              <a:gd name="T82" fmla="*/ 3175 w 13"/>
              <a:gd name="T83" fmla="*/ 0 h 15"/>
              <a:gd name="T84" fmla="*/ 7937 w 13"/>
              <a:gd name="T85" fmla="*/ 0 h 15"/>
              <a:gd name="T86" fmla="*/ 7937 w 13"/>
              <a:gd name="T87" fmla="*/ 0 h 15"/>
              <a:gd name="T88" fmla="*/ 7937 w 13"/>
              <a:gd name="T89" fmla="*/ 0 h 15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3" h="15">
                <a:moveTo>
                  <a:pt x="8" y="0"/>
                </a:moveTo>
                <a:lnTo>
                  <a:pt x="8" y="0"/>
                </a:lnTo>
                <a:lnTo>
                  <a:pt x="10" y="0"/>
                </a:lnTo>
                <a:lnTo>
                  <a:pt x="10" y="3"/>
                </a:lnTo>
                <a:lnTo>
                  <a:pt x="13" y="3"/>
                </a:lnTo>
                <a:lnTo>
                  <a:pt x="13" y="6"/>
                </a:lnTo>
                <a:lnTo>
                  <a:pt x="13" y="8"/>
                </a:lnTo>
                <a:lnTo>
                  <a:pt x="13" y="11"/>
                </a:lnTo>
                <a:lnTo>
                  <a:pt x="10" y="11"/>
                </a:lnTo>
                <a:lnTo>
                  <a:pt x="10" y="15"/>
                </a:lnTo>
                <a:lnTo>
                  <a:pt x="8" y="15"/>
                </a:lnTo>
                <a:lnTo>
                  <a:pt x="5" y="15"/>
                </a:lnTo>
                <a:lnTo>
                  <a:pt x="2" y="15"/>
                </a:lnTo>
                <a:lnTo>
                  <a:pt x="2" y="11"/>
                </a:lnTo>
                <a:lnTo>
                  <a:pt x="0" y="11"/>
                </a:lnTo>
                <a:lnTo>
                  <a:pt x="0" y="8"/>
                </a:lnTo>
                <a:lnTo>
                  <a:pt x="0" y="6"/>
                </a:lnTo>
                <a:lnTo>
                  <a:pt x="0" y="3"/>
                </a:lnTo>
                <a:lnTo>
                  <a:pt x="2" y="3"/>
                </a:lnTo>
                <a:lnTo>
                  <a:pt x="2" y="0"/>
                </a:lnTo>
                <a:lnTo>
                  <a:pt x="5" y="0"/>
                </a:lnTo>
                <a:lnTo>
                  <a:pt x="8" y="0"/>
                </a:lnTo>
                <a:close/>
              </a:path>
            </a:pathLst>
          </a:custGeom>
          <a:solidFill>
            <a:srgbClr val="FF070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690" name="Freeform 470"/>
          <p:cNvSpPr>
            <a:spLocks/>
          </p:cNvSpPr>
          <p:nvPr/>
        </p:nvSpPr>
        <p:spPr bwMode="auto">
          <a:xfrm>
            <a:off x="2579688" y="2220615"/>
            <a:ext cx="15875" cy="17462"/>
          </a:xfrm>
          <a:custGeom>
            <a:avLst/>
            <a:gdLst>
              <a:gd name="T0" fmla="*/ 7938 w 10"/>
              <a:gd name="T1" fmla="*/ 0 h 11"/>
              <a:gd name="T2" fmla="*/ 7938 w 10"/>
              <a:gd name="T3" fmla="*/ 0 h 11"/>
              <a:gd name="T4" fmla="*/ 12700 w 10"/>
              <a:gd name="T5" fmla="*/ 0 h 11"/>
              <a:gd name="T6" fmla="*/ 12700 w 10"/>
              <a:gd name="T7" fmla="*/ 0 h 11"/>
              <a:gd name="T8" fmla="*/ 12700 w 10"/>
              <a:gd name="T9" fmla="*/ 0 h 11"/>
              <a:gd name="T10" fmla="*/ 12700 w 10"/>
              <a:gd name="T11" fmla="*/ 4762 h 11"/>
              <a:gd name="T12" fmla="*/ 15875 w 10"/>
              <a:gd name="T13" fmla="*/ 4762 h 11"/>
              <a:gd name="T14" fmla="*/ 15875 w 10"/>
              <a:gd name="T15" fmla="*/ 4762 h 11"/>
              <a:gd name="T16" fmla="*/ 15875 w 10"/>
              <a:gd name="T17" fmla="*/ 4762 h 11"/>
              <a:gd name="T18" fmla="*/ 15875 w 10"/>
              <a:gd name="T19" fmla="*/ 9525 h 11"/>
              <a:gd name="T20" fmla="*/ 15875 w 10"/>
              <a:gd name="T21" fmla="*/ 9525 h 11"/>
              <a:gd name="T22" fmla="*/ 15875 w 10"/>
              <a:gd name="T23" fmla="*/ 9525 h 11"/>
              <a:gd name="T24" fmla="*/ 15875 w 10"/>
              <a:gd name="T25" fmla="*/ 9525 h 11"/>
              <a:gd name="T26" fmla="*/ 15875 w 10"/>
              <a:gd name="T27" fmla="*/ 12700 h 11"/>
              <a:gd name="T28" fmla="*/ 15875 w 10"/>
              <a:gd name="T29" fmla="*/ 12700 h 11"/>
              <a:gd name="T30" fmla="*/ 15875 w 10"/>
              <a:gd name="T31" fmla="*/ 12700 h 11"/>
              <a:gd name="T32" fmla="*/ 12700 w 10"/>
              <a:gd name="T33" fmla="*/ 12700 h 11"/>
              <a:gd name="T34" fmla="*/ 12700 w 10"/>
              <a:gd name="T35" fmla="*/ 17462 h 11"/>
              <a:gd name="T36" fmla="*/ 12700 w 10"/>
              <a:gd name="T37" fmla="*/ 17462 h 11"/>
              <a:gd name="T38" fmla="*/ 12700 w 10"/>
              <a:gd name="T39" fmla="*/ 17462 h 11"/>
              <a:gd name="T40" fmla="*/ 12700 w 10"/>
              <a:gd name="T41" fmla="*/ 17462 h 11"/>
              <a:gd name="T42" fmla="*/ 7938 w 10"/>
              <a:gd name="T43" fmla="*/ 17462 h 11"/>
              <a:gd name="T44" fmla="*/ 7938 w 10"/>
              <a:gd name="T45" fmla="*/ 17462 h 11"/>
              <a:gd name="T46" fmla="*/ 7938 w 10"/>
              <a:gd name="T47" fmla="*/ 17462 h 11"/>
              <a:gd name="T48" fmla="*/ 3175 w 10"/>
              <a:gd name="T49" fmla="*/ 17462 h 11"/>
              <a:gd name="T50" fmla="*/ 3175 w 10"/>
              <a:gd name="T51" fmla="*/ 17462 h 11"/>
              <a:gd name="T52" fmla="*/ 3175 w 10"/>
              <a:gd name="T53" fmla="*/ 17462 h 11"/>
              <a:gd name="T54" fmla="*/ 3175 w 10"/>
              <a:gd name="T55" fmla="*/ 17462 h 11"/>
              <a:gd name="T56" fmla="*/ 3175 w 10"/>
              <a:gd name="T57" fmla="*/ 12700 h 11"/>
              <a:gd name="T58" fmla="*/ 0 w 10"/>
              <a:gd name="T59" fmla="*/ 12700 h 11"/>
              <a:gd name="T60" fmla="*/ 0 w 10"/>
              <a:gd name="T61" fmla="*/ 12700 h 11"/>
              <a:gd name="T62" fmla="*/ 0 w 10"/>
              <a:gd name="T63" fmla="*/ 12700 h 11"/>
              <a:gd name="T64" fmla="*/ 0 w 10"/>
              <a:gd name="T65" fmla="*/ 9525 h 11"/>
              <a:gd name="T66" fmla="*/ 0 w 10"/>
              <a:gd name="T67" fmla="*/ 9525 h 11"/>
              <a:gd name="T68" fmla="*/ 0 w 10"/>
              <a:gd name="T69" fmla="*/ 9525 h 11"/>
              <a:gd name="T70" fmla="*/ 0 w 10"/>
              <a:gd name="T71" fmla="*/ 9525 h 11"/>
              <a:gd name="T72" fmla="*/ 0 w 10"/>
              <a:gd name="T73" fmla="*/ 4762 h 11"/>
              <a:gd name="T74" fmla="*/ 0 w 10"/>
              <a:gd name="T75" fmla="*/ 4762 h 11"/>
              <a:gd name="T76" fmla="*/ 0 w 10"/>
              <a:gd name="T77" fmla="*/ 4762 h 11"/>
              <a:gd name="T78" fmla="*/ 3175 w 10"/>
              <a:gd name="T79" fmla="*/ 4762 h 11"/>
              <a:gd name="T80" fmla="*/ 3175 w 10"/>
              <a:gd name="T81" fmla="*/ 0 h 11"/>
              <a:gd name="T82" fmla="*/ 3175 w 10"/>
              <a:gd name="T83" fmla="*/ 0 h 11"/>
              <a:gd name="T84" fmla="*/ 3175 w 10"/>
              <a:gd name="T85" fmla="*/ 0 h 11"/>
              <a:gd name="T86" fmla="*/ 7938 w 10"/>
              <a:gd name="T87" fmla="*/ 0 h 11"/>
              <a:gd name="T88" fmla="*/ 7938 w 10"/>
              <a:gd name="T89" fmla="*/ 0 h 1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0" h="11">
                <a:moveTo>
                  <a:pt x="5" y="0"/>
                </a:moveTo>
                <a:lnTo>
                  <a:pt x="5" y="0"/>
                </a:lnTo>
                <a:lnTo>
                  <a:pt x="8" y="0"/>
                </a:lnTo>
                <a:lnTo>
                  <a:pt x="8" y="3"/>
                </a:lnTo>
                <a:lnTo>
                  <a:pt x="10" y="3"/>
                </a:lnTo>
                <a:lnTo>
                  <a:pt x="10" y="6"/>
                </a:lnTo>
                <a:lnTo>
                  <a:pt x="10" y="8"/>
                </a:lnTo>
                <a:lnTo>
                  <a:pt x="8" y="8"/>
                </a:lnTo>
                <a:lnTo>
                  <a:pt x="8" y="11"/>
                </a:lnTo>
                <a:lnTo>
                  <a:pt x="5" y="11"/>
                </a:lnTo>
                <a:lnTo>
                  <a:pt x="2" y="11"/>
                </a:lnTo>
                <a:lnTo>
                  <a:pt x="2" y="8"/>
                </a:lnTo>
                <a:lnTo>
                  <a:pt x="0" y="8"/>
                </a:lnTo>
                <a:lnTo>
                  <a:pt x="0" y="6"/>
                </a:lnTo>
                <a:lnTo>
                  <a:pt x="0" y="3"/>
                </a:lnTo>
                <a:lnTo>
                  <a:pt x="2" y="3"/>
                </a:lnTo>
                <a:lnTo>
                  <a:pt x="2" y="0"/>
                </a:lnTo>
                <a:lnTo>
                  <a:pt x="5" y="0"/>
                </a:lnTo>
              </a:path>
            </a:pathLst>
          </a:custGeom>
          <a:noFill/>
          <a:ln w="4763">
            <a:solidFill>
              <a:srgbClr val="FF0705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691" name="Freeform 471"/>
          <p:cNvSpPr>
            <a:spLocks/>
          </p:cNvSpPr>
          <p:nvPr/>
        </p:nvSpPr>
        <p:spPr bwMode="auto">
          <a:xfrm>
            <a:off x="2627313" y="2172990"/>
            <a:ext cx="22225" cy="22225"/>
          </a:xfrm>
          <a:custGeom>
            <a:avLst/>
            <a:gdLst>
              <a:gd name="T0" fmla="*/ 12700 w 14"/>
              <a:gd name="T1" fmla="*/ 0 h 14"/>
              <a:gd name="T2" fmla="*/ 12700 w 14"/>
              <a:gd name="T3" fmla="*/ 0 h 14"/>
              <a:gd name="T4" fmla="*/ 12700 w 14"/>
              <a:gd name="T5" fmla="*/ 0 h 14"/>
              <a:gd name="T6" fmla="*/ 17463 w 14"/>
              <a:gd name="T7" fmla="*/ 0 h 14"/>
              <a:gd name="T8" fmla="*/ 17463 w 14"/>
              <a:gd name="T9" fmla="*/ 0 h 14"/>
              <a:gd name="T10" fmla="*/ 17463 w 14"/>
              <a:gd name="T11" fmla="*/ 3175 h 14"/>
              <a:gd name="T12" fmla="*/ 17463 w 14"/>
              <a:gd name="T13" fmla="*/ 3175 h 14"/>
              <a:gd name="T14" fmla="*/ 22225 w 14"/>
              <a:gd name="T15" fmla="*/ 3175 h 14"/>
              <a:gd name="T16" fmla="*/ 22225 w 14"/>
              <a:gd name="T17" fmla="*/ 7938 h 14"/>
              <a:gd name="T18" fmla="*/ 22225 w 14"/>
              <a:gd name="T19" fmla="*/ 7938 h 14"/>
              <a:gd name="T20" fmla="*/ 22225 w 14"/>
              <a:gd name="T21" fmla="*/ 7938 h 14"/>
              <a:gd name="T22" fmla="*/ 22225 w 14"/>
              <a:gd name="T23" fmla="*/ 12700 h 14"/>
              <a:gd name="T24" fmla="*/ 22225 w 14"/>
              <a:gd name="T25" fmla="*/ 12700 h 14"/>
              <a:gd name="T26" fmla="*/ 22225 w 14"/>
              <a:gd name="T27" fmla="*/ 12700 h 14"/>
              <a:gd name="T28" fmla="*/ 22225 w 14"/>
              <a:gd name="T29" fmla="*/ 19050 h 14"/>
              <a:gd name="T30" fmla="*/ 22225 w 14"/>
              <a:gd name="T31" fmla="*/ 19050 h 14"/>
              <a:gd name="T32" fmla="*/ 17463 w 14"/>
              <a:gd name="T33" fmla="*/ 19050 h 14"/>
              <a:gd name="T34" fmla="*/ 17463 w 14"/>
              <a:gd name="T35" fmla="*/ 19050 h 14"/>
              <a:gd name="T36" fmla="*/ 17463 w 14"/>
              <a:gd name="T37" fmla="*/ 22225 h 14"/>
              <a:gd name="T38" fmla="*/ 17463 w 14"/>
              <a:gd name="T39" fmla="*/ 22225 h 14"/>
              <a:gd name="T40" fmla="*/ 12700 w 14"/>
              <a:gd name="T41" fmla="*/ 22225 h 14"/>
              <a:gd name="T42" fmla="*/ 12700 w 14"/>
              <a:gd name="T43" fmla="*/ 22225 h 14"/>
              <a:gd name="T44" fmla="*/ 12700 w 14"/>
              <a:gd name="T45" fmla="*/ 22225 h 14"/>
              <a:gd name="T46" fmla="*/ 9525 w 14"/>
              <a:gd name="T47" fmla="*/ 22225 h 14"/>
              <a:gd name="T48" fmla="*/ 9525 w 14"/>
              <a:gd name="T49" fmla="*/ 22225 h 14"/>
              <a:gd name="T50" fmla="*/ 4763 w 14"/>
              <a:gd name="T51" fmla="*/ 22225 h 14"/>
              <a:gd name="T52" fmla="*/ 4763 w 14"/>
              <a:gd name="T53" fmla="*/ 22225 h 14"/>
              <a:gd name="T54" fmla="*/ 4763 w 14"/>
              <a:gd name="T55" fmla="*/ 19050 h 14"/>
              <a:gd name="T56" fmla="*/ 4763 w 14"/>
              <a:gd name="T57" fmla="*/ 19050 h 14"/>
              <a:gd name="T58" fmla="*/ 0 w 14"/>
              <a:gd name="T59" fmla="*/ 19050 h 14"/>
              <a:gd name="T60" fmla="*/ 0 w 14"/>
              <a:gd name="T61" fmla="*/ 19050 h 14"/>
              <a:gd name="T62" fmla="*/ 0 w 14"/>
              <a:gd name="T63" fmla="*/ 12700 h 14"/>
              <a:gd name="T64" fmla="*/ 0 w 14"/>
              <a:gd name="T65" fmla="*/ 12700 h 14"/>
              <a:gd name="T66" fmla="*/ 0 w 14"/>
              <a:gd name="T67" fmla="*/ 12700 h 14"/>
              <a:gd name="T68" fmla="*/ 0 w 14"/>
              <a:gd name="T69" fmla="*/ 7938 h 14"/>
              <a:gd name="T70" fmla="*/ 0 w 14"/>
              <a:gd name="T71" fmla="*/ 7938 h 14"/>
              <a:gd name="T72" fmla="*/ 0 w 14"/>
              <a:gd name="T73" fmla="*/ 7938 h 14"/>
              <a:gd name="T74" fmla="*/ 0 w 14"/>
              <a:gd name="T75" fmla="*/ 3175 h 14"/>
              <a:gd name="T76" fmla="*/ 4763 w 14"/>
              <a:gd name="T77" fmla="*/ 3175 h 14"/>
              <a:gd name="T78" fmla="*/ 4763 w 14"/>
              <a:gd name="T79" fmla="*/ 3175 h 14"/>
              <a:gd name="T80" fmla="*/ 4763 w 14"/>
              <a:gd name="T81" fmla="*/ 0 h 14"/>
              <a:gd name="T82" fmla="*/ 4763 w 14"/>
              <a:gd name="T83" fmla="*/ 0 h 14"/>
              <a:gd name="T84" fmla="*/ 9525 w 14"/>
              <a:gd name="T85" fmla="*/ 0 h 14"/>
              <a:gd name="T86" fmla="*/ 9525 w 14"/>
              <a:gd name="T87" fmla="*/ 0 h 14"/>
              <a:gd name="T88" fmla="*/ 9525 w 14"/>
              <a:gd name="T89" fmla="*/ 0 h 14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4" h="14">
                <a:moveTo>
                  <a:pt x="8" y="0"/>
                </a:moveTo>
                <a:lnTo>
                  <a:pt x="8" y="0"/>
                </a:lnTo>
                <a:lnTo>
                  <a:pt x="11" y="0"/>
                </a:lnTo>
                <a:lnTo>
                  <a:pt x="11" y="2"/>
                </a:lnTo>
                <a:lnTo>
                  <a:pt x="14" y="2"/>
                </a:lnTo>
                <a:lnTo>
                  <a:pt x="14" y="5"/>
                </a:lnTo>
                <a:lnTo>
                  <a:pt x="14" y="8"/>
                </a:lnTo>
                <a:lnTo>
                  <a:pt x="14" y="12"/>
                </a:lnTo>
                <a:lnTo>
                  <a:pt x="11" y="12"/>
                </a:lnTo>
                <a:lnTo>
                  <a:pt x="11" y="14"/>
                </a:lnTo>
                <a:lnTo>
                  <a:pt x="8" y="14"/>
                </a:lnTo>
                <a:lnTo>
                  <a:pt x="6" y="14"/>
                </a:lnTo>
                <a:lnTo>
                  <a:pt x="3" y="14"/>
                </a:lnTo>
                <a:lnTo>
                  <a:pt x="3" y="12"/>
                </a:lnTo>
                <a:lnTo>
                  <a:pt x="0" y="12"/>
                </a:lnTo>
                <a:lnTo>
                  <a:pt x="0" y="8"/>
                </a:lnTo>
                <a:lnTo>
                  <a:pt x="0" y="5"/>
                </a:lnTo>
                <a:lnTo>
                  <a:pt x="0" y="2"/>
                </a:lnTo>
                <a:lnTo>
                  <a:pt x="3" y="2"/>
                </a:lnTo>
                <a:lnTo>
                  <a:pt x="3" y="0"/>
                </a:lnTo>
                <a:lnTo>
                  <a:pt x="6" y="0"/>
                </a:lnTo>
                <a:lnTo>
                  <a:pt x="8" y="0"/>
                </a:lnTo>
                <a:close/>
              </a:path>
            </a:pathLst>
          </a:custGeom>
          <a:solidFill>
            <a:srgbClr val="FF070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692" name="Freeform 472"/>
          <p:cNvSpPr>
            <a:spLocks/>
          </p:cNvSpPr>
          <p:nvPr/>
        </p:nvSpPr>
        <p:spPr bwMode="auto">
          <a:xfrm>
            <a:off x="2627313" y="2172990"/>
            <a:ext cx="17462" cy="19050"/>
          </a:xfrm>
          <a:custGeom>
            <a:avLst/>
            <a:gdLst>
              <a:gd name="T0" fmla="*/ 9525 w 11"/>
              <a:gd name="T1" fmla="*/ 0 h 12"/>
              <a:gd name="T2" fmla="*/ 9525 w 11"/>
              <a:gd name="T3" fmla="*/ 0 h 12"/>
              <a:gd name="T4" fmla="*/ 12700 w 11"/>
              <a:gd name="T5" fmla="*/ 0 h 12"/>
              <a:gd name="T6" fmla="*/ 12700 w 11"/>
              <a:gd name="T7" fmla="*/ 0 h 12"/>
              <a:gd name="T8" fmla="*/ 12700 w 11"/>
              <a:gd name="T9" fmla="*/ 0 h 12"/>
              <a:gd name="T10" fmla="*/ 12700 w 11"/>
              <a:gd name="T11" fmla="*/ 3175 h 12"/>
              <a:gd name="T12" fmla="*/ 17462 w 11"/>
              <a:gd name="T13" fmla="*/ 3175 h 12"/>
              <a:gd name="T14" fmla="*/ 17462 w 11"/>
              <a:gd name="T15" fmla="*/ 3175 h 12"/>
              <a:gd name="T16" fmla="*/ 17462 w 11"/>
              <a:gd name="T17" fmla="*/ 3175 h 12"/>
              <a:gd name="T18" fmla="*/ 17462 w 11"/>
              <a:gd name="T19" fmla="*/ 7938 h 12"/>
              <a:gd name="T20" fmla="*/ 17462 w 11"/>
              <a:gd name="T21" fmla="*/ 7938 h 12"/>
              <a:gd name="T22" fmla="*/ 17462 w 11"/>
              <a:gd name="T23" fmla="*/ 7938 h 12"/>
              <a:gd name="T24" fmla="*/ 17462 w 11"/>
              <a:gd name="T25" fmla="*/ 7938 h 12"/>
              <a:gd name="T26" fmla="*/ 17462 w 11"/>
              <a:gd name="T27" fmla="*/ 12700 h 12"/>
              <a:gd name="T28" fmla="*/ 17462 w 11"/>
              <a:gd name="T29" fmla="*/ 12700 h 12"/>
              <a:gd name="T30" fmla="*/ 17462 w 11"/>
              <a:gd name="T31" fmla="*/ 12700 h 12"/>
              <a:gd name="T32" fmla="*/ 12700 w 11"/>
              <a:gd name="T33" fmla="*/ 12700 h 12"/>
              <a:gd name="T34" fmla="*/ 12700 w 11"/>
              <a:gd name="T35" fmla="*/ 19050 h 12"/>
              <a:gd name="T36" fmla="*/ 12700 w 11"/>
              <a:gd name="T37" fmla="*/ 19050 h 12"/>
              <a:gd name="T38" fmla="*/ 12700 w 11"/>
              <a:gd name="T39" fmla="*/ 19050 h 12"/>
              <a:gd name="T40" fmla="*/ 12700 w 11"/>
              <a:gd name="T41" fmla="*/ 19050 h 12"/>
              <a:gd name="T42" fmla="*/ 9525 w 11"/>
              <a:gd name="T43" fmla="*/ 19050 h 12"/>
              <a:gd name="T44" fmla="*/ 9525 w 11"/>
              <a:gd name="T45" fmla="*/ 19050 h 12"/>
              <a:gd name="T46" fmla="*/ 9525 w 11"/>
              <a:gd name="T47" fmla="*/ 19050 h 12"/>
              <a:gd name="T48" fmla="*/ 4762 w 11"/>
              <a:gd name="T49" fmla="*/ 19050 h 12"/>
              <a:gd name="T50" fmla="*/ 4762 w 11"/>
              <a:gd name="T51" fmla="*/ 19050 h 12"/>
              <a:gd name="T52" fmla="*/ 4762 w 11"/>
              <a:gd name="T53" fmla="*/ 19050 h 12"/>
              <a:gd name="T54" fmla="*/ 4762 w 11"/>
              <a:gd name="T55" fmla="*/ 19050 h 12"/>
              <a:gd name="T56" fmla="*/ 4762 w 11"/>
              <a:gd name="T57" fmla="*/ 12700 h 12"/>
              <a:gd name="T58" fmla="*/ 0 w 11"/>
              <a:gd name="T59" fmla="*/ 12700 h 12"/>
              <a:gd name="T60" fmla="*/ 0 w 11"/>
              <a:gd name="T61" fmla="*/ 12700 h 12"/>
              <a:gd name="T62" fmla="*/ 0 w 11"/>
              <a:gd name="T63" fmla="*/ 12700 h 12"/>
              <a:gd name="T64" fmla="*/ 0 w 11"/>
              <a:gd name="T65" fmla="*/ 7938 h 12"/>
              <a:gd name="T66" fmla="*/ 0 w 11"/>
              <a:gd name="T67" fmla="*/ 7938 h 12"/>
              <a:gd name="T68" fmla="*/ 0 w 11"/>
              <a:gd name="T69" fmla="*/ 7938 h 12"/>
              <a:gd name="T70" fmla="*/ 0 w 11"/>
              <a:gd name="T71" fmla="*/ 7938 h 12"/>
              <a:gd name="T72" fmla="*/ 0 w 11"/>
              <a:gd name="T73" fmla="*/ 3175 h 12"/>
              <a:gd name="T74" fmla="*/ 0 w 11"/>
              <a:gd name="T75" fmla="*/ 3175 h 12"/>
              <a:gd name="T76" fmla="*/ 0 w 11"/>
              <a:gd name="T77" fmla="*/ 3175 h 12"/>
              <a:gd name="T78" fmla="*/ 4762 w 11"/>
              <a:gd name="T79" fmla="*/ 3175 h 12"/>
              <a:gd name="T80" fmla="*/ 4762 w 11"/>
              <a:gd name="T81" fmla="*/ 0 h 12"/>
              <a:gd name="T82" fmla="*/ 4762 w 11"/>
              <a:gd name="T83" fmla="*/ 0 h 12"/>
              <a:gd name="T84" fmla="*/ 4762 w 11"/>
              <a:gd name="T85" fmla="*/ 0 h 12"/>
              <a:gd name="T86" fmla="*/ 9525 w 11"/>
              <a:gd name="T87" fmla="*/ 0 h 12"/>
              <a:gd name="T88" fmla="*/ 9525 w 11"/>
              <a:gd name="T89" fmla="*/ 0 h 1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" h="12">
                <a:moveTo>
                  <a:pt x="6" y="0"/>
                </a:moveTo>
                <a:lnTo>
                  <a:pt x="6" y="0"/>
                </a:lnTo>
                <a:lnTo>
                  <a:pt x="8" y="0"/>
                </a:lnTo>
                <a:lnTo>
                  <a:pt x="8" y="2"/>
                </a:lnTo>
                <a:lnTo>
                  <a:pt x="11" y="2"/>
                </a:lnTo>
                <a:lnTo>
                  <a:pt x="11" y="5"/>
                </a:lnTo>
                <a:lnTo>
                  <a:pt x="11" y="8"/>
                </a:lnTo>
                <a:lnTo>
                  <a:pt x="8" y="8"/>
                </a:lnTo>
                <a:lnTo>
                  <a:pt x="8" y="12"/>
                </a:lnTo>
                <a:lnTo>
                  <a:pt x="6" y="12"/>
                </a:lnTo>
                <a:lnTo>
                  <a:pt x="3" y="12"/>
                </a:lnTo>
                <a:lnTo>
                  <a:pt x="3" y="8"/>
                </a:lnTo>
                <a:lnTo>
                  <a:pt x="0" y="8"/>
                </a:lnTo>
                <a:lnTo>
                  <a:pt x="0" y="5"/>
                </a:lnTo>
                <a:lnTo>
                  <a:pt x="0" y="2"/>
                </a:lnTo>
                <a:lnTo>
                  <a:pt x="3" y="2"/>
                </a:lnTo>
                <a:lnTo>
                  <a:pt x="3" y="0"/>
                </a:lnTo>
                <a:lnTo>
                  <a:pt x="6" y="0"/>
                </a:lnTo>
              </a:path>
            </a:pathLst>
          </a:custGeom>
          <a:noFill/>
          <a:ln w="4763">
            <a:solidFill>
              <a:srgbClr val="FF0705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693" name="Freeform 473"/>
          <p:cNvSpPr>
            <a:spLocks/>
          </p:cNvSpPr>
          <p:nvPr/>
        </p:nvSpPr>
        <p:spPr bwMode="auto">
          <a:xfrm>
            <a:off x="2676525" y="2115840"/>
            <a:ext cx="20638" cy="22225"/>
          </a:xfrm>
          <a:custGeom>
            <a:avLst/>
            <a:gdLst>
              <a:gd name="T0" fmla="*/ 12700 w 13"/>
              <a:gd name="T1" fmla="*/ 0 h 14"/>
              <a:gd name="T2" fmla="*/ 12700 w 13"/>
              <a:gd name="T3" fmla="*/ 0 h 14"/>
              <a:gd name="T4" fmla="*/ 12700 w 13"/>
              <a:gd name="T5" fmla="*/ 0 h 14"/>
              <a:gd name="T6" fmla="*/ 17463 w 13"/>
              <a:gd name="T7" fmla="*/ 0 h 14"/>
              <a:gd name="T8" fmla="*/ 17463 w 13"/>
              <a:gd name="T9" fmla="*/ 0 h 14"/>
              <a:gd name="T10" fmla="*/ 17463 w 13"/>
              <a:gd name="T11" fmla="*/ 3175 h 14"/>
              <a:gd name="T12" fmla="*/ 17463 w 13"/>
              <a:gd name="T13" fmla="*/ 3175 h 14"/>
              <a:gd name="T14" fmla="*/ 20638 w 13"/>
              <a:gd name="T15" fmla="*/ 3175 h 14"/>
              <a:gd name="T16" fmla="*/ 20638 w 13"/>
              <a:gd name="T17" fmla="*/ 7938 h 14"/>
              <a:gd name="T18" fmla="*/ 20638 w 13"/>
              <a:gd name="T19" fmla="*/ 7938 h 14"/>
              <a:gd name="T20" fmla="*/ 20638 w 13"/>
              <a:gd name="T21" fmla="*/ 7938 h 14"/>
              <a:gd name="T22" fmla="*/ 20638 w 13"/>
              <a:gd name="T23" fmla="*/ 12700 h 14"/>
              <a:gd name="T24" fmla="*/ 20638 w 13"/>
              <a:gd name="T25" fmla="*/ 12700 h 14"/>
              <a:gd name="T26" fmla="*/ 20638 w 13"/>
              <a:gd name="T27" fmla="*/ 12700 h 14"/>
              <a:gd name="T28" fmla="*/ 20638 w 13"/>
              <a:gd name="T29" fmla="*/ 15875 h 14"/>
              <a:gd name="T30" fmla="*/ 20638 w 13"/>
              <a:gd name="T31" fmla="*/ 15875 h 14"/>
              <a:gd name="T32" fmla="*/ 17463 w 13"/>
              <a:gd name="T33" fmla="*/ 15875 h 14"/>
              <a:gd name="T34" fmla="*/ 17463 w 13"/>
              <a:gd name="T35" fmla="*/ 15875 h 14"/>
              <a:gd name="T36" fmla="*/ 17463 w 13"/>
              <a:gd name="T37" fmla="*/ 22225 h 14"/>
              <a:gd name="T38" fmla="*/ 17463 w 13"/>
              <a:gd name="T39" fmla="*/ 22225 h 14"/>
              <a:gd name="T40" fmla="*/ 12700 w 13"/>
              <a:gd name="T41" fmla="*/ 22225 h 14"/>
              <a:gd name="T42" fmla="*/ 12700 w 13"/>
              <a:gd name="T43" fmla="*/ 22225 h 14"/>
              <a:gd name="T44" fmla="*/ 12700 w 13"/>
              <a:gd name="T45" fmla="*/ 22225 h 14"/>
              <a:gd name="T46" fmla="*/ 7938 w 13"/>
              <a:gd name="T47" fmla="*/ 22225 h 14"/>
              <a:gd name="T48" fmla="*/ 7938 w 13"/>
              <a:gd name="T49" fmla="*/ 22225 h 14"/>
              <a:gd name="T50" fmla="*/ 4763 w 13"/>
              <a:gd name="T51" fmla="*/ 22225 h 14"/>
              <a:gd name="T52" fmla="*/ 4763 w 13"/>
              <a:gd name="T53" fmla="*/ 22225 h 14"/>
              <a:gd name="T54" fmla="*/ 4763 w 13"/>
              <a:gd name="T55" fmla="*/ 15875 h 14"/>
              <a:gd name="T56" fmla="*/ 4763 w 13"/>
              <a:gd name="T57" fmla="*/ 15875 h 14"/>
              <a:gd name="T58" fmla="*/ 0 w 13"/>
              <a:gd name="T59" fmla="*/ 15875 h 14"/>
              <a:gd name="T60" fmla="*/ 0 w 13"/>
              <a:gd name="T61" fmla="*/ 15875 h 14"/>
              <a:gd name="T62" fmla="*/ 0 w 13"/>
              <a:gd name="T63" fmla="*/ 12700 h 14"/>
              <a:gd name="T64" fmla="*/ 0 w 13"/>
              <a:gd name="T65" fmla="*/ 12700 h 14"/>
              <a:gd name="T66" fmla="*/ 0 w 13"/>
              <a:gd name="T67" fmla="*/ 12700 h 14"/>
              <a:gd name="T68" fmla="*/ 0 w 13"/>
              <a:gd name="T69" fmla="*/ 7938 h 14"/>
              <a:gd name="T70" fmla="*/ 0 w 13"/>
              <a:gd name="T71" fmla="*/ 7938 h 14"/>
              <a:gd name="T72" fmla="*/ 0 w 13"/>
              <a:gd name="T73" fmla="*/ 7938 h 14"/>
              <a:gd name="T74" fmla="*/ 0 w 13"/>
              <a:gd name="T75" fmla="*/ 3175 h 14"/>
              <a:gd name="T76" fmla="*/ 4763 w 13"/>
              <a:gd name="T77" fmla="*/ 3175 h 14"/>
              <a:gd name="T78" fmla="*/ 4763 w 13"/>
              <a:gd name="T79" fmla="*/ 3175 h 14"/>
              <a:gd name="T80" fmla="*/ 4763 w 13"/>
              <a:gd name="T81" fmla="*/ 0 h 14"/>
              <a:gd name="T82" fmla="*/ 4763 w 13"/>
              <a:gd name="T83" fmla="*/ 0 h 14"/>
              <a:gd name="T84" fmla="*/ 7938 w 13"/>
              <a:gd name="T85" fmla="*/ 0 h 14"/>
              <a:gd name="T86" fmla="*/ 7938 w 13"/>
              <a:gd name="T87" fmla="*/ 0 h 14"/>
              <a:gd name="T88" fmla="*/ 7938 w 13"/>
              <a:gd name="T89" fmla="*/ 0 h 14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3" h="14">
                <a:moveTo>
                  <a:pt x="8" y="0"/>
                </a:moveTo>
                <a:lnTo>
                  <a:pt x="8" y="0"/>
                </a:lnTo>
                <a:lnTo>
                  <a:pt x="11" y="0"/>
                </a:lnTo>
                <a:lnTo>
                  <a:pt x="11" y="2"/>
                </a:lnTo>
                <a:lnTo>
                  <a:pt x="13" y="2"/>
                </a:lnTo>
                <a:lnTo>
                  <a:pt x="13" y="5"/>
                </a:lnTo>
                <a:lnTo>
                  <a:pt x="13" y="8"/>
                </a:lnTo>
                <a:lnTo>
                  <a:pt x="13" y="10"/>
                </a:lnTo>
                <a:lnTo>
                  <a:pt x="11" y="10"/>
                </a:lnTo>
                <a:lnTo>
                  <a:pt x="11" y="14"/>
                </a:lnTo>
                <a:lnTo>
                  <a:pt x="8" y="14"/>
                </a:lnTo>
                <a:lnTo>
                  <a:pt x="5" y="14"/>
                </a:lnTo>
                <a:lnTo>
                  <a:pt x="3" y="14"/>
                </a:lnTo>
                <a:lnTo>
                  <a:pt x="3" y="10"/>
                </a:lnTo>
                <a:lnTo>
                  <a:pt x="0" y="10"/>
                </a:lnTo>
                <a:lnTo>
                  <a:pt x="0" y="8"/>
                </a:lnTo>
                <a:lnTo>
                  <a:pt x="0" y="5"/>
                </a:lnTo>
                <a:lnTo>
                  <a:pt x="0" y="2"/>
                </a:lnTo>
                <a:lnTo>
                  <a:pt x="3" y="2"/>
                </a:lnTo>
                <a:lnTo>
                  <a:pt x="3" y="0"/>
                </a:lnTo>
                <a:lnTo>
                  <a:pt x="5" y="0"/>
                </a:lnTo>
                <a:lnTo>
                  <a:pt x="8" y="0"/>
                </a:lnTo>
                <a:close/>
              </a:path>
            </a:pathLst>
          </a:custGeom>
          <a:solidFill>
            <a:srgbClr val="FF070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694" name="Freeform 474"/>
          <p:cNvSpPr>
            <a:spLocks/>
          </p:cNvSpPr>
          <p:nvPr/>
        </p:nvSpPr>
        <p:spPr bwMode="auto">
          <a:xfrm>
            <a:off x="2676525" y="2115840"/>
            <a:ext cx="17463" cy="15875"/>
          </a:xfrm>
          <a:custGeom>
            <a:avLst/>
            <a:gdLst>
              <a:gd name="T0" fmla="*/ 7938 w 11"/>
              <a:gd name="T1" fmla="*/ 0 h 10"/>
              <a:gd name="T2" fmla="*/ 7938 w 11"/>
              <a:gd name="T3" fmla="*/ 0 h 10"/>
              <a:gd name="T4" fmla="*/ 12700 w 11"/>
              <a:gd name="T5" fmla="*/ 0 h 10"/>
              <a:gd name="T6" fmla="*/ 12700 w 11"/>
              <a:gd name="T7" fmla="*/ 0 h 10"/>
              <a:gd name="T8" fmla="*/ 12700 w 11"/>
              <a:gd name="T9" fmla="*/ 0 h 10"/>
              <a:gd name="T10" fmla="*/ 12700 w 11"/>
              <a:gd name="T11" fmla="*/ 3175 h 10"/>
              <a:gd name="T12" fmla="*/ 17463 w 11"/>
              <a:gd name="T13" fmla="*/ 3175 h 10"/>
              <a:gd name="T14" fmla="*/ 17463 w 11"/>
              <a:gd name="T15" fmla="*/ 3175 h 10"/>
              <a:gd name="T16" fmla="*/ 17463 w 11"/>
              <a:gd name="T17" fmla="*/ 3175 h 10"/>
              <a:gd name="T18" fmla="*/ 17463 w 11"/>
              <a:gd name="T19" fmla="*/ 7938 h 10"/>
              <a:gd name="T20" fmla="*/ 17463 w 11"/>
              <a:gd name="T21" fmla="*/ 7938 h 10"/>
              <a:gd name="T22" fmla="*/ 17463 w 11"/>
              <a:gd name="T23" fmla="*/ 7938 h 10"/>
              <a:gd name="T24" fmla="*/ 17463 w 11"/>
              <a:gd name="T25" fmla="*/ 7938 h 10"/>
              <a:gd name="T26" fmla="*/ 17463 w 11"/>
              <a:gd name="T27" fmla="*/ 12700 h 10"/>
              <a:gd name="T28" fmla="*/ 17463 w 11"/>
              <a:gd name="T29" fmla="*/ 12700 h 10"/>
              <a:gd name="T30" fmla="*/ 17463 w 11"/>
              <a:gd name="T31" fmla="*/ 12700 h 10"/>
              <a:gd name="T32" fmla="*/ 12700 w 11"/>
              <a:gd name="T33" fmla="*/ 12700 h 10"/>
              <a:gd name="T34" fmla="*/ 12700 w 11"/>
              <a:gd name="T35" fmla="*/ 15875 h 10"/>
              <a:gd name="T36" fmla="*/ 12700 w 11"/>
              <a:gd name="T37" fmla="*/ 15875 h 10"/>
              <a:gd name="T38" fmla="*/ 12700 w 11"/>
              <a:gd name="T39" fmla="*/ 15875 h 10"/>
              <a:gd name="T40" fmla="*/ 12700 w 11"/>
              <a:gd name="T41" fmla="*/ 15875 h 10"/>
              <a:gd name="T42" fmla="*/ 7938 w 11"/>
              <a:gd name="T43" fmla="*/ 15875 h 10"/>
              <a:gd name="T44" fmla="*/ 7938 w 11"/>
              <a:gd name="T45" fmla="*/ 15875 h 10"/>
              <a:gd name="T46" fmla="*/ 7938 w 11"/>
              <a:gd name="T47" fmla="*/ 15875 h 10"/>
              <a:gd name="T48" fmla="*/ 4763 w 11"/>
              <a:gd name="T49" fmla="*/ 15875 h 10"/>
              <a:gd name="T50" fmla="*/ 4763 w 11"/>
              <a:gd name="T51" fmla="*/ 15875 h 10"/>
              <a:gd name="T52" fmla="*/ 4763 w 11"/>
              <a:gd name="T53" fmla="*/ 15875 h 10"/>
              <a:gd name="T54" fmla="*/ 4763 w 11"/>
              <a:gd name="T55" fmla="*/ 15875 h 10"/>
              <a:gd name="T56" fmla="*/ 4763 w 11"/>
              <a:gd name="T57" fmla="*/ 12700 h 10"/>
              <a:gd name="T58" fmla="*/ 0 w 11"/>
              <a:gd name="T59" fmla="*/ 12700 h 10"/>
              <a:gd name="T60" fmla="*/ 0 w 11"/>
              <a:gd name="T61" fmla="*/ 12700 h 10"/>
              <a:gd name="T62" fmla="*/ 0 w 11"/>
              <a:gd name="T63" fmla="*/ 12700 h 10"/>
              <a:gd name="T64" fmla="*/ 0 w 11"/>
              <a:gd name="T65" fmla="*/ 7938 h 10"/>
              <a:gd name="T66" fmla="*/ 0 w 11"/>
              <a:gd name="T67" fmla="*/ 7938 h 10"/>
              <a:gd name="T68" fmla="*/ 0 w 11"/>
              <a:gd name="T69" fmla="*/ 7938 h 10"/>
              <a:gd name="T70" fmla="*/ 0 w 11"/>
              <a:gd name="T71" fmla="*/ 7938 h 10"/>
              <a:gd name="T72" fmla="*/ 0 w 11"/>
              <a:gd name="T73" fmla="*/ 3175 h 10"/>
              <a:gd name="T74" fmla="*/ 0 w 11"/>
              <a:gd name="T75" fmla="*/ 3175 h 10"/>
              <a:gd name="T76" fmla="*/ 0 w 11"/>
              <a:gd name="T77" fmla="*/ 3175 h 10"/>
              <a:gd name="T78" fmla="*/ 4763 w 11"/>
              <a:gd name="T79" fmla="*/ 3175 h 10"/>
              <a:gd name="T80" fmla="*/ 4763 w 11"/>
              <a:gd name="T81" fmla="*/ 0 h 10"/>
              <a:gd name="T82" fmla="*/ 4763 w 11"/>
              <a:gd name="T83" fmla="*/ 0 h 10"/>
              <a:gd name="T84" fmla="*/ 4763 w 11"/>
              <a:gd name="T85" fmla="*/ 0 h 10"/>
              <a:gd name="T86" fmla="*/ 7938 w 11"/>
              <a:gd name="T87" fmla="*/ 0 h 10"/>
              <a:gd name="T88" fmla="*/ 7938 w 11"/>
              <a:gd name="T89" fmla="*/ 0 h 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" h="10">
                <a:moveTo>
                  <a:pt x="5" y="0"/>
                </a:moveTo>
                <a:lnTo>
                  <a:pt x="5" y="0"/>
                </a:lnTo>
                <a:lnTo>
                  <a:pt x="8" y="0"/>
                </a:lnTo>
                <a:lnTo>
                  <a:pt x="8" y="2"/>
                </a:lnTo>
                <a:lnTo>
                  <a:pt x="11" y="2"/>
                </a:lnTo>
                <a:lnTo>
                  <a:pt x="11" y="5"/>
                </a:lnTo>
                <a:lnTo>
                  <a:pt x="11" y="8"/>
                </a:lnTo>
                <a:lnTo>
                  <a:pt x="8" y="8"/>
                </a:lnTo>
                <a:lnTo>
                  <a:pt x="8" y="10"/>
                </a:lnTo>
                <a:lnTo>
                  <a:pt x="5" y="10"/>
                </a:lnTo>
                <a:lnTo>
                  <a:pt x="3" y="10"/>
                </a:lnTo>
                <a:lnTo>
                  <a:pt x="3" y="8"/>
                </a:lnTo>
                <a:lnTo>
                  <a:pt x="0" y="8"/>
                </a:lnTo>
                <a:lnTo>
                  <a:pt x="0" y="5"/>
                </a:lnTo>
                <a:lnTo>
                  <a:pt x="0" y="2"/>
                </a:lnTo>
                <a:lnTo>
                  <a:pt x="3" y="2"/>
                </a:lnTo>
                <a:lnTo>
                  <a:pt x="3" y="0"/>
                </a:lnTo>
                <a:lnTo>
                  <a:pt x="5" y="0"/>
                </a:lnTo>
              </a:path>
            </a:pathLst>
          </a:custGeom>
          <a:noFill/>
          <a:ln w="4763">
            <a:solidFill>
              <a:srgbClr val="FF0705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695" name="Freeform 475"/>
          <p:cNvSpPr>
            <a:spLocks/>
          </p:cNvSpPr>
          <p:nvPr/>
        </p:nvSpPr>
        <p:spPr bwMode="auto">
          <a:xfrm>
            <a:off x="2728913" y="2076152"/>
            <a:ext cx="22225" cy="22225"/>
          </a:xfrm>
          <a:custGeom>
            <a:avLst/>
            <a:gdLst>
              <a:gd name="T0" fmla="*/ 12700 w 14"/>
              <a:gd name="T1" fmla="*/ 0 h 14"/>
              <a:gd name="T2" fmla="*/ 12700 w 14"/>
              <a:gd name="T3" fmla="*/ 0 h 14"/>
              <a:gd name="T4" fmla="*/ 12700 w 14"/>
              <a:gd name="T5" fmla="*/ 0 h 14"/>
              <a:gd name="T6" fmla="*/ 17463 w 14"/>
              <a:gd name="T7" fmla="*/ 0 h 14"/>
              <a:gd name="T8" fmla="*/ 17463 w 14"/>
              <a:gd name="T9" fmla="*/ 0 h 14"/>
              <a:gd name="T10" fmla="*/ 17463 w 14"/>
              <a:gd name="T11" fmla="*/ 3175 h 14"/>
              <a:gd name="T12" fmla="*/ 17463 w 14"/>
              <a:gd name="T13" fmla="*/ 3175 h 14"/>
              <a:gd name="T14" fmla="*/ 22225 w 14"/>
              <a:gd name="T15" fmla="*/ 3175 h 14"/>
              <a:gd name="T16" fmla="*/ 22225 w 14"/>
              <a:gd name="T17" fmla="*/ 9525 h 14"/>
              <a:gd name="T18" fmla="*/ 22225 w 14"/>
              <a:gd name="T19" fmla="*/ 9525 h 14"/>
              <a:gd name="T20" fmla="*/ 22225 w 14"/>
              <a:gd name="T21" fmla="*/ 9525 h 14"/>
              <a:gd name="T22" fmla="*/ 22225 w 14"/>
              <a:gd name="T23" fmla="*/ 14288 h 14"/>
              <a:gd name="T24" fmla="*/ 22225 w 14"/>
              <a:gd name="T25" fmla="*/ 14288 h 14"/>
              <a:gd name="T26" fmla="*/ 22225 w 14"/>
              <a:gd name="T27" fmla="*/ 14288 h 14"/>
              <a:gd name="T28" fmla="*/ 22225 w 14"/>
              <a:gd name="T29" fmla="*/ 19050 h 14"/>
              <a:gd name="T30" fmla="*/ 22225 w 14"/>
              <a:gd name="T31" fmla="*/ 19050 h 14"/>
              <a:gd name="T32" fmla="*/ 17463 w 14"/>
              <a:gd name="T33" fmla="*/ 19050 h 14"/>
              <a:gd name="T34" fmla="*/ 17463 w 14"/>
              <a:gd name="T35" fmla="*/ 19050 h 14"/>
              <a:gd name="T36" fmla="*/ 17463 w 14"/>
              <a:gd name="T37" fmla="*/ 22225 h 14"/>
              <a:gd name="T38" fmla="*/ 17463 w 14"/>
              <a:gd name="T39" fmla="*/ 22225 h 14"/>
              <a:gd name="T40" fmla="*/ 12700 w 14"/>
              <a:gd name="T41" fmla="*/ 22225 h 14"/>
              <a:gd name="T42" fmla="*/ 12700 w 14"/>
              <a:gd name="T43" fmla="*/ 22225 h 14"/>
              <a:gd name="T44" fmla="*/ 12700 w 14"/>
              <a:gd name="T45" fmla="*/ 22225 h 14"/>
              <a:gd name="T46" fmla="*/ 9525 w 14"/>
              <a:gd name="T47" fmla="*/ 22225 h 14"/>
              <a:gd name="T48" fmla="*/ 9525 w 14"/>
              <a:gd name="T49" fmla="*/ 22225 h 14"/>
              <a:gd name="T50" fmla="*/ 4763 w 14"/>
              <a:gd name="T51" fmla="*/ 22225 h 14"/>
              <a:gd name="T52" fmla="*/ 4763 w 14"/>
              <a:gd name="T53" fmla="*/ 22225 h 14"/>
              <a:gd name="T54" fmla="*/ 4763 w 14"/>
              <a:gd name="T55" fmla="*/ 19050 h 14"/>
              <a:gd name="T56" fmla="*/ 4763 w 14"/>
              <a:gd name="T57" fmla="*/ 19050 h 14"/>
              <a:gd name="T58" fmla="*/ 0 w 14"/>
              <a:gd name="T59" fmla="*/ 19050 h 14"/>
              <a:gd name="T60" fmla="*/ 0 w 14"/>
              <a:gd name="T61" fmla="*/ 19050 h 14"/>
              <a:gd name="T62" fmla="*/ 0 w 14"/>
              <a:gd name="T63" fmla="*/ 14288 h 14"/>
              <a:gd name="T64" fmla="*/ 0 w 14"/>
              <a:gd name="T65" fmla="*/ 14288 h 14"/>
              <a:gd name="T66" fmla="*/ 0 w 14"/>
              <a:gd name="T67" fmla="*/ 14288 h 14"/>
              <a:gd name="T68" fmla="*/ 0 w 14"/>
              <a:gd name="T69" fmla="*/ 9525 h 14"/>
              <a:gd name="T70" fmla="*/ 0 w 14"/>
              <a:gd name="T71" fmla="*/ 9525 h 14"/>
              <a:gd name="T72" fmla="*/ 0 w 14"/>
              <a:gd name="T73" fmla="*/ 9525 h 14"/>
              <a:gd name="T74" fmla="*/ 0 w 14"/>
              <a:gd name="T75" fmla="*/ 3175 h 14"/>
              <a:gd name="T76" fmla="*/ 4763 w 14"/>
              <a:gd name="T77" fmla="*/ 3175 h 14"/>
              <a:gd name="T78" fmla="*/ 4763 w 14"/>
              <a:gd name="T79" fmla="*/ 3175 h 14"/>
              <a:gd name="T80" fmla="*/ 4763 w 14"/>
              <a:gd name="T81" fmla="*/ 0 h 14"/>
              <a:gd name="T82" fmla="*/ 4763 w 14"/>
              <a:gd name="T83" fmla="*/ 0 h 14"/>
              <a:gd name="T84" fmla="*/ 9525 w 14"/>
              <a:gd name="T85" fmla="*/ 0 h 14"/>
              <a:gd name="T86" fmla="*/ 9525 w 14"/>
              <a:gd name="T87" fmla="*/ 0 h 14"/>
              <a:gd name="T88" fmla="*/ 9525 w 14"/>
              <a:gd name="T89" fmla="*/ 0 h 14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4" h="14">
                <a:moveTo>
                  <a:pt x="8" y="0"/>
                </a:moveTo>
                <a:lnTo>
                  <a:pt x="8" y="0"/>
                </a:lnTo>
                <a:lnTo>
                  <a:pt x="11" y="0"/>
                </a:lnTo>
                <a:lnTo>
                  <a:pt x="11" y="2"/>
                </a:lnTo>
                <a:lnTo>
                  <a:pt x="14" y="2"/>
                </a:lnTo>
                <a:lnTo>
                  <a:pt x="14" y="6"/>
                </a:lnTo>
                <a:lnTo>
                  <a:pt x="14" y="9"/>
                </a:lnTo>
                <a:lnTo>
                  <a:pt x="14" y="12"/>
                </a:lnTo>
                <a:lnTo>
                  <a:pt x="11" y="12"/>
                </a:lnTo>
                <a:lnTo>
                  <a:pt x="11" y="14"/>
                </a:lnTo>
                <a:lnTo>
                  <a:pt x="8" y="14"/>
                </a:lnTo>
                <a:lnTo>
                  <a:pt x="6" y="14"/>
                </a:lnTo>
                <a:lnTo>
                  <a:pt x="3" y="14"/>
                </a:lnTo>
                <a:lnTo>
                  <a:pt x="3" y="12"/>
                </a:lnTo>
                <a:lnTo>
                  <a:pt x="0" y="12"/>
                </a:lnTo>
                <a:lnTo>
                  <a:pt x="0" y="9"/>
                </a:lnTo>
                <a:lnTo>
                  <a:pt x="0" y="6"/>
                </a:lnTo>
                <a:lnTo>
                  <a:pt x="0" y="2"/>
                </a:lnTo>
                <a:lnTo>
                  <a:pt x="3" y="2"/>
                </a:lnTo>
                <a:lnTo>
                  <a:pt x="3" y="0"/>
                </a:lnTo>
                <a:lnTo>
                  <a:pt x="6" y="0"/>
                </a:lnTo>
                <a:lnTo>
                  <a:pt x="8" y="0"/>
                </a:lnTo>
                <a:close/>
              </a:path>
            </a:pathLst>
          </a:custGeom>
          <a:solidFill>
            <a:srgbClr val="FF070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696" name="Freeform 476"/>
          <p:cNvSpPr>
            <a:spLocks/>
          </p:cNvSpPr>
          <p:nvPr/>
        </p:nvSpPr>
        <p:spPr bwMode="auto">
          <a:xfrm>
            <a:off x="2728913" y="2076152"/>
            <a:ext cx="17462" cy="19050"/>
          </a:xfrm>
          <a:custGeom>
            <a:avLst/>
            <a:gdLst>
              <a:gd name="T0" fmla="*/ 9525 w 11"/>
              <a:gd name="T1" fmla="*/ 0 h 12"/>
              <a:gd name="T2" fmla="*/ 9525 w 11"/>
              <a:gd name="T3" fmla="*/ 0 h 12"/>
              <a:gd name="T4" fmla="*/ 12700 w 11"/>
              <a:gd name="T5" fmla="*/ 0 h 12"/>
              <a:gd name="T6" fmla="*/ 12700 w 11"/>
              <a:gd name="T7" fmla="*/ 0 h 12"/>
              <a:gd name="T8" fmla="*/ 12700 w 11"/>
              <a:gd name="T9" fmla="*/ 0 h 12"/>
              <a:gd name="T10" fmla="*/ 12700 w 11"/>
              <a:gd name="T11" fmla="*/ 3175 h 12"/>
              <a:gd name="T12" fmla="*/ 17462 w 11"/>
              <a:gd name="T13" fmla="*/ 3175 h 12"/>
              <a:gd name="T14" fmla="*/ 17462 w 11"/>
              <a:gd name="T15" fmla="*/ 3175 h 12"/>
              <a:gd name="T16" fmla="*/ 17462 w 11"/>
              <a:gd name="T17" fmla="*/ 3175 h 12"/>
              <a:gd name="T18" fmla="*/ 17462 w 11"/>
              <a:gd name="T19" fmla="*/ 9525 h 12"/>
              <a:gd name="T20" fmla="*/ 17462 w 11"/>
              <a:gd name="T21" fmla="*/ 9525 h 12"/>
              <a:gd name="T22" fmla="*/ 17462 w 11"/>
              <a:gd name="T23" fmla="*/ 9525 h 12"/>
              <a:gd name="T24" fmla="*/ 17462 w 11"/>
              <a:gd name="T25" fmla="*/ 9525 h 12"/>
              <a:gd name="T26" fmla="*/ 17462 w 11"/>
              <a:gd name="T27" fmla="*/ 14288 h 12"/>
              <a:gd name="T28" fmla="*/ 17462 w 11"/>
              <a:gd name="T29" fmla="*/ 14288 h 12"/>
              <a:gd name="T30" fmla="*/ 17462 w 11"/>
              <a:gd name="T31" fmla="*/ 14288 h 12"/>
              <a:gd name="T32" fmla="*/ 12700 w 11"/>
              <a:gd name="T33" fmla="*/ 14288 h 12"/>
              <a:gd name="T34" fmla="*/ 12700 w 11"/>
              <a:gd name="T35" fmla="*/ 19050 h 12"/>
              <a:gd name="T36" fmla="*/ 12700 w 11"/>
              <a:gd name="T37" fmla="*/ 19050 h 12"/>
              <a:gd name="T38" fmla="*/ 12700 w 11"/>
              <a:gd name="T39" fmla="*/ 19050 h 12"/>
              <a:gd name="T40" fmla="*/ 12700 w 11"/>
              <a:gd name="T41" fmla="*/ 19050 h 12"/>
              <a:gd name="T42" fmla="*/ 9525 w 11"/>
              <a:gd name="T43" fmla="*/ 19050 h 12"/>
              <a:gd name="T44" fmla="*/ 9525 w 11"/>
              <a:gd name="T45" fmla="*/ 19050 h 12"/>
              <a:gd name="T46" fmla="*/ 9525 w 11"/>
              <a:gd name="T47" fmla="*/ 19050 h 12"/>
              <a:gd name="T48" fmla="*/ 4762 w 11"/>
              <a:gd name="T49" fmla="*/ 19050 h 12"/>
              <a:gd name="T50" fmla="*/ 4762 w 11"/>
              <a:gd name="T51" fmla="*/ 19050 h 12"/>
              <a:gd name="T52" fmla="*/ 4762 w 11"/>
              <a:gd name="T53" fmla="*/ 19050 h 12"/>
              <a:gd name="T54" fmla="*/ 4762 w 11"/>
              <a:gd name="T55" fmla="*/ 19050 h 12"/>
              <a:gd name="T56" fmla="*/ 4762 w 11"/>
              <a:gd name="T57" fmla="*/ 14288 h 12"/>
              <a:gd name="T58" fmla="*/ 0 w 11"/>
              <a:gd name="T59" fmla="*/ 14288 h 12"/>
              <a:gd name="T60" fmla="*/ 0 w 11"/>
              <a:gd name="T61" fmla="*/ 14288 h 12"/>
              <a:gd name="T62" fmla="*/ 0 w 11"/>
              <a:gd name="T63" fmla="*/ 14288 h 12"/>
              <a:gd name="T64" fmla="*/ 0 w 11"/>
              <a:gd name="T65" fmla="*/ 9525 h 12"/>
              <a:gd name="T66" fmla="*/ 0 w 11"/>
              <a:gd name="T67" fmla="*/ 9525 h 12"/>
              <a:gd name="T68" fmla="*/ 0 w 11"/>
              <a:gd name="T69" fmla="*/ 9525 h 12"/>
              <a:gd name="T70" fmla="*/ 0 w 11"/>
              <a:gd name="T71" fmla="*/ 9525 h 12"/>
              <a:gd name="T72" fmla="*/ 0 w 11"/>
              <a:gd name="T73" fmla="*/ 3175 h 12"/>
              <a:gd name="T74" fmla="*/ 0 w 11"/>
              <a:gd name="T75" fmla="*/ 3175 h 12"/>
              <a:gd name="T76" fmla="*/ 0 w 11"/>
              <a:gd name="T77" fmla="*/ 3175 h 12"/>
              <a:gd name="T78" fmla="*/ 4762 w 11"/>
              <a:gd name="T79" fmla="*/ 3175 h 12"/>
              <a:gd name="T80" fmla="*/ 4762 w 11"/>
              <a:gd name="T81" fmla="*/ 0 h 12"/>
              <a:gd name="T82" fmla="*/ 4762 w 11"/>
              <a:gd name="T83" fmla="*/ 0 h 12"/>
              <a:gd name="T84" fmla="*/ 4762 w 11"/>
              <a:gd name="T85" fmla="*/ 0 h 12"/>
              <a:gd name="T86" fmla="*/ 9525 w 11"/>
              <a:gd name="T87" fmla="*/ 0 h 12"/>
              <a:gd name="T88" fmla="*/ 9525 w 11"/>
              <a:gd name="T89" fmla="*/ 0 h 1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" h="12">
                <a:moveTo>
                  <a:pt x="6" y="0"/>
                </a:moveTo>
                <a:lnTo>
                  <a:pt x="6" y="0"/>
                </a:lnTo>
                <a:lnTo>
                  <a:pt x="8" y="0"/>
                </a:lnTo>
                <a:lnTo>
                  <a:pt x="8" y="2"/>
                </a:lnTo>
                <a:lnTo>
                  <a:pt x="11" y="2"/>
                </a:lnTo>
                <a:lnTo>
                  <a:pt x="11" y="6"/>
                </a:lnTo>
                <a:lnTo>
                  <a:pt x="11" y="9"/>
                </a:lnTo>
                <a:lnTo>
                  <a:pt x="8" y="9"/>
                </a:lnTo>
                <a:lnTo>
                  <a:pt x="8" y="12"/>
                </a:lnTo>
                <a:lnTo>
                  <a:pt x="6" y="12"/>
                </a:lnTo>
                <a:lnTo>
                  <a:pt x="3" y="12"/>
                </a:lnTo>
                <a:lnTo>
                  <a:pt x="3" y="9"/>
                </a:lnTo>
                <a:lnTo>
                  <a:pt x="0" y="9"/>
                </a:lnTo>
                <a:lnTo>
                  <a:pt x="0" y="6"/>
                </a:lnTo>
                <a:lnTo>
                  <a:pt x="0" y="2"/>
                </a:lnTo>
                <a:lnTo>
                  <a:pt x="3" y="2"/>
                </a:lnTo>
                <a:lnTo>
                  <a:pt x="3" y="0"/>
                </a:lnTo>
                <a:lnTo>
                  <a:pt x="6" y="0"/>
                </a:lnTo>
              </a:path>
            </a:pathLst>
          </a:custGeom>
          <a:noFill/>
          <a:ln w="4763">
            <a:solidFill>
              <a:srgbClr val="FF0705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697" name="Freeform 477"/>
          <p:cNvSpPr>
            <a:spLocks/>
          </p:cNvSpPr>
          <p:nvPr/>
        </p:nvSpPr>
        <p:spPr bwMode="auto">
          <a:xfrm>
            <a:off x="2778125" y="2076152"/>
            <a:ext cx="20638" cy="22225"/>
          </a:xfrm>
          <a:custGeom>
            <a:avLst/>
            <a:gdLst>
              <a:gd name="T0" fmla="*/ 12700 w 13"/>
              <a:gd name="T1" fmla="*/ 0 h 14"/>
              <a:gd name="T2" fmla="*/ 12700 w 13"/>
              <a:gd name="T3" fmla="*/ 0 h 14"/>
              <a:gd name="T4" fmla="*/ 12700 w 13"/>
              <a:gd name="T5" fmla="*/ 0 h 14"/>
              <a:gd name="T6" fmla="*/ 15875 w 13"/>
              <a:gd name="T7" fmla="*/ 0 h 14"/>
              <a:gd name="T8" fmla="*/ 15875 w 13"/>
              <a:gd name="T9" fmla="*/ 0 h 14"/>
              <a:gd name="T10" fmla="*/ 15875 w 13"/>
              <a:gd name="T11" fmla="*/ 3175 h 14"/>
              <a:gd name="T12" fmla="*/ 15875 w 13"/>
              <a:gd name="T13" fmla="*/ 3175 h 14"/>
              <a:gd name="T14" fmla="*/ 20638 w 13"/>
              <a:gd name="T15" fmla="*/ 3175 h 14"/>
              <a:gd name="T16" fmla="*/ 20638 w 13"/>
              <a:gd name="T17" fmla="*/ 9525 h 14"/>
              <a:gd name="T18" fmla="*/ 20638 w 13"/>
              <a:gd name="T19" fmla="*/ 9525 h 14"/>
              <a:gd name="T20" fmla="*/ 20638 w 13"/>
              <a:gd name="T21" fmla="*/ 9525 h 14"/>
              <a:gd name="T22" fmla="*/ 20638 w 13"/>
              <a:gd name="T23" fmla="*/ 14288 h 14"/>
              <a:gd name="T24" fmla="*/ 20638 w 13"/>
              <a:gd name="T25" fmla="*/ 14288 h 14"/>
              <a:gd name="T26" fmla="*/ 20638 w 13"/>
              <a:gd name="T27" fmla="*/ 14288 h 14"/>
              <a:gd name="T28" fmla="*/ 20638 w 13"/>
              <a:gd name="T29" fmla="*/ 19050 h 14"/>
              <a:gd name="T30" fmla="*/ 20638 w 13"/>
              <a:gd name="T31" fmla="*/ 19050 h 14"/>
              <a:gd name="T32" fmla="*/ 15875 w 13"/>
              <a:gd name="T33" fmla="*/ 19050 h 14"/>
              <a:gd name="T34" fmla="*/ 15875 w 13"/>
              <a:gd name="T35" fmla="*/ 19050 h 14"/>
              <a:gd name="T36" fmla="*/ 15875 w 13"/>
              <a:gd name="T37" fmla="*/ 22225 h 14"/>
              <a:gd name="T38" fmla="*/ 15875 w 13"/>
              <a:gd name="T39" fmla="*/ 22225 h 14"/>
              <a:gd name="T40" fmla="*/ 12700 w 13"/>
              <a:gd name="T41" fmla="*/ 22225 h 14"/>
              <a:gd name="T42" fmla="*/ 12700 w 13"/>
              <a:gd name="T43" fmla="*/ 22225 h 14"/>
              <a:gd name="T44" fmla="*/ 12700 w 13"/>
              <a:gd name="T45" fmla="*/ 22225 h 14"/>
              <a:gd name="T46" fmla="*/ 7938 w 13"/>
              <a:gd name="T47" fmla="*/ 22225 h 14"/>
              <a:gd name="T48" fmla="*/ 7938 w 13"/>
              <a:gd name="T49" fmla="*/ 22225 h 14"/>
              <a:gd name="T50" fmla="*/ 4763 w 13"/>
              <a:gd name="T51" fmla="*/ 22225 h 14"/>
              <a:gd name="T52" fmla="*/ 4763 w 13"/>
              <a:gd name="T53" fmla="*/ 22225 h 14"/>
              <a:gd name="T54" fmla="*/ 4763 w 13"/>
              <a:gd name="T55" fmla="*/ 19050 h 14"/>
              <a:gd name="T56" fmla="*/ 4763 w 13"/>
              <a:gd name="T57" fmla="*/ 19050 h 14"/>
              <a:gd name="T58" fmla="*/ 0 w 13"/>
              <a:gd name="T59" fmla="*/ 19050 h 14"/>
              <a:gd name="T60" fmla="*/ 0 w 13"/>
              <a:gd name="T61" fmla="*/ 19050 h 14"/>
              <a:gd name="T62" fmla="*/ 0 w 13"/>
              <a:gd name="T63" fmla="*/ 14288 h 14"/>
              <a:gd name="T64" fmla="*/ 0 w 13"/>
              <a:gd name="T65" fmla="*/ 14288 h 14"/>
              <a:gd name="T66" fmla="*/ 0 w 13"/>
              <a:gd name="T67" fmla="*/ 14288 h 14"/>
              <a:gd name="T68" fmla="*/ 0 w 13"/>
              <a:gd name="T69" fmla="*/ 9525 h 14"/>
              <a:gd name="T70" fmla="*/ 0 w 13"/>
              <a:gd name="T71" fmla="*/ 9525 h 14"/>
              <a:gd name="T72" fmla="*/ 0 w 13"/>
              <a:gd name="T73" fmla="*/ 9525 h 14"/>
              <a:gd name="T74" fmla="*/ 0 w 13"/>
              <a:gd name="T75" fmla="*/ 3175 h 14"/>
              <a:gd name="T76" fmla="*/ 4763 w 13"/>
              <a:gd name="T77" fmla="*/ 3175 h 14"/>
              <a:gd name="T78" fmla="*/ 4763 w 13"/>
              <a:gd name="T79" fmla="*/ 3175 h 14"/>
              <a:gd name="T80" fmla="*/ 4763 w 13"/>
              <a:gd name="T81" fmla="*/ 0 h 14"/>
              <a:gd name="T82" fmla="*/ 4763 w 13"/>
              <a:gd name="T83" fmla="*/ 0 h 14"/>
              <a:gd name="T84" fmla="*/ 7938 w 13"/>
              <a:gd name="T85" fmla="*/ 0 h 14"/>
              <a:gd name="T86" fmla="*/ 7938 w 13"/>
              <a:gd name="T87" fmla="*/ 0 h 14"/>
              <a:gd name="T88" fmla="*/ 7938 w 13"/>
              <a:gd name="T89" fmla="*/ 0 h 14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3" h="14">
                <a:moveTo>
                  <a:pt x="8" y="0"/>
                </a:moveTo>
                <a:lnTo>
                  <a:pt x="8" y="0"/>
                </a:lnTo>
                <a:lnTo>
                  <a:pt x="10" y="0"/>
                </a:lnTo>
                <a:lnTo>
                  <a:pt x="10" y="2"/>
                </a:lnTo>
                <a:lnTo>
                  <a:pt x="13" y="2"/>
                </a:lnTo>
                <a:lnTo>
                  <a:pt x="13" y="6"/>
                </a:lnTo>
                <a:lnTo>
                  <a:pt x="13" y="9"/>
                </a:lnTo>
                <a:lnTo>
                  <a:pt x="13" y="12"/>
                </a:lnTo>
                <a:lnTo>
                  <a:pt x="10" y="12"/>
                </a:lnTo>
                <a:lnTo>
                  <a:pt x="10" y="14"/>
                </a:lnTo>
                <a:lnTo>
                  <a:pt x="8" y="14"/>
                </a:lnTo>
                <a:lnTo>
                  <a:pt x="5" y="14"/>
                </a:lnTo>
                <a:lnTo>
                  <a:pt x="3" y="14"/>
                </a:lnTo>
                <a:lnTo>
                  <a:pt x="3" y="12"/>
                </a:lnTo>
                <a:lnTo>
                  <a:pt x="0" y="12"/>
                </a:lnTo>
                <a:lnTo>
                  <a:pt x="0" y="9"/>
                </a:lnTo>
                <a:lnTo>
                  <a:pt x="0" y="6"/>
                </a:lnTo>
                <a:lnTo>
                  <a:pt x="0" y="2"/>
                </a:lnTo>
                <a:lnTo>
                  <a:pt x="3" y="2"/>
                </a:lnTo>
                <a:lnTo>
                  <a:pt x="3" y="0"/>
                </a:lnTo>
                <a:lnTo>
                  <a:pt x="5" y="0"/>
                </a:lnTo>
                <a:lnTo>
                  <a:pt x="8" y="0"/>
                </a:lnTo>
                <a:close/>
              </a:path>
            </a:pathLst>
          </a:custGeom>
          <a:solidFill>
            <a:srgbClr val="FF070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698" name="Freeform 478"/>
          <p:cNvSpPr>
            <a:spLocks/>
          </p:cNvSpPr>
          <p:nvPr/>
        </p:nvSpPr>
        <p:spPr bwMode="auto">
          <a:xfrm>
            <a:off x="2778125" y="2076152"/>
            <a:ext cx="15875" cy="19050"/>
          </a:xfrm>
          <a:custGeom>
            <a:avLst/>
            <a:gdLst>
              <a:gd name="T0" fmla="*/ 7938 w 10"/>
              <a:gd name="T1" fmla="*/ 0 h 12"/>
              <a:gd name="T2" fmla="*/ 7938 w 10"/>
              <a:gd name="T3" fmla="*/ 0 h 12"/>
              <a:gd name="T4" fmla="*/ 12700 w 10"/>
              <a:gd name="T5" fmla="*/ 0 h 12"/>
              <a:gd name="T6" fmla="*/ 12700 w 10"/>
              <a:gd name="T7" fmla="*/ 0 h 12"/>
              <a:gd name="T8" fmla="*/ 12700 w 10"/>
              <a:gd name="T9" fmla="*/ 0 h 12"/>
              <a:gd name="T10" fmla="*/ 12700 w 10"/>
              <a:gd name="T11" fmla="*/ 3175 h 12"/>
              <a:gd name="T12" fmla="*/ 15875 w 10"/>
              <a:gd name="T13" fmla="*/ 3175 h 12"/>
              <a:gd name="T14" fmla="*/ 15875 w 10"/>
              <a:gd name="T15" fmla="*/ 3175 h 12"/>
              <a:gd name="T16" fmla="*/ 15875 w 10"/>
              <a:gd name="T17" fmla="*/ 3175 h 12"/>
              <a:gd name="T18" fmla="*/ 15875 w 10"/>
              <a:gd name="T19" fmla="*/ 9525 h 12"/>
              <a:gd name="T20" fmla="*/ 15875 w 10"/>
              <a:gd name="T21" fmla="*/ 9525 h 12"/>
              <a:gd name="T22" fmla="*/ 15875 w 10"/>
              <a:gd name="T23" fmla="*/ 9525 h 12"/>
              <a:gd name="T24" fmla="*/ 15875 w 10"/>
              <a:gd name="T25" fmla="*/ 9525 h 12"/>
              <a:gd name="T26" fmla="*/ 15875 w 10"/>
              <a:gd name="T27" fmla="*/ 14288 h 12"/>
              <a:gd name="T28" fmla="*/ 15875 w 10"/>
              <a:gd name="T29" fmla="*/ 14288 h 12"/>
              <a:gd name="T30" fmla="*/ 15875 w 10"/>
              <a:gd name="T31" fmla="*/ 14288 h 12"/>
              <a:gd name="T32" fmla="*/ 12700 w 10"/>
              <a:gd name="T33" fmla="*/ 14288 h 12"/>
              <a:gd name="T34" fmla="*/ 12700 w 10"/>
              <a:gd name="T35" fmla="*/ 19050 h 12"/>
              <a:gd name="T36" fmla="*/ 12700 w 10"/>
              <a:gd name="T37" fmla="*/ 19050 h 12"/>
              <a:gd name="T38" fmla="*/ 12700 w 10"/>
              <a:gd name="T39" fmla="*/ 19050 h 12"/>
              <a:gd name="T40" fmla="*/ 12700 w 10"/>
              <a:gd name="T41" fmla="*/ 19050 h 12"/>
              <a:gd name="T42" fmla="*/ 7938 w 10"/>
              <a:gd name="T43" fmla="*/ 19050 h 12"/>
              <a:gd name="T44" fmla="*/ 7938 w 10"/>
              <a:gd name="T45" fmla="*/ 19050 h 12"/>
              <a:gd name="T46" fmla="*/ 7938 w 10"/>
              <a:gd name="T47" fmla="*/ 19050 h 12"/>
              <a:gd name="T48" fmla="*/ 4763 w 10"/>
              <a:gd name="T49" fmla="*/ 19050 h 12"/>
              <a:gd name="T50" fmla="*/ 4763 w 10"/>
              <a:gd name="T51" fmla="*/ 19050 h 12"/>
              <a:gd name="T52" fmla="*/ 4763 w 10"/>
              <a:gd name="T53" fmla="*/ 19050 h 12"/>
              <a:gd name="T54" fmla="*/ 4763 w 10"/>
              <a:gd name="T55" fmla="*/ 19050 h 12"/>
              <a:gd name="T56" fmla="*/ 4763 w 10"/>
              <a:gd name="T57" fmla="*/ 14288 h 12"/>
              <a:gd name="T58" fmla="*/ 0 w 10"/>
              <a:gd name="T59" fmla="*/ 14288 h 12"/>
              <a:gd name="T60" fmla="*/ 0 w 10"/>
              <a:gd name="T61" fmla="*/ 14288 h 12"/>
              <a:gd name="T62" fmla="*/ 0 w 10"/>
              <a:gd name="T63" fmla="*/ 14288 h 12"/>
              <a:gd name="T64" fmla="*/ 0 w 10"/>
              <a:gd name="T65" fmla="*/ 9525 h 12"/>
              <a:gd name="T66" fmla="*/ 0 w 10"/>
              <a:gd name="T67" fmla="*/ 9525 h 12"/>
              <a:gd name="T68" fmla="*/ 0 w 10"/>
              <a:gd name="T69" fmla="*/ 9525 h 12"/>
              <a:gd name="T70" fmla="*/ 0 w 10"/>
              <a:gd name="T71" fmla="*/ 9525 h 12"/>
              <a:gd name="T72" fmla="*/ 0 w 10"/>
              <a:gd name="T73" fmla="*/ 3175 h 12"/>
              <a:gd name="T74" fmla="*/ 0 w 10"/>
              <a:gd name="T75" fmla="*/ 3175 h 12"/>
              <a:gd name="T76" fmla="*/ 0 w 10"/>
              <a:gd name="T77" fmla="*/ 3175 h 12"/>
              <a:gd name="T78" fmla="*/ 4763 w 10"/>
              <a:gd name="T79" fmla="*/ 3175 h 12"/>
              <a:gd name="T80" fmla="*/ 4763 w 10"/>
              <a:gd name="T81" fmla="*/ 0 h 12"/>
              <a:gd name="T82" fmla="*/ 4763 w 10"/>
              <a:gd name="T83" fmla="*/ 0 h 12"/>
              <a:gd name="T84" fmla="*/ 4763 w 10"/>
              <a:gd name="T85" fmla="*/ 0 h 12"/>
              <a:gd name="T86" fmla="*/ 7938 w 10"/>
              <a:gd name="T87" fmla="*/ 0 h 12"/>
              <a:gd name="T88" fmla="*/ 7938 w 10"/>
              <a:gd name="T89" fmla="*/ 0 h 1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0" h="12">
                <a:moveTo>
                  <a:pt x="5" y="0"/>
                </a:moveTo>
                <a:lnTo>
                  <a:pt x="5" y="0"/>
                </a:lnTo>
                <a:lnTo>
                  <a:pt x="8" y="0"/>
                </a:lnTo>
                <a:lnTo>
                  <a:pt x="8" y="2"/>
                </a:lnTo>
                <a:lnTo>
                  <a:pt x="10" y="2"/>
                </a:lnTo>
                <a:lnTo>
                  <a:pt x="10" y="6"/>
                </a:lnTo>
                <a:lnTo>
                  <a:pt x="10" y="9"/>
                </a:lnTo>
                <a:lnTo>
                  <a:pt x="8" y="9"/>
                </a:lnTo>
                <a:lnTo>
                  <a:pt x="8" y="12"/>
                </a:lnTo>
                <a:lnTo>
                  <a:pt x="5" y="12"/>
                </a:lnTo>
                <a:lnTo>
                  <a:pt x="3" y="12"/>
                </a:lnTo>
                <a:lnTo>
                  <a:pt x="3" y="9"/>
                </a:lnTo>
                <a:lnTo>
                  <a:pt x="0" y="9"/>
                </a:lnTo>
                <a:lnTo>
                  <a:pt x="0" y="6"/>
                </a:lnTo>
                <a:lnTo>
                  <a:pt x="0" y="2"/>
                </a:lnTo>
                <a:lnTo>
                  <a:pt x="3" y="2"/>
                </a:lnTo>
                <a:lnTo>
                  <a:pt x="3" y="0"/>
                </a:lnTo>
                <a:lnTo>
                  <a:pt x="5" y="0"/>
                </a:lnTo>
              </a:path>
            </a:pathLst>
          </a:custGeom>
          <a:noFill/>
          <a:ln w="4763">
            <a:solidFill>
              <a:srgbClr val="FF0705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699" name="Freeform 479"/>
          <p:cNvSpPr>
            <a:spLocks/>
          </p:cNvSpPr>
          <p:nvPr/>
        </p:nvSpPr>
        <p:spPr bwMode="auto">
          <a:xfrm>
            <a:off x="2828925" y="2131715"/>
            <a:ext cx="22225" cy="23812"/>
          </a:xfrm>
          <a:custGeom>
            <a:avLst/>
            <a:gdLst>
              <a:gd name="T0" fmla="*/ 14288 w 14"/>
              <a:gd name="T1" fmla="*/ 0 h 15"/>
              <a:gd name="T2" fmla="*/ 14288 w 14"/>
              <a:gd name="T3" fmla="*/ 0 h 15"/>
              <a:gd name="T4" fmla="*/ 14288 w 14"/>
              <a:gd name="T5" fmla="*/ 0 h 15"/>
              <a:gd name="T6" fmla="*/ 19050 w 14"/>
              <a:gd name="T7" fmla="*/ 0 h 15"/>
              <a:gd name="T8" fmla="*/ 19050 w 14"/>
              <a:gd name="T9" fmla="*/ 0 h 15"/>
              <a:gd name="T10" fmla="*/ 19050 w 14"/>
              <a:gd name="T11" fmla="*/ 6350 h 15"/>
              <a:gd name="T12" fmla="*/ 19050 w 14"/>
              <a:gd name="T13" fmla="*/ 6350 h 15"/>
              <a:gd name="T14" fmla="*/ 22225 w 14"/>
              <a:gd name="T15" fmla="*/ 6350 h 15"/>
              <a:gd name="T16" fmla="*/ 22225 w 14"/>
              <a:gd name="T17" fmla="*/ 11112 h 15"/>
              <a:gd name="T18" fmla="*/ 22225 w 14"/>
              <a:gd name="T19" fmla="*/ 11112 h 15"/>
              <a:gd name="T20" fmla="*/ 22225 w 14"/>
              <a:gd name="T21" fmla="*/ 11112 h 15"/>
              <a:gd name="T22" fmla="*/ 22225 w 14"/>
              <a:gd name="T23" fmla="*/ 15875 h 15"/>
              <a:gd name="T24" fmla="*/ 22225 w 14"/>
              <a:gd name="T25" fmla="*/ 15875 h 15"/>
              <a:gd name="T26" fmla="*/ 22225 w 14"/>
              <a:gd name="T27" fmla="*/ 15875 h 15"/>
              <a:gd name="T28" fmla="*/ 22225 w 14"/>
              <a:gd name="T29" fmla="*/ 19050 h 15"/>
              <a:gd name="T30" fmla="*/ 22225 w 14"/>
              <a:gd name="T31" fmla="*/ 19050 h 15"/>
              <a:gd name="T32" fmla="*/ 19050 w 14"/>
              <a:gd name="T33" fmla="*/ 19050 h 15"/>
              <a:gd name="T34" fmla="*/ 19050 w 14"/>
              <a:gd name="T35" fmla="*/ 19050 h 15"/>
              <a:gd name="T36" fmla="*/ 19050 w 14"/>
              <a:gd name="T37" fmla="*/ 23812 h 15"/>
              <a:gd name="T38" fmla="*/ 19050 w 14"/>
              <a:gd name="T39" fmla="*/ 23812 h 15"/>
              <a:gd name="T40" fmla="*/ 14288 w 14"/>
              <a:gd name="T41" fmla="*/ 23812 h 15"/>
              <a:gd name="T42" fmla="*/ 14288 w 14"/>
              <a:gd name="T43" fmla="*/ 23812 h 15"/>
              <a:gd name="T44" fmla="*/ 14288 w 14"/>
              <a:gd name="T45" fmla="*/ 23812 h 15"/>
              <a:gd name="T46" fmla="*/ 9525 w 14"/>
              <a:gd name="T47" fmla="*/ 23812 h 15"/>
              <a:gd name="T48" fmla="*/ 9525 w 14"/>
              <a:gd name="T49" fmla="*/ 23812 h 15"/>
              <a:gd name="T50" fmla="*/ 6350 w 14"/>
              <a:gd name="T51" fmla="*/ 23812 h 15"/>
              <a:gd name="T52" fmla="*/ 6350 w 14"/>
              <a:gd name="T53" fmla="*/ 23812 h 15"/>
              <a:gd name="T54" fmla="*/ 6350 w 14"/>
              <a:gd name="T55" fmla="*/ 19050 h 15"/>
              <a:gd name="T56" fmla="*/ 6350 w 14"/>
              <a:gd name="T57" fmla="*/ 19050 h 15"/>
              <a:gd name="T58" fmla="*/ 0 w 14"/>
              <a:gd name="T59" fmla="*/ 19050 h 15"/>
              <a:gd name="T60" fmla="*/ 0 w 14"/>
              <a:gd name="T61" fmla="*/ 19050 h 15"/>
              <a:gd name="T62" fmla="*/ 0 w 14"/>
              <a:gd name="T63" fmla="*/ 15875 h 15"/>
              <a:gd name="T64" fmla="*/ 0 w 14"/>
              <a:gd name="T65" fmla="*/ 15875 h 15"/>
              <a:gd name="T66" fmla="*/ 0 w 14"/>
              <a:gd name="T67" fmla="*/ 15875 h 15"/>
              <a:gd name="T68" fmla="*/ 0 w 14"/>
              <a:gd name="T69" fmla="*/ 11112 h 15"/>
              <a:gd name="T70" fmla="*/ 0 w 14"/>
              <a:gd name="T71" fmla="*/ 11112 h 15"/>
              <a:gd name="T72" fmla="*/ 0 w 14"/>
              <a:gd name="T73" fmla="*/ 11112 h 15"/>
              <a:gd name="T74" fmla="*/ 0 w 14"/>
              <a:gd name="T75" fmla="*/ 6350 h 15"/>
              <a:gd name="T76" fmla="*/ 6350 w 14"/>
              <a:gd name="T77" fmla="*/ 6350 h 15"/>
              <a:gd name="T78" fmla="*/ 6350 w 14"/>
              <a:gd name="T79" fmla="*/ 6350 h 15"/>
              <a:gd name="T80" fmla="*/ 6350 w 14"/>
              <a:gd name="T81" fmla="*/ 0 h 15"/>
              <a:gd name="T82" fmla="*/ 6350 w 14"/>
              <a:gd name="T83" fmla="*/ 0 h 15"/>
              <a:gd name="T84" fmla="*/ 9525 w 14"/>
              <a:gd name="T85" fmla="*/ 0 h 15"/>
              <a:gd name="T86" fmla="*/ 9525 w 14"/>
              <a:gd name="T87" fmla="*/ 0 h 15"/>
              <a:gd name="T88" fmla="*/ 9525 w 14"/>
              <a:gd name="T89" fmla="*/ 0 h 15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4" h="15">
                <a:moveTo>
                  <a:pt x="9" y="0"/>
                </a:moveTo>
                <a:lnTo>
                  <a:pt x="9" y="0"/>
                </a:lnTo>
                <a:lnTo>
                  <a:pt x="12" y="0"/>
                </a:lnTo>
                <a:lnTo>
                  <a:pt x="12" y="4"/>
                </a:lnTo>
                <a:lnTo>
                  <a:pt x="14" y="4"/>
                </a:lnTo>
                <a:lnTo>
                  <a:pt x="14" y="7"/>
                </a:lnTo>
                <a:lnTo>
                  <a:pt x="14" y="10"/>
                </a:lnTo>
                <a:lnTo>
                  <a:pt x="14" y="12"/>
                </a:lnTo>
                <a:lnTo>
                  <a:pt x="12" y="12"/>
                </a:lnTo>
                <a:lnTo>
                  <a:pt x="12" y="15"/>
                </a:lnTo>
                <a:lnTo>
                  <a:pt x="9" y="15"/>
                </a:lnTo>
                <a:lnTo>
                  <a:pt x="6" y="15"/>
                </a:lnTo>
                <a:lnTo>
                  <a:pt x="4" y="15"/>
                </a:lnTo>
                <a:lnTo>
                  <a:pt x="4" y="12"/>
                </a:lnTo>
                <a:lnTo>
                  <a:pt x="0" y="12"/>
                </a:lnTo>
                <a:lnTo>
                  <a:pt x="0" y="10"/>
                </a:lnTo>
                <a:lnTo>
                  <a:pt x="0" y="7"/>
                </a:lnTo>
                <a:lnTo>
                  <a:pt x="0" y="4"/>
                </a:lnTo>
                <a:lnTo>
                  <a:pt x="4" y="4"/>
                </a:lnTo>
                <a:lnTo>
                  <a:pt x="4" y="0"/>
                </a:lnTo>
                <a:lnTo>
                  <a:pt x="6" y="0"/>
                </a:lnTo>
                <a:lnTo>
                  <a:pt x="9" y="0"/>
                </a:lnTo>
                <a:close/>
              </a:path>
            </a:pathLst>
          </a:custGeom>
          <a:solidFill>
            <a:srgbClr val="FF070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700" name="Freeform 480"/>
          <p:cNvSpPr>
            <a:spLocks/>
          </p:cNvSpPr>
          <p:nvPr/>
        </p:nvSpPr>
        <p:spPr bwMode="auto">
          <a:xfrm>
            <a:off x="2828925" y="2131715"/>
            <a:ext cx="19050" cy="19050"/>
          </a:xfrm>
          <a:custGeom>
            <a:avLst/>
            <a:gdLst>
              <a:gd name="T0" fmla="*/ 9525 w 12"/>
              <a:gd name="T1" fmla="*/ 0 h 12"/>
              <a:gd name="T2" fmla="*/ 9525 w 12"/>
              <a:gd name="T3" fmla="*/ 0 h 12"/>
              <a:gd name="T4" fmla="*/ 14288 w 12"/>
              <a:gd name="T5" fmla="*/ 0 h 12"/>
              <a:gd name="T6" fmla="*/ 14288 w 12"/>
              <a:gd name="T7" fmla="*/ 0 h 12"/>
              <a:gd name="T8" fmla="*/ 14288 w 12"/>
              <a:gd name="T9" fmla="*/ 0 h 12"/>
              <a:gd name="T10" fmla="*/ 14288 w 12"/>
              <a:gd name="T11" fmla="*/ 6350 h 12"/>
              <a:gd name="T12" fmla="*/ 19050 w 12"/>
              <a:gd name="T13" fmla="*/ 6350 h 12"/>
              <a:gd name="T14" fmla="*/ 19050 w 12"/>
              <a:gd name="T15" fmla="*/ 6350 h 12"/>
              <a:gd name="T16" fmla="*/ 19050 w 12"/>
              <a:gd name="T17" fmla="*/ 6350 h 12"/>
              <a:gd name="T18" fmla="*/ 19050 w 12"/>
              <a:gd name="T19" fmla="*/ 11113 h 12"/>
              <a:gd name="T20" fmla="*/ 19050 w 12"/>
              <a:gd name="T21" fmla="*/ 11113 h 12"/>
              <a:gd name="T22" fmla="*/ 19050 w 12"/>
              <a:gd name="T23" fmla="*/ 11113 h 12"/>
              <a:gd name="T24" fmla="*/ 19050 w 12"/>
              <a:gd name="T25" fmla="*/ 11113 h 12"/>
              <a:gd name="T26" fmla="*/ 19050 w 12"/>
              <a:gd name="T27" fmla="*/ 15875 h 12"/>
              <a:gd name="T28" fmla="*/ 19050 w 12"/>
              <a:gd name="T29" fmla="*/ 15875 h 12"/>
              <a:gd name="T30" fmla="*/ 19050 w 12"/>
              <a:gd name="T31" fmla="*/ 15875 h 12"/>
              <a:gd name="T32" fmla="*/ 14288 w 12"/>
              <a:gd name="T33" fmla="*/ 15875 h 12"/>
              <a:gd name="T34" fmla="*/ 14288 w 12"/>
              <a:gd name="T35" fmla="*/ 19050 h 12"/>
              <a:gd name="T36" fmla="*/ 14288 w 12"/>
              <a:gd name="T37" fmla="*/ 19050 h 12"/>
              <a:gd name="T38" fmla="*/ 14288 w 12"/>
              <a:gd name="T39" fmla="*/ 19050 h 12"/>
              <a:gd name="T40" fmla="*/ 14288 w 12"/>
              <a:gd name="T41" fmla="*/ 19050 h 12"/>
              <a:gd name="T42" fmla="*/ 9525 w 12"/>
              <a:gd name="T43" fmla="*/ 19050 h 12"/>
              <a:gd name="T44" fmla="*/ 9525 w 12"/>
              <a:gd name="T45" fmla="*/ 19050 h 12"/>
              <a:gd name="T46" fmla="*/ 9525 w 12"/>
              <a:gd name="T47" fmla="*/ 19050 h 12"/>
              <a:gd name="T48" fmla="*/ 6350 w 12"/>
              <a:gd name="T49" fmla="*/ 19050 h 12"/>
              <a:gd name="T50" fmla="*/ 6350 w 12"/>
              <a:gd name="T51" fmla="*/ 19050 h 12"/>
              <a:gd name="T52" fmla="*/ 6350 w 12"/>
              <a:gd name="T53" fmla="*/ 19050 h 12"/>
              <a:gd name="T54" fmla="*/ 6350 w 12"/>
              <a:gd name="T55" fmla="*/ 19050 h 12"/>
              <a:gd name="T56" fmla="*/ 6350 w 12"/>
              <a:gd name="T57" fmla="*/ 15875 h 12"/>
              <a:gd name="T58" fmla="*/ 0 w 12"/>
              <a:gd name="T59" fmla="*/ 15875 h 12"/>
              <a:gd name="T60" fmla="*/ 0 w 12"/>
              <a:gd name="T61" fmla="*/ 15875 h 12"/>
              <a:gd name="T62" fmla="*/ 0 w 12"/>
              <a:gd name="T63" fmla="*/ 15875 h 12"/>
              <a:gd name="T64" fmla="*/ 0 w 12"/>
              <a:gd name="T65" fmla="*/ 11113 h 12"/>
              <a:gd name="T66" fmla="*/ 0 w 12"/>
              <a:gd name="T67" fmla="*/ 11113 h 12"/>
              <a:gd name="T68" fmla="*/ 0 w 12"/>
              <a:gd name="T69" fmla="*/ 11113 h 12"/>
              <a:gd name="T70" fmla="*/ 0 w 12"/>
              <a:gd name="T71" fmla="*/ 11113 h 12"/>
              <a:gd name="T72" fmla="*/ 0 w 12"/>
              <a:gd name="T73" fmla="*/ 6350 h 12"/>
              <a:gd name="T74" fmla="*/ 0 w 12"/>
              <a:gd name="T75" fmla="*/ 6350 h 12"/>
              <a:gd name="T76" fmla="*/ 0 w 12"/>
              <a:gd name="T77" fmla="*/ 6350 h 12"/>
              <a:gd name="T78" fmla="*/ 6350 w 12"/>
              <a:gd name="T79" fmla="*/ 6350 h 12"/>
              <a:gd name="T80" fmla="*/ 6350 w 12"/>
              <a:gd name="T81" fmla="*/ 0 h 12"/>
              <a:gd name="T82" fmla="*/ 6350 w 12"/>
              <a:gd name="T83" fmla="*/ 0 h 12"/>
              <a:gd name="T84" fmla="*/ 6350 w 12"/>
              <a:gd name="T85" fmla="*/ 0 h 12"/>
              <a:gd name="T86" fmla="*/ 9525 w 12"/>
              <a:gd name="T87" fmla="*/ 0 h 12"/>
              <a:gd name="T88" fmla="*/ 9525 w 12"/>
              <a:gd name="T89" fmla="*/ 0 h 1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2" h="12">
                <a:moveTo>
                  <a:pt x="6" y="0"/>
                </a:moveTo>
                <a:lnTo>
                  <a:pt x="6" y="0"/>
                </a:lnTo>
                <a:lnTo>
                  <a:pt x="9" y="0"/>
                </a:lnTo>
                <a:lnTo>
                  <a:pt x="9" y="4"/>
                </a:lnTo>
                <a:lnTo>
                  <a:pt x="12" y="4"/>
                </a:lnTo>
                <a:lnTo>
                  <a:pt x="12" y="7"/>
                </a:lnTo>
                <a:lnTo>
                  <a:pt x="12" y="10"/>
                </a:lnTo>
                <a:lnTo>
                  <a:pt x="9" y="10"/>
                </a:lnTo>
                <a:lnTo>
                  <a:pt x="9" y="12"/>
                </a:lnTo>
                <a:lnTo>
                  <a:pt x="6" y="12"/>
                </a:lnTo>
                <a:lnTo>
                  <a:pt x="4" y="12"/>
                </a:lnTo>
                <a:lnTo>
                  <a:pt x="4" y="10"/>
                </a:lnTo>
                <a:lnTo>
                  <a:pt x="0" y="10"/>
                </a:lnTo>
                <a:lnTo>
                  <a:pt x="0" y="7"/>
                </a:lnTo>
                <a:lnTo>
                  <a:pt x="0" y="4"/>
                </a:lnTo>
                <a:lnTo>
                  <a:pt x="4" y="4"/>
                </a:lnTo>
                <a:lnTo>
                  <a:pt x="4" y="0"/>
                </a:lnTo>
                <a:lnTo>
                  <a:pt x="6" y="0"/>
                </a:lnTo>
              </a:path>
            </a:pathLst>
          </a:custGeom>
          <a:noFill/>
          <a:ln w="4763">
            <a:solidFill>
              <a:srgbClr val="FF0705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701" name="Freeform 481"/>
          <p:cNvSpPr>
            <a:spLocks/>
          </p:cNvSpPr>
          <p:nvPr/>
        </p:nvSpPr>
        <p:spPr bwMode="auto">
          <a:xfrm>
            <a:off x="2881313" y="2252365"/>
            <a:ext cx="23812" cy="20637"/>
          </a:xfrm>
          <a:custGeom>
            <a:avLst/>
            <a:gdLst>
              <a:gd name="T0" fmla="*/ 14287 w 15"/>
              <a:gd name="T1" fmla="*/ 0 h 13"/>
              <a:gd name="T2" fmla="*/ 14287 w 15"/>
              <a:gd name="T3" fmla="*/ 0 h 13"/>
              <a:gd name="T4" fmla="*/ 14287 w 15"/>
              <a:gd name="T5" fmla="*/ 0 h 13"/>
              <a:gd name="T6" fmla="*/ 19050 w 15"/>
              <a:gd name="T7" fmla="*/ 0 h 13"/>
              <a:gd name="T8" fmla="*/ 19050 w 15"/>
              <a:gd name="T9" fmla="*/ 0 h 13"/>
              <a:gd name="T10" fmla="*/ 19050 w 15"/>
              <a:gd name="T11" fmla="*/ 4762 h 13"/>
              <a:gd name="T12" fmla="*/ 19050 w 15"/>
              <a:gd name="T13" fmla="*/ 4762 h 13"/>
              <a:gd name="T14" fmla="*/ 23812 w 15"/>
              <a:gd name="T15" fmla="*/ 4762 h 13"/>
              <a:gd name="T16" fmla="*/ 23812 w 15"/>
              <a:gd name="T17" fmla="*/ 9525 h 13"/>
              <a:gd name="T18" fmla="*/ 23812 w 15"/>
              <a:gd name="T19" fmla="*/ 9525 h 13"/>
              <a:gd name="T20" fmla="*/ 23812 w 15"/>
              <a:gd name="T21" fmla="*/ 9525 h 13"/>
              <a:gd name="T22" fmla="*/ 23812 w 15"/>
              <a:gd name="T23" fmla="*/ 12700 h 13"/>
              <a:gd name="T24" fmla="*/ 23812 w 15"/>
              <a:gd name="T25" fmla="*/ 12700 h 13"/>
              <a:gd name="T26" fmla="*/ 23812 w 15"/>
              <a:gd name="T27" fmla="*/ 12700 h 13"/>
              <a:gd name="T28" fmla="*/ 23812 w 15"/>
              <a:gd name="T29" fmla="*/ 17462 h 13"/>
              <a:gd name="T30" fmla="*/ 23812 w 15"/>
              <a:gd name="T31" fmla="*/ 17462 h 13"/>
              <a:gd name="T32" fmla="*/ 19050 w 15"/>
              <a:gd name="T33" fmla="*/ 17462 h 13"/>
              <a:gd name="T34" fmla="*/ 19050 w 15"/>
              <a:gd name="T35" fmla="*/ 17462 h 13"/>
              <a:gd name="T36" fmla="*/ 19050 w 15"/>
              <a:gd name="T37" fmla="*/ 20637 h 13"/>
              <a:gd name="T38" fmla="*/ 19050 w 15"/>
              <a:gd name="T39" fmla="*/ 20637 h 13"/>
              <a:gd name="T40" fmla="*/ 14287 w 15"/>
              <a:gd name="T41" fmla="*/ 20637 h 13"/>
              <a:gd name="T42" fmla="*/ 14287 w 15"/>
              <a:gd name="T43" fmla="*/ 20637 h 13"/>
              <a:gd name="T44" fmla="*/ 14287 w 15"/>
              <a:gd name="T45" fmla="*/ 20637 h 13"/>
              <a:gd name="T46" fmla="*/ 11112 w 15"/>
              <a:gd name="T47" fmla="*/ 20637 h 13"/>
              <a:gd name="T48" fmla="*/ 11112 w 15"/>
              <a:gd name="T49" fmla="*/ 20637 h 13"/>
              <a:gd name="T50" fmla="*/ 6350 w 15"/>
              <a:gd name="T51" fmla="*/ 20637 h 13"/>
              <a:gd name="T52" fmla="*/ 6350 w 15"/>
              <a:gd name="T53" fmla="*/ 20637 h 13"/>
              <a:gd name="T54" fmla="*/ 6350 w 15"/>
              <a:gd name="T55" fmla="*/ 17462 h 13"/>
              <a:gd name="T56" fmla="*/ 6350 w 15"/>
              <a:gd name="T57" fmla="*/ 17462 h 13"/>
              <a:gd name="T58" fmla="*/ 0 w 15"/>
              <a:gd name="T59" fmla="*/ 17462 h 13"/>
              <a:gd name="T60" fmla="*/ 0 w 15"/>
              <a:gd name="T61" fmla="*/ 17462 h 13"/>
              <a:gd name="T62" fmla="*/ 0 w 15"/>
              <a:gd name="T63" fmla="*/ 12700 h 13"/>
              <a:gd name="T64" fmla="*/ 0 w 15"/>
              <a:gd name="T65" fmla="*/ 12700 h 13"/>
              <a:gd name="T66" fmla="*/ 0 w 15"/>
              <a:gd name="T67" fmla="*/ 12700 h 13"/>
              <a:gd name="T68" fmla="*/ 0 w 15"/>
              <a:gd name="T69" fmla="*/ 9525 h 13"/>
              <a:gd name="T70" fmla="*/ 0 w 15"/>
              <a:gd name="T71" fmla="*/ 9525 h 13"/>
              <a:gd name="T72" fmla="*/ 0 w 15"/>
              <a:gd name="T73" fmla="*/ 9525 h 13"/>
              <a:gd name="T74" fmla="*/ 0 w 15"/>
              <a:gd name="T75" fmla="*/ 4762 h 13"/>
              <a:gd name="T76" fmla="*/ 6350 w 15"/>
              <a:gd name="T77" fmla="*/ 4762 h 13"/>
              <a:gd name="T78" fmla="*/ 6350 w 15"/>
              <a:gd name="T79" fmla="*/ 4762 h 13"/>
              <a:gd name="T80" fmla="*/ 6350 w 15"/>
              <a:gd name="T81" fmla="*/ 0 h 13"/>
              <a:gd name="T82" fmla="*/ 6350 w 15"/>
              <a:gd name="T83" fmla="*/ 0 h 13"/>
              <a:gd name="T84" fmla="*/ 11112 w 15"/>
              <a:gd name="T85" fmla="*/ 0 h 13"/>
              <a:gd name="T86" fmla="*/ 11112 w 15"/>
              <a:gd name="T87" fmla="*/ 0 h 13"/>
              <a:gd name="T88" fmla="*/ 11112 w 15"/>
              <a:gd name="T89" fmla="*/ 0 h 13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5" h="13">
                <a:moveTo>
                  <a:pt x="9" y="0"/>
                </a:moveTo>
                <a:lnTo>
                  <a:pt x="9" y="0"/>
                </a:lnTo>
                <a:lnTo>
                  <a:pt x="12" y="0"/>
                </a:lnTo>
                <a:lnTo>
                  <a:pt x="12" y="3"/>
                </a:lnTo>
                <a:lnTo>
                  <a:pt x="15" y="3"/>
                </a:lnTo>
                <a:lnTo>
                  <a:pt x="15" y="6"/>
                </a:lnTo>
                <a:lnTo>
                  <a:pt x="15" y="8"/>
                </a:lnTo>
                <a:lnTo>
                  <a:pt x="15" y="11"/>
                </a:lnTo>
                <a:lnTo>
                  <a:pt x="12" y="11"/>
                </a:lnTo>
                <a:lnTo>
                  <a:pt x="12" y="13"/>
                </a:lnTo>
                <a:lnTo>
                  <a:pt x="9" y="13"/>
                </a:lnTo>
                <a:lnTo>
                  <a:pt x="7" y="13"/>
                </a:lnTo>
                <a:lnTo>
                  <a:pt x="4" y="13"/>
                </a:lnTo>
                <a:lnTo>
                  <a:pt x="4" y="11"/>
                </a:lnTo>
                <a:lnTo>
                  <a:pt x="0" y="11"/>
                </a:lnTo>
                <a:lnTo>
                  <a:pt x="0" y="8"/>
                </a:lnTo>
                <a:lnTo>
                  <a:pt x="0" y="6"/>
                </a:lnTo>
                <a:lnTo>
                  <a:pt x="0" y="3"/>
                </a:lnTo>
                <a:lnTo>
                  <a:pt x="4" y="3"/>
                </a:lnTo>
                <a:lnTo>
                  <a:pt x="4" y="0"/>
                </a:lnTo>
                <a:lnTo>
                  <a:pt x="7" y="0"/>
                </a:lnTo>
                <a:lnTo>
                  <a:pt x="9" y="0"/>
                </a:lnTo>
                <a:close/>
              </a:path>
            </a:pathLst>
          </a:custGeom>
          <a:solidFill>
            <a:srgbClr val="FF070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702" name="Freeform 482"/>
          <p:cNvSpPr>
            <a:spLocks/>
          </p:cNvSpPr>
          <p:nvPr/>
        </p:nvSpPr>
        <p:spPr bwMode="auto">
          <a:xfrm>
            <a:off x="2881313" y="2252365"/>
            <a:ext cx="19050" cy="17462"/>
          </a:xfrm>
          <a:custGeom>
            <a:avLst/>
            <a:gdLst>
              <a:gd name="T0" fmla="*/ 11113 w 12"/>
              <a:gd name="T1" fmla="*/ 0 h 11"/>
              <a:gd name="T2" fmla="*/ 11113 w 12"/>
              <a:gd name="T3" fmla="*/ 0 h 11"/>
              <a:gd name="T4" fmla="*/ 14288 w 12"/>
              <a:gd name="T5" fmla="*/ 0 h 11"/>
              <a:gd name="T6" fmla="*/ 14288 w 12"/>
              <a:gd name="T7" fmla="*/ 0 h 11"/>
              <a:gd name="T8" fmla="*/ 14288 w 12"/>
              <a:gd name="T9" fmla="*/ 0 h 11"/>
              <a:gd name="T10" fmla="*/ 14288 w 12"/>
              <a:gd name="T11" fmla="*/ 4762 h 11"/>
              <a:gd name="T12" fmla="*/ 19050 w 12"/>
              <a:gd name="T13" fmla="*/ 4762 h 11"/>
              <a:gd name="T14" fmla="*/ 19050 w 12"/>
              <a:gd name="T15" fmla="*/ 4762 h 11"/>
              <a:gd name="T16" fmla="*/ 19050 w 12"/>
              <a:gd name="T17" fmla="*/ 4762 h 11"/>
              <a:gd name="T18" fmla="*/ 19050 w 12"/>
              <a:gd name="T19" fmla="*/ 9525 h 11"/>
              <a:gd name="T20" fmla="*/ 19050 w 12"/>
              <a:gd name="T21" fmla="*/ 9525 h 11"/>
              <a:gd name="T22" fmla="*/ 19050 w 12"/>
              <a:gd name="T23" fmla="*/ 9525 h 11"/>
              <a:gd name="T24" fmla="*/ 19050 w 12"/>
              <a:gd name="T25" fmla="*/ 9525 h 11"/>
              <a:gd name="T26" fmla="*/ 19050 w 12"/>
              <a:gd name="T27" fmla="*/ 12700 h 11"/>
              <a:gd name="T28" fmla="*/ 19050 w 12"/>
              <a:gd name="T29" fmla="*/ 12700 h 11"/>
              <a:gd name="T30" fmla="*/ 19050 w 12"/>
              <a:gd name="T31" fmla="*/ 12700 h 11"/>
              <a:gd name="T32" fmla="*/ 14288 w 12"/>
              <a:gd name="T33" fmla="*/ 12700 h 11"/>
              <a:gd name="T34" fmla="*/ 14288 w 12"/>
              <a:gd name="T35" fmla="*/ 17462 h 11"/>
              <a:gd name="T36" fmla="*/ 14288 w 12"/>
              <a:gd name="T37" fmla="*/ 17462 h 11"/>
              <a:gd name="T38" fmla="*/ 14288 w 12"/>
              <a:gd name="T39" fmla="*/ 17462 h 11"/>
              <a:gd name="T40" fmla="*/ 14288 w 12"/>
              <a:gd name="T41" fmla="*/ 17462 h 11"/>
              <a:gd name="T42" fmla="*/ 11113 w 12"/>
              <a:gd name="T43" fmla="*/ 17462 h 11"/>
              <a:gd name="T44" fmla="*/ 11113 w 12"/>
              <a:gd name="T45" fmla="*/ 17462 h 11"/>
              <a:gd name="T46" fmla="*/ 11113 w 12"/>
              <a:gd name="T47" fmla="*/ 17462 h 11"/>
              <a:gd name="T48" fmla="*/ 6350 w 12"/>
              <a:gd name="T49" fmla="*/ 17462 h 11"/>
              <a:gd name="T50" fmla="*/ 6350 w 12"/>
              <a:gd name="T51" fmla="*/ 17462 h 11"/>
              <a:gd name="T52" fmla="*/ 6350 w 12"/>
              <a:gd name="T53" fmla="*/ 17462 h 11"/>
              <a:gd name="T54" fmla="*/ 6350 w 12"/>
              <a:gd name="T55" fmla="*/ 17462 h 11"/>
              <a:gd name="T56" fmla="*/ 6350 w 12"/>
              <a:gd name="T57" fmla="*/ 12700 h 11"/>
              <a:gd name="T58" fmla="*/ 0 w 12"/>
              <a:gd name="T59" fmla="*/ 12700 h 11"/>
              <a:gd name="T60" fmla="*/ 0 w 12"/>
              <a:gd name="T61" fmla="*/ 12700 h 11"/>
              <a:gd name="T62" fmla="*/ 0 w 12"/>
              <a:gd name="T63" fmla="*/ 12700 h 11"/>
              <a:gd name="T64" fmla="*/ 0 w 12"/>
              <a:gd name="T65" fmla="*/ 9525 h 11"/>
              <a:gd name="T66" fmla="*/ 0 w 12"/>
              <a:gd name="T67" fmla="*/ 9525 h 11"/>
              <a:gd name="T68" fmla="*/ 0 w 12"/>
              <a:gd name="T69" fmla="*/ 9525 h 11"/>
              <a:gd name="T70" fmla="*/ 0 w 12"/>
              <a:gd name="T71" fmla="*/ 9525 h 11"/>
              <a:gd name="T72" fmla="*/ 0 w 12"/>
              <a:gd name="T73" fmla="*/ 4762 h 11"/>
              <a:gd name="T74" fmla="*/ 0 w 12"/>
              <a:gd name="T75" fmla="*/ 4762 h 11"/>
              <a:gd name="T76" fmla="*/ 0 w 12"/>
              <a:gd name="T77" fmla="*/ 4762 h 11"/>
              <a:gd name="T78" fmla="*/ 6350 w 12"/>
              <a:gd name="T79" fmla="*/ 4762 h 11"/>
              <a:gd name="T80" fmla="*/ 6350 w 12"/>
              <a:gd name="T81" fmla="*/ 0 h 11"/>
              <a:gd name="T82" fmla="*/ 6350 w 12"/>
              <a:gd name="T83" fmla="*/ 0 h 11"/>
              <a:gd name="T84" fmla="*/ 6350 w 12"/>
              <a:gd name="T85" fmla="*/ 0 h 11"/>
              <a:gd name="T86" fmla="*/ 11113 w 12"/>
              <a:gd name="T87" fmla="*/ 0 h 11"/>
              <a:gd name="T88" fmla="*/ 11113 w 12"/>
              <a:gd name="T89" fmla="*/ 0 h 1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2" h="11">
                <a:moveTo>
                  <a:pt x="7" y="0"/>
                </a:moveTo>
                <a:lnTo>
                  <a:pt x="7" y="0"/>
                </a:lnTo>
                <a:lnTo>
                  <a:pt x="9" y="0"/>
                </a:lnTo>
                <a:lnTo>
                  <a:pt x="9" y="3"/>
                </a:lnTo>
                <a:lnTo>
                  <a:pt x="12" y="3"/>
                </a:lnTo>
                <a:lnTo>
                  <a:pt x="12" y="6"/>
                </a:lnTo>
                <a:lnTo>
                  <a:pt x="12" y="8"/>
                </a:lnTo>
                <a:lnTo>
                  <a:pt x="9" y="8"/>
                </a:lnTo>
                <a:lnTo>
                  <a:pt x="9" y="11"/>
                </a:lnTo>
                <a:lnTo>
                  <a:pt x="7" y="11"/>
                </a:lnTo>
                <a:lnTo>
                  <a:pt x="4" y="11"/>
                </a:lnTo>
                <a:lnTo>
                  <a:pt x="4" y="8"/>
                </a:lnTo>
                <a:lnTo>
                  <a:pt x="0" y="8"/>
                </a:lnTo>
                <a:lnTo>
                  <a:pt x="0" y="6"/>
                </a:lnTo>
                <a:lnTo>
                  <a:pt x="0" y="3"/>
                </a:lnTo>
                <a:lnTo>
                  <a:pt x="4" y="3"/>
                </a:lnTo>
                <a:lnTo>
                  <a:pt x="4" y="0"/>
                </a:lnTo>
                <a:lnTo>
                  <a:pt x="7" y="0"/>
                </a:lnTo>
              </a:path>
            </a:pathLst>
          </a:custGeom>
          <a:noFill/>
          <a:ln w="4763">
            <a:solidFill>
              <a:srgbClr val="FF0705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703" name="Freeform 483"/>
          <p:cNvSpPr>
            <a:spLocks/>
          </p:cNvSpPr>
          <p:nvPr/>
        </p:nvSpPr>
        <p:spPr bwMode="auto">
          <a:xfrm>
            <a:off x="2938463" y="2406352"/>
            <a:ext cx="23812" cy="22225"/>
          </a:xfrm>
          <a:custGeom>
            <a:avLst/>
            <a:gdLst>
              <a:gd name="T0" fmla="*/ 14287 w 15"/>
              <a:gd name="T1" fmla="*/ 0 h 14"/>
              <a:gd name="T2" fmla="*/ 14287 w 15"/>
              <a:gd name="T3" fmla="*/ 0 h 14"/>
              <a:gd name="T4" fmla="*/ 14287 w 15"/>
              <a:gd name="T5" fmla="*/ 0 h 14"/>
              <a:gd name="T6" fmla="*/ 19050 w 15"/>
              <a:gd name="T7" fmla="*/ 0 h 14"/>
              <a:gd name="T8" fmla="*/ 19050 w 15"/>
              <a:gd name="T9" fmla="*/ 0 h 14"/>
              <a:gd name="T10" fmla="*/ 19050 w 15"/>
              <a:gd name="T11" fmla="*/ 4763 h 14"/>
              <a:gd name="T12" fmla="*/ 19050 w 15"/>
              <a:gd name="T13" fmla="*/ 4763 h 14"/>
              <a:gd name="T14" fmla="*/ 23812 w 15"/>
              <a:gd name="T15" fmla="*/ 4763 h 14"/>
              <a:gd name="T16" fmla="*/ 23812 w 15"/>
              <a:gd name="T17" fmla="*/ 9525 h 14"/>
              <a:gd name="T18" fmla="*/ 23812 w 15"/>
              <a:gd name="T19" fmla="*/ 9525 h 14"/>
              <a:gd name="T20" fmla="*/ 23812 w 15"/>
              <a:gd name="T21" fmla="*/ 9525 h 14"/>
              <a:gd name="T22" fmla="*/ 23812 w 15"/>
              <a:gd name="T23" fmla="*/ 12700 h 14"/>
              <a:gd name="T24" fmla="*/ 23812 w 15"/>
              <a:gd name="T25" fmla="*/ 12700 h 14"/>
              <a:gd name="T26" fmla="*/ 23812 w 15"/>
              <a:gd name="T27" fmla="*/ 12700 h 14"/>
              <a:gd name="T28" fmla="*/ 23812 w 15"/>
              <a:gd name="T29" fmla="*/ 17463 h 14"/>
              <a:gd name="T30" fmla="*/ 23812 w 15"/>
              <a:gd name="T31" fmla="*/ 17463 h 14"/>
              <a:gd name="T32" fmla="*/ 19050 w 15"/>
              <a:gd name="T33" fmla="*/ 17463 h 14"/>
              <a:gd name="T34" fmla="*/ 19050 w 15"/>
              <a:gd name="T35" fmla="*/ 17463 h 14"/>
              <a:gd name="T36" fmla="*/ 19050 w 15"/>
              <a:gd name="T37" fmla="*/ 22225 h 14"/>
              <a:gd name="T38" fmla="*/ 19050 w 15"/>
              <a:gd name="T39" fmla="*/ 22225 h 14"/>
              <a:gd name="T40" fmla="*/ 14287 w 15"/>
              <a:gd name="T41" fmla="*/ 22225 h 14"/>
              <a:gd name="T42" fmla="*/ 14287 w 15"/>
              <a:gd name="T43" fmla="*/ 22225 h 14"/>
              <a:gd name="T44" fmla="*/ 14287 w 15"/>
              <a:gd name="T45" fmla="*/ 22225 h 14"/>
              <a:gd name="T46" fmla="*/ 11112 w 15"/>
              <a:gd name="T47" fmla="*/ 22225 h 14"/>
              <a:gd name="T48" fmla="*/ 11112 w 15"/>
              <a:gd name="T49" fmla="*/ 22225 h 14"/>
              <a:gd name="T50" fmla="*/ 6350 w 15"/>
              <a:gd name="T51" fmla="*/ 22225 h 14"/>
              <a:gd name="T52" fmla="*/ 6350 w 15"/>
              <a:gd name="T53" fmla="*/ 22225 h 14"/>
              <a:gd name="T54" fmla="*/ 6350 w 15"/>
              <a:gd name="T55" fmla="*/ 17463 h 14"/>
              <a:gd name="T56" fmla="*/ 6350 w 15"/>
              <a:gd name="T57" fmla="*/ 17463 h 14"/>
              <a:gd name="T58" fmla="*/ 0 w 15"/>
              <a:gd name="T59" fmla="*/ 17463 h 14"/>
              <a:gd name="T60" fmla="*/ 0 w 15"/>
              <a:gd name="T61" fmla="*/ 17463 h 14"/>
              <a:gd name="T62" fmla="*/ 0 w 15"/>
              <a:gd name="T63" fmla="*/ 12700 h 14"/>
              <a:gd name="T64" fmla="*/ 0 w 15"/>
              <a:gd name="T65" fmla="*/ 12700 h 14"/>
              <a:gd name="T66" fmla="*/ 0 w 15"/>
              <a:gd name="T67" fmla="*/ 12700 h 14"/>
              <a:gd name="T68" fmla="*/ 0 w 15"/>
              <a:gd name="T69" fmla="*/ 9525 h 14"/>
              <a:gd name="T70" fmla="*/ 0 w 15"/>
              <a:gd name="T71" fmla="*/ 9525 h 14"/>
              <a:gd name="T72" fmla="*/ 0 w 15"/>
              <a:gd name="T73" fmla="*/ 9525 h 14"/>
              <a:gd name="T74" fmla="*/ 0 w 15"/>
              <a:gd name="T75" fmla="*/ 4763 h 14"/>
              <a:gd name="T76" fmla="*/ 6350 w 15"/>
              <a:gd name="T77" fmla="*/ 4763 h 14"/>
              <a:gd name="T78" fmla="*/ 6350 w 15"/>
              <a:gd name="T79" fmla="*/ 4763 h 14"/>
              <a:gd name="T80" fmla="*/ 6350 w 15"/>
              <a:gd name="T81" fmla="*/ 0 h 14"/>
              <a:gd name="T82" fmla="*/ 6350 w 15"/>
              <a:gd name="T83" fmla="*/ 0 h 14"/>
              <a:gd name="T84" fmla="*/ 11112 w 15"/>
              <a:gd name="T85" fmla="*/ 0 h 14"/>
              <a:gd name="T86" fmla="*/ 11112 w 15"/>
              <a:gd name="T87" fmla="*/ 0 h 14"/>
              <a:gd name="T88" fmla="*/ 11112 w 15"/>
              <a:gd name="T89" fmla="*/ 0 h 14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5" h="14">
                <a:moveTo>
                  <a:pt x="9" y="0"/>
                </a:moveTo>
                <a:lnTo>
                  <a:pt x="9" y="0"/>
                </a:lnTo>
                <a:lnTo>
                  <a:pt x="12" y="0"/>
                </a:lnTo>
                <a:lnTo>
                  <a:pt x="12" y="3"/>
                </a:lnTo>
                <a:lnTo>
                  <a:pt x="15" y="3"/>
                </a:lnTo>
                <a:lnTo>
                  <a:pt x="15" y="6"/>
                </a:lnTo>
                <a:lnTo>
                  <a:pt x="15" y="8"/>
                </a:lnTo>
                <a:lnTo>
                  <a:pt x="15" y="11"/>
                </a:lnTo>
                <a:lnTo>
                  <a:pt x="12" y="11"/>
                </a:lnTo>
                <a:lnTo>
                  <a:pt x="12" y="14"/>
                </a:lnTo>
                <a:lnTo>
                  <a:pt x="9" y="14"/>
                </a:lnTo>
                <a:lnTo>
                  <a:pt x="7" y="14"/>
                </a:lnTo>
                <a:lnTo>
                  <a:pt x="4" y="14"/>
                </a:lnTo>
                <a:lnTo>
                  <a:pt x="4" y="11"/>
                </a:lnTo>
                <a:lnTo>
                  <a:pt x="0" y="11"/>
                </a:lnTo>
                <a:lnTo>
                  <a:pt x="0" y="8"/>
                </a:lnTo>
                <a:lnTo>
                  <a:pt x="0" y="6"/>
                </a:lnTo>
                <a:lnTo>
                  <a:pt x="0" y="3"/>
                </a:lnTo>
                <a:lnTo>
                  <a:pt x="4" y="3"/>
                </a:lnTo>
                <a:lnTo>
                  <a:pt x="4" y="0"/>
                </a:lnTo>
                <a:lnTo>
                  <a:pt x="7" y="0"/>
                </a:lnTo>
                <a:lnTo>
                  <a:pt x="9" y="0"/>
                </a:lnTo>
                <a:close/>
              </a:path>
            </a:pathLst>
          </a:custGeom>
          <a:solidFill>
            <a:srgbClr val="FF070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704" name="Freeform 484"/>
          <p:cNvSpPr>
            <a:spLocks/>
          </p:cNvSpPr>
          <p:nvPr/>
        </p:nvSpPr>
        <p:spPr bwMode="auto">
          <a:xfrm>
            <a:off x="2938463" y="2406352"/>
            <a:ext cx="19050" cy="17463"/>
          </a:xfrm>
          <a:custGeom>
            <a:avLst/>
            <a:gdLst>
              <a:gd name="T0" fmla="*/ 11113 w 12"/>
              <a:gd name="T1" fmla="*/ 0 h 11"/>
              <a:gd name="T2" fmla="*/ 11113 w 12"/>
              <a:gd name="T3" fmla="*/ 0 h 11"/>
              <a:gd name="T4" fmla="*/ 14288 w 12"/>
              <a:gd name="T5" fmla="*/ 0 h 11"/>
              <a:gd name="T6" fmla="*/ 14288 w 12"/>
              <a:gd name="T7" fmla="*/ 0 h 11"/>
              <a:gd name="T8" fmla="*/ 14288 w 12"/>
              <a:gd name="T9" fmla="*/ 0 h 11"/>
              <a:gd name="T10" fmla="*/ 14288 w 12"/>
              <a:gd name="T11" fmla="*/ 4763 h 11"/>
              <a:gd name="T12" fmla="*/ 19050 w 12"/>
              <a:gd name="T13" fmla="*/ 4763 h 11"/>
              <a:gd name="T14" fmla="*/ 19050 w 12"/>
              <a:gd name="T15" fmla="*/ 4763 h 11"/>
              <a:gd name="T16" fmla="*/ 19050 w 12"/>
              <a:gd name="T17" fmla="*/ 4763 h 11"/>
              <a:gd name="T18" fmla="*/ 19050 w 12"/>
              <a:gd name="T19" fmla="*/ 9525 h 11"/>
              <a:gd name="T20" fmla="*/ 19050 w 12"/>
              <a:gd name="T21" fmla="*/ 9525 h 11"/>
              <a:gd name="T22" fmla="*/ 19050 w 12"/>
              <a:gd name="T23" fmla="*/ 9525 h 11"/>
              <a:gd name="T24" fmla="*/ 19050 w 12"/>
              <a:gd name="T25" fmla="*/ 9525 h 11"/>
              <a:gd name="T26" fmla="*/ 19050 w 12"/>
              <a:gd name="T27" fmla="*/ 12700 h 11"/>
              <a:gd name="T28" fmla="*/ 19050 w 12"/>
              <a:gd name="T29" fmla="*/ 12700 h 11"/>
              <a:gd name="T30" fmla="*/ 19050 w 12"/>
              <a:gd name="T31" fmla="*/ 12700 h 11"/>
              <a:gd name="T32" fmla="*/ 14288 w 12"/>
              <a:gd name="T33" fmla="*/ 12700 h 11"/>
              <a:gd name="T34" fmla="*/ 14288 w 12"/>
              <a:gd name="T35" fmla="*/ 17463 h 11"/>
              <a:gd name="T36" fmla="*/ 14288 w 12"/>
              <a:gd name="T37" fmla="*/ 17463 h 11"/>
              <a:gd name="T38" fmla="*/ 14288 w 12"/>
              <a:gd name="T39" fmla="*/ 17463 h 11"/>
              <a:gd name="T40" fmla="*/ 14288 w 12"/>
              <a:gd name="T41" fmla="*/ 17463 h 11"/>
              <a:gd name="T42" fmla="*/ 11113 w 12"/>
              <a:gd name="T43" fmla="*/ 17463 h 11"/>
              <a:gd name="T44" fmla="*/ 11113 w 12"/>
              <a:gd name="T45" fmla="*/ 17463 h 11"/>
              <a:gd name="T46" fmla="*/ 11113 w 12"/>
              <a:gd name="T47" fmla="*/ 17463 h 11"/>
              <a:gd name="T48" fmla="*/ 6350 w 12"/>
              <a:gd name="T49" fmla="*/ 17463 h 11"/>
              <a:gd name="T50" fmla="*/ 6350 w 12"/>
              <a:gd name="T51" fmla="*/ 17463 h 11"/>
              <a:gd name="T52" fmla="*/ 6350 w 12"/>
              <a:gd name="T53" fmla="*/ 17463 h 11"/>
              <a:gd name="T54" fmla="*/ 6350 w 12"/>
              <a:gd name="T55" fmla="*/ 17463 h 11"/>
              <a:gd name="T56" fmla="*/ 6350 w 12"/>
              <a:gd name="T57" fmla="*/ 12700 h 11"/>
              <a:gd name="T58" fmla="*/ 0 w 12"/>
              <a:gd name="T59" fmla="*/ 12700 h 11"/>
              <a:gd name="T60" fmla="*/ 0 w 12"/>
              <a:gd name="T61" fmla="*/ 12700 h 11"/>
              <a:gd name="T62" fmla="*/ 0 w 12"/>
              <a:gd name="T63" fmla="*/ 12700 h 11"/>
              <a:gd name="T64" fmla="*/ 0 w 12"/>
              <a:gd name="T65" fmla="*/ 9525 h 11"/>
              <a:gd name="T66" fmla="*/ 0 w 12"/>
              <a:gd name="T67" fmla="*/ 9525 h 11"/>
              <a:gd name="T68" fmla="*/ 0 w 12"/>
              <a:gd name="T69" fmla="*/ 9525 h 11"/>
              <a:gd name="T70" fmla="*/ 0 w 12"/>
              <a:gd name="T71" fmla="*/ 9525 h 11"/>
              <a:gd name="T72" fmla="*/ 0 w 12"/>
              <a:gd name="T73" fmla="*/ 4763 h 11"/>
              <a:gd name="T74" fmla="*/ 0 w 12"/>
              <a:gd name="T75" fmla="*/ 4763 h 11"/>
              <a:gd name="T76" fmla="*/ 0 w 12"/>
              <a:gd name="T77" fmla="*/ 4763 h 11"/>
              <a:gd name="T78" fmla="*/ 6350 w 12"/>
              <a:gd name="T79" fmla="*/ 4763 h 11"/>
              <a:gd name="T80" fmla="*/ 6350 w 12"/>
              <a:gd name="T81" fmla="*/ 0 h 11"/>
              <a:gd name="T82" fmla="*/ 6350 w 12"/>
              <a:gd name="T83" fmla="*/ 0 h 11"/>
              <a:gd name="T84" fmla="*/ 6350 w 12"/>
              <a:gd name="T85" fmla="*/ 0 h 11"/>
              <a:gd name="T86" fmla="*/ 11113 w 12"/>
              <a:gd name="T87" fmla="*/ 0 h 11"/>
              <a:gd name="T88" fmla="*/ 11113 w 12"/>
              <a:gd name="T89" fmla="*/ 0 h 1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2" h="11">
                <a:moveTo>
                  <a:pt x="7" y="0"/>
                </a:moveTo>
                <a:lnTo>
                  <a:pt x="7" y="0"/>
                </a:lnTo>
                <a:lnTo>
                  <a:pt x="9" y="0"/>
                </a:lnTo>
                <a:lnTo>
                  <a:pt x="9" y="3"/>
                </a:lnTo>
                <a:lnTo>
                  <a:pt x="12" y="3"/>
                </a:lnTo>
                <a:lnTo>
                  <a:pt x="12" y="6"/>
                </a:lnTo>
                <a:lnTo>
                  <a:pt x="12" y="8"/>
                </a:lnTo>
                <a:lnTo>
                  <a:pt x="9" y="8"/>
                </a:lnTo>
                <a:lnTo>
                  <a:pt x="9" y="11"/>
                </a:lnTo>
                <a:lnTo>
                  <a:pt x="7" y="11"/>
                </a:lnTo>
                <a:lnTo>
                  <a:pt x="4" y="11"/>
                </a:lnTo>
                <a:lnTo>
                  <a:pt x="4" y="8"/>
                </a:lnTo>
                <a:lnTo>
                  <a:pt x="0" y="8"/>
                </a:lnTo>
                <a:lnTo>
                  <a:pt x="0" y="6"/>
                </a:lnTo>
                <a:lnTo>
                  <a:pt x="0" y="3"/>
                </a:lnTo>
                <a:lnTo>
                  <a:pt x="4" y="3"/>
                </a:lnTo>
                <a:lnTo>
                  <a:pt x="4" y="0"/>
                </a:lnTo>
                <a:lnTo>
                  <a:pt x="7" y="0"/>
                </a:lnTo>
              </a:path>
            </a:pathLst>
          </a:custGeom>
          <a:noFill/>
          <a:ln w="4763">
            <a:solidFill>
              <a:srgbClr val="FF0705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705" name="Freeform 485"/>
          <p:cNvSpPr>
            <a:spLocks/>
          </p:cNvSpPr>
          <p:nvPr/>
        </p:nvSpPr>
        <p:spPr bwMode="auto">
          <a:xfrm>
            <a:off x="2990850" y="2550815"/>
            <a:ext cx="23813" cy="22225"/>
          </a:xfrm>
          <a:custGeom>
            <a:avLst/>
            <a:gdLst>
              <a:gd name="T0" fmla="*/ 15875 w 15"/>
              <a:gd name="T1" fmla="*/ 0 h 14"/>
              <a:gd name="T2" fmla="*/ 15875 w 15"/>
              <a:gd name="T3" fmla="*/ 0 h 14"/>
              <a:gd name="T4" fmla="*/ 15875 w 15"/>
              <a:gd name="T5" fmla="*/ 0 h 14"/>
              <a:gd name="T6" fmla="*/ 19050 w 15"/>
              <a:gd name="T7" fmla="*/ 0 h 14"/>
              <a:gd name="T8" fmla="*/ 19050 w 15"/>
              <a:gd name="T9" fmla="*/ 0 h 14"/>
              <a:gd name="T10" fmla="*/ 19050 w 15"/>
              <a:gd name="T11" fmla="*/ 3175 h 14"/>
              <a:gd name="T12" fmla="*/ 19050 w 15"/>
              <a:gd name="T13" fmla="*/ 3175 h 14"/>
              <a:gd name="T14" fmla="*/ 23813 w 15"/>
              <a:gd name="T15" fmla="*/ 3175 h 14"/>
              <a:gd name="T16" fmla="*/ 23813 w 15"/>
              <a:gd name="T17" fmla="*/ 7938 h 14"/>
              <a:gd name="T18" fmla="*/ 23813 w 15"/>
              <a:gd name="T19" fmla="*/ 7938 h 14"/>
              <a:gd name="T20" fmla="*/ 23813 w 15"/>
              <a:gd name="T21" fmla="*/ 7938 h 14"/>
              <a:gd name="T22" fmla="*/ 23813 w 15"/>
              <a:gd name="T23" fmla="*/ 12700 h 14"/>
              <a:gd name="T24" fmla="*/ 23813 w 15"/>
              <a:gd name="T25" fmla="*/ 12700 h 14"/>
              <a:gd name="T26" fmla="*/ 23813 w 15"/>
              <a:gd name="T27" fmla="*/ 12700 h 14"/>
              <a:gd name="T28" fmla="*/ 23813 w 15"/>
              <a:gd name="T29" fmla="*/ 19050 h 14"/>
              <a:gd name="T30" fmla="*/ 23813 w 15"/>
              <a:gd name="T31" fmla="*/ 19050 h 14"/>
              <a:gd name="T32" fmla="*/ 19050 w 15"/>
              <a:gd name="T33" fmla="*/ 19050 h 14"/>
              <a:gd name="T34" fmla="*/ 19050 w 15"/>
              <a:gd name="T35" fmla="*/ 19050 h 14"/>
              <a:gd name="T36" fmla="*/ 19050 w 15"/>
              <a:gd name="T37" fmla="*/ 22225 h 14"/>
              <a:gd name="T38" fmla="*/ 19050 w 15"/>
              <a:gd name="T39" fmla="*/ 22225 h 14"/>
              <a:gd name="T40" fmla="*/ 15875 w 15"/>
              <a:gd name="T41" fmla="*/ 22225 h 14"/>
              <a:gd name="T42" fmla="*/ 15875 w 15"/>
              <a:gd name="T43" fmla="*/ 22225 h 14"/>
              <a:gd name="T44" fmla="*/ 15875 w 15"/>
              <a:gd name="T45" fmla="*/ 22225 h 14"/>
              <a:gd name="T46" fmla="*/ 11113 w 15"/>
              <a:gd name="T47" fmla="*/ 22225 h 14"/>
              <a:gd name="T48" fmla="*/ 11113 w 15"/>
              <a:gd name="T49" fmla="*/ 22225 h 14"/>
              <a:gd name="T50" fmla="*/ 6350 w 15"/>
              <a:gd name="T51" fmla="*/ 22225 h 14"/>
              <a:gd name="T52" fmla="*/ 6350 w 15"/>
              <a:gd name="T53" fmla="*/ 22225 h 14"/>
              <a:gd name="T54" fmla="*/ 6350 w 15"/>
              <a:gd name="T55" fmla="*/ 19050 h 14"/>
              <a:gd name="T56" fmla="*/ 6350 w 15"/>
              <a:gd name="T57" fmla="*/ 19050 h 14"/>
              <a:gd name="T58" fmla="*/ 0 w 15"/>
              <a:gd name="T59" fmla="*/ 19050 h 14"/>
              <a:gd name="T60" fmla="*/ 0 w 15"/>
              <a:gd name="T61" fmla="*/ 19050 h 14"/>
              <a:gd name="T62" fmla="*/ 0 w 15"/>
              <a:gd name="T63" fmla="*/ 12700 h 14"/>
              <a:gd name="T64" fmla="*/ 0 w 15"/>
              <a:gd name="T65" fmla="*/ 12700 h 14"/>
              <a:gd name="T66" fmla="*/ 0 w 15"/>
              <a:gd name="T67" fmla="*/ 12700 h 14"/>
              <a:gd name="T68" fmla="*/ 0 w 15"/>
              <a:gd name="T69" fmla="*/ 7938 h 14"/>
              <a:gd name="T70" fmla="*/ 0 w 15"/>
              <a:gd name="T71" fmla="*/ 7938 h 14"/>
              <a:gd name="T72" fmla="*/ 0 w 15"/>
              <a:gd name="T73" fmla="*/ 7938 h 14"/>
              <a:gd name="T74" fmla="*/ 0 w 15"/>
              <a:gd name="T75" fmla="*/ 3175 h 14"/>
              <a:gd name="T76" fmla="*/ 6350 w 15"/>
              <a:gd name="T77" fmla="*/ 3175 h 14"/>
              <a:gd name="T78" fmla="*/ 6350 w 15"/>
              <a:gd name="T79" fmla="*/ 3175 h 14"/>
              <a:gd name="T80" fmla="*/ 6350 w 15"/>
              <a:gd name="T81" fmla="*/ 0 h 14"/>
              <a:gd name="T82" fmla="*/ 6350 w 15"/>
              <a:gd name="T83" fmla="*/ 0 h 14"/>
              <a:gd name="T84" fmla="*/ 11113 w 15"/>
              <a:gd name="T85" fmla="*/ 0 h 14"/>
              <a:gd name="T86" fmla="*/ 11113 w 15"/>
              <a:gd name="T87" fmla="*/ 0 h 14"/>
              <a:gd name="T88" fmla="*/ 11113 w 15"/>
              <a:gd name="T89" fmla="*/ 0 h 14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5" h="14">
                <a:moveTo>
                  <a:pt x="10" y="0"/>
                </a:moveTo>
                <a:lnTo>
                  <a:pt x="10" y="0"/>
                </a:lnTo>
                <a:lnTo>
                  <a:pt x="12" y="0"/>
                </a:lnTo>
                <a:lnTo>
                  <a:pt x="12" y="2"/>
                </a:lnTo>
                <a:lnTo>
                  <a:pt x="15" y="2"/>
                </a:lnTo>
                <a:lnTo>
                  <a:pt x="15" y="5"/>
                </a:lnTo>
                <a:lnTo>
                  <a:pt x="15" y="8"/>
                </a:lnTo>
                <a:lnTo>
                  <a:pt x="15" y="12"/>
                </a:lnTo>
                <a:lnTo>
                  <a:pt x="12" y="12"/>
                </a:lnTo>
                <a:lnTo>
                  <a:pt x="12" y="14"/>
                </a:lnTo>
                <a:lnTo>
                  <a:pt x="10" y="14"/>
                </a:lnTo>
                <a:lnTo>
                  <a:pt x="7" y="14"/>
                </a:lnTo>
                <a:lnTo>
                  <a:pt x="4" y="14"/>
                </a:lnTo>
                <a:lnTo>
                  <a:pt x="4" y="12"/>
                </a:lnTo>
                <a:lnTo>
                  <a:pt x="0" y="12"/>
                </a:lnTo>
                <a:lnTo>
                  <a:pt x="0" y="8"/>
                </a:lnTo>
                <a:lnTo>
                  <a:pt x="0" y="5"/>
                </a:lnTo>
                <a:lnTo>
                  <a:pt x="0" y="2"/>
                </a:lnTo>
                <a:lnTo>
                  <a:pt x="4" y="2"/>
                </a:lnTo>
                <a:lnTo>
                  <a:pt x="4" y="0"/>
                </a:lnTo>
                <a:lnTo>
                  <a:pt x="7" y="0"/>
                </a:lnTo>
                <a:lnTo>
                  <a:pt x="10" y="0"/>
                </a:lnTo>
                <a:close/>
              </a:path>
            </a:pathLst>
          </a:custGeom>
          <a:solidFill>
            <a:srgbClr val="FF070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706" name="Freeform 486"/>
          <p:cNvSpPr>
            <a:spLocks/>
          </p:cNvSpPr>
          <p:nvPr/>
        </p:nvSpPr>
        <p:spPr bwMode="auto">
          <a:xfrm>
            <a:off x="2990850" y="2550815"/>
            <a:ext cx="19050" cy="19050"/>
          </a:xfrm>
          <a:custGeom>
            <a:avLst/>
            <a:gdLst>
              <a:gd name="T0" fmla="*/ 11113 w 12"/>
              <a:gd name="T1" fmla="*/ 0 h 12"/>
              <a:gd name="T2" fmla="*/ 11113 w 12"/>
              <a:gd name="T3" fmla="*/ 0 h 12"/>
              <a:gd name="T4" fmla="*/ 15875 w 12"/>
              <a:gd name="T5" fmla="*/ 0 h 12"/>
              <a:gd name="T6" fmla="*/ 15875 w 12"/>
              <a:gd name="T7" fmla="*/ 0 h 12"/>
              <a:gd name="T8" fmla="*/ 15875 w 12"/>
              <a:gd name="T9" fmla="*/ 0 h 12"/>
              <a:gd name="T10" fmla="*/ 15875 w 12"/>
              <a:gd name="T11" fmla="*/ 3175 h 12"/>
              <a:gd name="T12" fmla="*/ 19050 w 12"/>
              <a:gd name="T13" fmla="*/ 3175 h 12"/>
              <a:gd name="T14" fmla="*/ 19050 w 12"/>
              <a:gd name="T15" fmla="*/ 3175 h 12"/>
              <a:gd name="T16" fmla="*/ 19050 w 12"/>
              <a:gd name="T17" fmla="*/ 3175 h 12"/>
              <a:gd name="T18" fmla="*/ 19050 w 12"/>
              <a:gd name="T19" fmla="*/ 7938 h 12"/>
              <a:gd name="T20" fmla="*/ 19050 w 12"/>
              <a:gd name="T21" fmla="*/ 7938 h 12"/>
              <a:gd name="T22" fmla="*/ 19050 w 12"/>
              <a:gd name="T23" fmla="*/ 7938 h 12"/>
              <a:gd name="T24" fmla="*/ 19050 w 12"/>
              <a:gd name="T25" fmla="*/ 7938 h 12"/>
              <a:gd name="T26" fmla="*/ 19050 w 12"/>
              <a:gd name="T27" fmla="*/ 12700 h 12"/>
              <a:gd name="T28" fmla="*/ 19050 w 12"/>
              <a:gd name="T29" fmla="*/ 12700 h 12"/>
              <a:gd name="T30" fmla="*/ 19050 w 12"/>
              <a:gd name="T31" fmla="*/ 12700 h 12"/>
              <a:gd name="T32" fmla="*/ 15875 w 12"/>
              <a:gd name="T33" fmla="*/ 12700 h 12"/>
              <a:gd name="T34" fmla="*/ 15875 w 12"/>
              <a:gd name="T35" fmla="*/ 19050 h 12"/>
              <a:gd name="T36" fmla="*/ 15875 w 12"/>
              <a:gd name="T37" fmla="*/ 19050 h 12"/>
              <a:gd name="T38" fmla="*/ 15875 w 12"/>
              <a:gd name="T39" fmla="*/ 19050 h 12"/>
              <a:gd name="T40" fmla="*/ 15875 w 12"/>
              <a:gd name="T41" fmla="*/ 19050 h 12"/>
              <a:gd name="T42" fmla="*/ 11113 w 12"/>
              <a:gd name="T43" fmla="*/ 19050 h 12"/>
              <a:gd name="T44" fmla="*/ 11113 w 12"/>
              <a:gd name="T45" fmla="*/ 19050 h 12"/>
              <a:gd name="T46" fmla="*/ 11113 w 12"/>
              <a:gd name="T47" fmla="*/ 19050 h 12"/>
              <a:gd name="T48" fmla="*/ 6350 w 12"/>
              <a:gd name="T49" fmla="*/ 19050 h 12"/>
              <a:gd name="T50" fmla="*/ 6350 w 12"/>
              <a:gd name="T51" fmla="*/ 19050 h 12"/>
              <a:gd name="T52" fmla="*/ 6350 w 12"/>
              <a:gd name="T53" fmla="*/ 19050 h 12"/>
              <a:gd name="T54" fmla="*/ 6350 w 12"/>
              <a:gd name="T55" fmla="*/ 19050 h 12"/>
              <a:gd name="T56" fmla="*/ 6350 w 12"/>
              <a:gd name="T57" fmla="*/ 12700 h 12"/>
              <a:gd name="T58" fmla="*/ 0 w 12"/>
              <a:gd name="T59" fmla="*/ 12700 h 12"/>
              <a:gd name="T60" fmla="*/ 0 w 12"/>
              <a:gd name="T61" fmla="*/ 12700 h 12"/>
              <a:gd name="T62" fmla="*/ 0 w 12"/>
              <a:gd name="T63" fmla="*/ 12700 h 12"/>
              <a:gd name="T64" fmla="*/ 0 w 12"/>
              <a:gd name="T65" fmla="*/ 7938 h 12"/>
              <a:gd name="T66" fmla="*/ 0 w 12"/>
              <a:gd name="T67" fmla="*/ 7938 h 12"/>
              <a:gd name="T68" fmla="*/ 0 w 12"/>
              <a:gd name="T69" fmla="*/ 7938 h 12"/>
              <a:gd name="T70" fmla="*/ 0 w 12"/>
              <a:gd name="T71" fmla="*/ 7938 h 12"/>
              <a:gd name="T72" fmla="*/ 0 w 12"/>
              <a:gd name="T73" fmla="*/ 3175 h 12"/>
              <a:gd name="T74" fmla="*/ 0 w 12"/>
              <a:gd name="T75" fmla="*/ 3175 h 12"/>
              <a:gd name="T76" fmla="*/ 0 w 12"/>
              <a:gd name="T77" fmla="*/ 3175 h 12"/>
              <a:gd name="T78" fmla="*/ 6350 w 12"/>
              <a:gd name="T79" fmla="*/ 3175 h 12"/>
              <a:gd name="T80" fmla="*/ 6350 w 12"/>
              <a:gd name="T81" fmla="*/ 0 h 12"/>
              <a:gd name="T82" fmla="*/ 6350 w 12"/>
              <a:gd name="T83" fmla="*/ 0 h 12"/>
              <a:gd name="T84" fmla="*/ 6350 w 12"/>
              <a:gd name="T85" fmla="*/ 0 h 12"/>
              <a:gd name="T86" fmla="*/ 11113 w 12"/>
              <a:gd name="T87" fmla="*/ 0 h 12"/>
              <a:gd name="T88" fmla="*/ 11113 w 12"/>
              <a:gd name="T89" fmla="*/ 0 h 1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2" h="12">
                <a:moveTo>
                  <a:pt x="7" y="0"/>
                </a:moveTo>
                <a:lnTo>
                  <a:pt x="7" y="0"/>
                </a:lnTo>
                <a:lnTo>
                  <a:pt x="10" y="0"/>
                </a:lnTo>
                <a:lnTo>
                  <a:pt x="10" y="2"/>
                </a:lnTo>
                <a:lnTo>
                  <a:pt x="12" y="2"/>
                </a:lnTo>
                <a:lnTo>
                  <a:pt x="12" y="5"/>
                </a:lnTo>
                <a:lnTo>
                  <a:pt x="12" y="8"/>
                </a:lnTo>
                <a:lnTo>
                  <a:pt x="10" y="8"/>
                </a:lnTo>
                <a:lnTo>
                  <a:pt x="10" y="12"/>
                </a:lnTo>
                <a:lnTo>
                  <a:pt x="7" y="12"/>
                </a:lnTo>
                <a:lnTo>
                  <a:pt x="4" y="12"/>
                </a:lnTo>
                <a:lnTo>
                  <a:pt x="4" y="8"/>
                </a:lnTo>
                <a:lnTo>
                  <a:pt x="0" y="8"/>
                </a:lnTo>
                <a:lnTo>
                  <a:pt x="0" y="5"/>
                </a:lnTo>
                <a:lnTo>
                  <a:pt x="0" y="2"/>
                </a:lnTo>
                <a:lnTo>
                  <a:pt x="4" y="2"/>
                </a:lnTo>
                <a:lnTo>
                  <a:pt x="4" y="0"/>
                </a:lnTo>
                <a:lnTo>
                  <a:pt x="7" y="0"/>
                </a:lnTo>
              </a:path>
            </a:pathLst>
          </a:custGeom>
          <a:noFill/>
          <a:ln w="4763">
            <a:solidFill>
              <a:srgbClr val="FF0705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707" name="Freeform 487"/>
          <p:cNvSpPr>
            <a:spLocks/>
          </p:cNvSpPr>
          <p:nvPr/>
        </p:nvSpPr>
        <p:spPr bwMode="auto">
          <a:xfrm>
            <a:off x="3048000" y="2668290"/>
            <a:ext cx="23813" cy="23812"/>
          </a:xfrm>
          <a:custGeom>
            <a:avLst/>
            <a:gdLst>
              <a:gd name="T0" fmla="*/ 14288 w 15"/>
              <a:gd name="T1" fmla="*/ 0 h 15"/>
              <a:gd name="T2" fmla="*/ 14288 w 15"/>
              <a:gd name="T3" fmla="*/ 0 h 15"/>
              <a:gd name="T4" fmla="*/ 14288 w 15"/>
              <a:gd name="T5" fmla="*/ 0 h 15"/>
              <a:gd name="T6" fmla="*/ 19050 w 15"/>
              <a:gd name="T7" fmla="*/ 0 h 15"/>
              <a:gd name="T8" fmla="*/ 19050 w 15"/>
              <a:gd name="T9" fmla="*/ 0 h 15"/>
              <a:gd name="T10" fmla="*/ 19050 w 15"/>
              <a:gd name="T11" fmla="*/ 6350 h 15"/>
              <a:gd name="T12" fmla="*/ 19050 w 15"/>
              <a:gd name="T13" fmla="*/ 6350 h 15"/>
              <a:gd name="T14" fmla="*/ 23813 w 15"/>
              <a:gd name="T15" fmla="*/ 6350 h 15"/>
              <a:gd name="T16" fmla="*/ 23813 w 15"/>
              <a:gd name="T17" fmla="*/ 11112 h 15"/>
              <a:gd name="T18" fmla="*/ 23813 w 15"/>
              <a:gd name="T19" fmla="*/ 11112 h 15"/>
              <a:gd name="T20" fmla="*/ 23813 w 15"/>
              <a:gd name="T21" fmla="*/ 11112 h 15"/>
              <a:gd name="T22" fmla="*/ 23813 w 15"/>
              <a:gd name="T23" fmla="*/ 14287 h 15"/>
              <a:gd name="T24" fmla="*/ 23813 w 15"/>
              <a:gd name="T25" fmla="*/ 14287 h 15"/>
              <a:gd name="T26" fmla="*/ 23813 w 15"/>
              <a:gd name="T27" fmla="*/ 14287 h 15"/>
              <a:gd name="T28" fmla="*/ 23813 w 15"/>
              <a:gd name="T29" fmla="*/ 19050 h 15"/>
              <a:gd name="T30" fmla="*/ 23813 w 15"/>
              <a:gd name="T31" fmla="*/ 19050 h 15"/>
              <a:gd name="T32" fmla="*/ 19050 w 15"/>
              <a:gd name="T33" fmla="*/ 19050 h 15"/>
              <a:gd name="T34" fmla="*/ 19050 w 15"/>
              <a:gd name="T35" fmla="*/ 19050 h 15"/>
              <a:gd name="T36" fmla="*/ 19050 w 15"/>
              <a:gd name="T37" fmla="*/ 23812 h 15"/>
              <a:gd name="T38" fmla="*/ 19050 w 15"/>
              <a:gd name="T39" fmla="*/ 23812 h 15"/>
              <a:gd name="T40" fmla="*/ 14288 w 15"/>
              <a:gd name="T41" fmla="*/ 23812 h 15"/>
              <a:gd name="T42" fmla="*/ 14288 w 15"/>
              <a:gd name="T43" fmla="*/ 23812 h 15"/>
              <a:gd name="T44" fmla="*/ 14288 w 15"/>
              <a:gd name="T45" fmla="*/ 23812 h 15"/>
              <a:gd name="T46" fmla="*/ 11113 w 15"/>
              <a:gd name="T47" fmla="*/ 23812 h 15"/>
              <a:gd name="T48" fmla="*/ 11113 w 15"/>
              <a:gd name="T49" fmla="*/ 23812 h 15"/>
              <a:gd name="T50" fmla="*/ 6350 w 15"/>
              <a:gd name="T51" fmla="*/ 23812 h 15"/>
              <a:gd name="T52" fmla="*/ 6350 w 15"/>
              <a:gd name="T53" fmla="*/ 23812 h 15"/>
              <a:gd name="T54" fmla="*/ 6350 w 15"/>
              <a:gd name="T55" fmla="*/ 19050 h 15"/>
              <a:gd name="T56" fmla="*/ 6350 w 15"/>
              <a:gd name="T57" fmla="*/ 19050 h 15"/>
              <a:gd name="T58" fmla="*/ 0 w 15"/>
              <a:gd name="T59" fmla="*/ 19050 h 15"/>
              <a:gd name="T60" fmla="*/ 0 w 15"/>
              <a:gd name="T61" fmla="*/ 19050 h 15"/>
              <a:gd name="T62" fmla="*/ 0 w 15"/>
              <a:gd name="T63" fmla="*/ 14287 h 15"/>
              <a:gd name="T64" fmla="*/ 0 w 15"/>
              <a:gd name="T65" fmla="*/ 14287 h 15"/>
              <a:gd name="T66" fmla="*/ 0 w 15"/>
              <a:gd name="T67" fmla="*/ 14287 h 15"/>
              <a:gd name="T68" fmla="*/ 0 w 15"/>
              <a:gd name="T69" fmla="*/ 11112 h 15"/>
              <a:gd name="T70" fmla="*/ 0 w 15"/>
              <a:gd name="T71" fmla="*/ 11112 h 15"/>
              <a:gd name="T72" fmla="*/ 0 w 15"/>
              <a:gd name="T73" fmla="*/ 11112 h 15"/>
              <a:gd name="T74" fmla="*/ 0 w 15"/>
              <a:gd name="T75" fmla="*/ 6350 h 15"/>
              <a:gd name="T76" fmla="*/ 6350 w 15"/>
              <a:gd name="T77" fmla="*/ 6350 h 15"/>
              <a:gd name="T78" fmla="*/ 6350 w 15"/>
              <a:gd name="T79" fmla="*/ 6350 h 15"/>
              <a:gd name="T80" fmla="*/ 6350 w 15"/>
              <a:gd name="T81" fmla="*/ 0 h 15"/>
              <a:gd name="T82" fmla="*/ 6350 w 15"/>
              <a:gd name="T83" fmla="*/ 0 h 15"/>
              <a:gd name="T84" fmla="*/ 11113 w 15"/>
              <a:gd name="T85" fmla="*/ 0 h 15"/>
              <a:gd name="T86" fmla="*/ 11113 w 15"/>
              <a:gd name="T87" fmla="*/ 0 h 15"/>
              <a:gd name="T88" fmla="*/ 11113 w 15"/>
              <a:gd name="T89" fmla="*/ 0 h 15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5" h="15">
                <a:moveTo>
                  <a:pt x="9" y="0"/>
                </a:moveTo>
                <a:lnTo>
                  <a:pt x="9" y="0"/>
                </a:lnTo>
                <a:lnTo>
                  <a:pt x="12" y="0"/>
                </a:lnTo>
                <a:lnTo>
                  <a:pt x="12" y="4"/>
                </a:lnTo>
                <a:lnTo>
                  <a:pt x="15" y="4"/>
                </a:lnTo>
                <a:lnTo>
                  <a:pt x="15" y="7"/>
                </a:lnTo>
                <a:lnTo>
                  <a:pt x="15" y="9"/>
                </a:lnTo>
                <a:lnTo>
                  <a:pt x="15" y="12"/>
                </a:lnTo>
                <a:lnTo>
                  <a:pt x="12" y="12"/>
                </a:lnTo>
                <a:lnTo>
                  <a:pt x="12" y="15"/>
                </a:lnTo>
                <a:lnTo>
                  <a:pt x="9" y="15"/>
                </a:lnTo>
                <a:lnTo>
                  <a:pt x="7" y="15"/>
                </a:lnTo>
                <a:lnTo>
                  <a:pt x="4" y="15"/>
                </a:lnTo>
                <a:lnTo>
                  <a:pt x="4" y="12"/>
                </a:lnTo>
                <a:lnTo>
                  <a:pt x="0" y="12"/>
                </a:lnTo>
                <a:lnTo>
                  <a:pt x="0" y="9"/>
                </a:lnTo>
                <a:lnTo>
                  <a:pt x="0" y="7"/>
                </a:lnTo>
                <a:lnTo>
                  <a:pt x="0" y="4"/>
                </a:lnTo>
                <a:lnTo>
                  <a:pt x="4" y="4"/>
                </a:lnTo>
                <a:lnTo>
                  <a:pt x="4" y="0"/>
                </a:lnTo>
                <a:lnTo>
                  <a:pt x="7" y="0"/>
                </a:lnTo>
                <a:lnTo>
                  <a:pt x="9" y="0"/>
                </a:lnTo>
                <a:close/>
              </a:path>
            </a:pathLst>
          </a:custGeom>
          <a:solidFill>
            <a:srgbClr val="FF070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708" name="Freeform 488"/>
          <p:cNvSpPr>
            <a:spLocks/>
          </p:cNvSpPr>
          <p:nvPr/>
        </p:nvSpPr>
        <p:spPr bwMode="auto">
          <a:xfrm>
            <a:off x="3048000" y="2668290"/>
            <a:ext cx="19050" cy="19050"/>
          </a:xfrm>
          <a:custGeom>
            <a:avLst/>
            <a:gdLst>
              <a:gd name="T0" fmla="*/ 11113 w 12"/>
              <a:gd name="T1" fmla="*/ 0 h 12"/>
              <a:gd name="T2" fmla="*/ 11113 w 12"/>
              <a:gd name="T3" fmla="*/ 0 h 12"/>
              <a:gd name="T4" fmla="*/ 14288 w 12"/>
              <a:gd name="T5" fmla="*/ 0 h 12"/>
              <a:gd name="T6" fmla="*/ 14288 w 12"/>
              <a:gd name="T7" fmla="*/ 0 h 12"/>
              <a:gd name="T8" fmla="*/ 14288 w 12"/>
              <a:gd name="T9" fmla="*/ 0 h 12"/>
              <a:gd name="T10" fmla="*/ 14288 w 12"/>
              <a:gd name="T11" fmla="*/ 6350 h 12"/>
              <a:gd name="T12" fmla="*/ 19050 w 12"/>
              <a:gd name="T13" fmla="*/ 6350 h 12"/>
              <a:gd name="T14" fmla="*/ 19050 w 12"/>
              <a:gd name="T15" fmla="*/ 6350 h 12"/>
              <a:gd name="T16" fmla="*/ 19050 w 12"/>
              <a:gd name="T17" fmla="*/ 6350 h 12"/>
              <a:gd name="T18" fmla="*/ 19050 w 12"/>
              <a:gd name="T19" fmla="*/ 11113 h 12"/>
              <a:gd name="T20" fmla="*/ 19050 w 12"/>
              <a:gd name="T21" fmla="*/ 11113 h 12"/>
              <a:gd name="T22" fmla="*/ 19050 w 12"/>
              <a:gd name="T23" fmla="*/ 11113 h 12"/>
              <a:gd name="T24" fmla="*/ 19050 w 12"/>
              <a:gd name="T25" fmla="*/ 11113 h 12"/>
              <a:gd name="T26" fmla="*/ 19050 w 12"/>
              <a:gd name="T27" fmla="*/ 14288 h 12"/>
              <a:gd name="T28" fmla="*/ 19050 w 12"/>
              <a:gd name="T29" fmla="*/ 14288 h 12"/>
              <a:gd name="T30" fmla="*/ 19050 w 12"/>
              <a:gd name="T31" fmla="*/ 14288 h 12"/>
              <a:gd name="T32" fmla="*/ 14288 w 12"/>
              <a:gd name="T33" fmla="*/ 14288 h 12"/>
              <a:gd name="T34" fmla="*/ 14288 w 12"/>
              <a:gd name="T35" fmla="*/ 19050 h 12"/>
              <a:gd name="T36" fmla="*/ 14288 w 12"/>
              <a:gd name="T37" fmla="*/ 19050 h 12"/>
              <a:gd name="T38" fmla="*/ 14288 w 12"/>
              <a:gd name="T39" fmla="*/ 19050 h 12"/>
              <a:gd name="T40" fmla="*/ 14288 w 12"/>
              <a:gd name="T41" fmla="*/ 19050 h 12"/>
              <a:gd name="T42" fmla="*/ 11113 w 12"/>
              <a:gd name="T43" fmla="*/ 19050 h 12"/>
              <a:gd name="T44" fmla="*/ 11113 w 12"/>
              <a:gd name="T45" fmla="*/ 19050 h 12"/>
              <a:gd name="T46" fmla="*/ 11113 w 12"/>
              <a:gd name="T47" fmla="*/ 19050 h 12"/>
              <a:gd name="T48" fmla="*/ 6350 w 12"/>
              <a:gd name="T49" fmla="*/ 19050 h 12"/>
              <a:gd name="T50" fmla="*/ 6350 w 12"/>
              <a:gd name="T51" fmla="*/ 19050 h 12"/>
              <a:gd name="T52" fmla="*/ 6350 w 12"/>
              <a:gd name="T53" fmla="*/ 19050 h 12"/>
              <a:gd name="T54" fmla="*/ 6350 w 12"/>
              <a:gd name="T55" fmla="*/ 19050 h 12"/>
              <a:gd name="T56" fmla="*/ 6350 w 12"/>
              <a:gd name="T57" fmla="*/ 14288 h 12"/>
              <a:gd name="T58" fmla="*/ 0 w 12"/>
              <a:gd name="T59" fmla="*/ 14288 h 12"/>
              <a:gd name="T60" fmla="*/ 0 w 12"/>
              <a:gd name="T61" fmla="*/ 14288 h 12"/>
              <a:gd name="T62" fmla="*/ 0 w 12"/>
              <a:gd name="T63" fmla="*/ 14288 h 12"/>
              <a:gd name="T64" fmla="*/ 0 w 12"/>
              <a:gd name="T65" fmla="*/ 11113 h 12"/>
              <a:gd name="T66" fmla="*/ 0 w 12"/>
              <a:gd name="T67" fmla="*/ 11113 h 12"/>
              <a:gd name="T68" fmla="*/ 0 w 12"/>
              <a:gd name="T69" fmla="*/ 11113 h 12"/>
              <a:gd name="T70" fmla="*/ 0 w 12"/>
              <a:gd name="T71" fmla="*/ 11113 h 12"/>
              <a:gd name="T72" fmla="*/ 0 w 12"/>
              <a:gd name="T73" fmla="*/ 6350 h 12"/>
              <a:gd name="T74" fmla="*/ 0 w 12"/>
              <a:gd name="T75" fmla="*/ 6350 h 12"/>
              <a:gd name="T76" fmla="*/ 0 w 12"/>
              <a:gd name="T77" fmla="*/ 6350 h 12"/>
              <a:gd name="T78" fmla="*/ 6350 w 12"/>
              <a:gd name="T79" fmla="*/ 6350 h 12"/>
              <a:gd name="T80" fmla="*/ 6350 w 12"/>
              <a:gd name="T81" fmla="*/ 0 h 12"/>
              <a:gd name="T82" fmla="*/ 6350 w 12"/>
              <a:gd name="T83" fmla="*/ 0 h 12"/>
              <a:gd name="T84" fmla="*/ 6350 w 12"/>
              <a:gd name="T85" fmla="*/ 0 h 12"/>
              <a:gd name="T86" fmla="*/ 11113 w 12"/>
              <a:gd name="T87" fmla="*/ 0 h 12"/>
              <a:gd name="T88" fmla="*/ 11113 w 12"/>
              <a:gd name="T89" fmla="*/ 0 h 1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2" h="12">
                <a:moveTo>
                  <a:pt x="7" y="0"/>
                </a:moveTo>
                <a:lnTo>
                  <a:pt x="7" y="0"/>
                </a:lnTo>
                <a:lnTo>
                  <a:pt x="9" y="0"/>
                </a:lnTo>
                <a:lnTo>
                  <a:pt x="9" y="4"/>
                </a:lnTo>
                <a:lnTo>
                  <a:pt x="12" y="4"/>
                </a:lnTo>
                <a:lnTo>
                  <a:pt x="12" y="7"/>
                </a:lnTo>
                <a:lnTo>
                  <a:pt x="12" y="9"/>
                </a:lnTo>
                <a:lnTo>
                  <a:pt x="9" y="9"/>
                </a:lnTo>
                <a:lnTo>
                  <a:pt x="9" y="12"/>
                </a:lnTo>
                <a:lnTo>
                  <a:pt x="7" y="12"/>
                </a:lnTo>
                <a:lnTo>
                  <a:pt x="4" y="12"/>
                </a:lnTo>
                <a:lnTo>
                  <a:pt x="4" y="9"/>
                </a:lnTo>
                <a:lnTo>
                  <a:pt x="0" y="9"/>
                </a:lnTo>
                <a:lnTo>
                  <a:pt x="0" y="7"/>
                </a:lnTo>
                <a:lnTo>
                  <a:pt x="0" y="4"/>
                </a:lnTo>
                <a:lnTo>
                  <a:pt x="4" y="4"/>
                </a:lnTo>
                <a:lnTo>
                  <a:pt x="4" y="0"/>
                </a:lnTo>
                <a:lnTo>
                  <a:pt x="7" y="0"/>
                </a:lnTo>
              </a:path>
            </a:pathLst>
          </a:custGeom>
          <a:noFill/>
          <a:ln w="4763">
            <a:solidFill>
              <a:srgbClr val="FF0705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709" name="Freeform 489"/>
          <p:cNvSpPr>
            <a:spLocks/>
          </p:cNvSpPr>
          <p:nvPr/>
        </p:nvSpPr>
        <p:spPr bwMode="auto">
          <a:xfrm>
            <a:off x="3111500" y="2731790"/>
            <a:ext cx="20638" cy="20637"/>
          </a:xfrm>
          <a:custGeom>
            <a:avLst/>
            <a:gdLst>
              <a:gd name="T0" fmla="*/ 12700 w 13"/>
              <a:gd name="T1" fmla="*/ 0 h 13"/>
              <a:gd name="T2" fmla="*/ 12700 w 13"/>
              <a:gd name="T3" fmla="*/ 0 h 13"/>
              <a:gd name="T4" fmla="*/ 12700 w 13"/>
              <a:gd name="T5" fmla="*/ 0 h 13"/>
              <a:gd name="T6" fmla="*/ 17463 w 13"/>
              <a:gd name="T7" fmla="*/ 0 h 13"/>
              <a:gd name="T8" fmla="*/ 17463 w 13"/>
              <a:gd name="T9" fmla="*/ 0 h 13"/>
              <a:gd name="T10" fmla="*/ 17463 w 13"/>
              <a:gd name="T11" fmla="*/ 4762 h 13"/>
              <a:gd name="T12" fmla="*/ 17463 w 13"/>
              <a:gd name="T13" fmla="*/ 4762 h 13"/>
              <a:gd name="T14" fmla="*/ 20638 w 13"/>
              <a:gd name="T15" fmla="*/ 4762 h 13"/>
              <a:gd name="T16" fmla="*/ 20638 w 13"/>
              <a:gd name="T17" fmla="*/ 7937 h 13"/>
              <a:gd name="T18" fmla="*/ 20638 w 13"/>
              <a:gd name="T19" fmla="*/ 7937 h 13"/>
              <a:gd name="T20" fmla="*/ 20638 w 13"/>
              <a:gd name="T21" fmla="*/ 7937 h 13"/>
              <a:gd name="T22" fmla="*/ 20638 w 13"/>
              <a:gd name="T23" fmla="*/ 12700 h 13"/>
              <a:gd name="T24" fmla="*/ 20638 w 13"/>
              <a:gd name="T25" fmla="*/ 12700 h 13"/>
              <a:gd name="T26" fmla="*/ 20638 w 13"/>
              <a:gd name="T27" fmla="*/ 12700 h 13"/>
              <a:gd name="T28" fmla="*/ 20638 w 13"/>
              <a:gd name="T29" fmla="*/ 17462 h 13"/>
              <a:gd name="T30" fmla="*/ 20638 w 13"/>
              <a:gd name="T31" fmla="*/ 17462 h 13"/>
              <a:gd name="T32" fmla="*/ 17463 w 13"/>
              <a:gd name="T33" fmla="*/ 17462 h 13"/>
              <a:gd name="T34" fmla="*/ 17463 w 13"/>
              <a:gd name="T35" fmla="*/ 17462 h 13"/>
              <a:gd name="T36" fmla="*/ 17463 w 13"/>
              <a:gd name="T37" fmla="*/ 20637 h 13"/>
              <a:gd name="T38" fmla="*/ 17463 w 13"/>
              <a:gd name="T39" fmla="*/ 20637 h 13"/>
              <a:gd name="T40" fmla="*/ 12700 w 13"/>
              <a:gd name="T41" fmla="*/ 20637 h 13"/>
              <a:gd name="T42" fmla="*/ 12700 w 13"/>
              <a:gd name="T43" fmla="*/ 20637 h 13"/>
              <a:gd name="T44" fmla="*/ 12700 w 13"/>
              <a:gd name="T45" fmla="*/ 20637 h 13"/>
              <a:gd name="T46" fmla="*/ 7938 w 13"/>
              <a:gd name="T47" fmla="*/ 20637 h 13"/>
              <a:gd name="T48" fmla="*/ 7938 w 13"/>
              <a:gd name="T49" fmla="*/ 20637 h 13"/>
              <a:gd name="T50" fmla="*/ 4763 w 13"/>
              <a:gd name="T51" fmla="*/ 20637 h 13"/>
              <a:gd name="T52" fmla="*/ 4763 w 13"/>
              <a:gd name="T53" fmla="*/ 20637 h 13"/>
              <a:gd name="T54" fmla="*/ 4763 w 13"/>
              <a:gd name="T55" fmla="*/ 17462 h 13"/>
              <a:gd name="T56" fmla="*/ 4763 w 13"/>
              <a:gd name="T57" fmla="*/ 17462 h 13"/>
              <a:gd name="T58" fmla="*/ 0 w 13"/>
              <a:gd name="T59" fmla="*/ 17462 h 13"/>
              <a:gd name="T60" fmla="*/ 0 w 13"/>
              <a:gd name="T61" fmla="*/ 17462 h 13"/>
              <a:gd name="T62" fmla="*/ 0 w 13"/>
              <a:gd name="T63" fmla="*/ 12700 h 13"/>
              <a:gd name="T64" fmla="*/ 0 w 13"/>
              <a:gd name="T65" fmla="*/ 12700 h 13"/>
              <a:gd name="T66" fmla="*/ 0 w 13"/>
              <a:gd name="T67" fmla="*/ 12700 h 13"/>
              <a:gd name="T68" fmla="*/ 0 w 13"/>
              <a:gd name="T69" fmla="*/ 7937 h 13"/>
              <a:gd name="T70" fmla="*/ 0 w 13"/>
              <a:gd name="T71" fmla="*/ 7937 h 13"/>
              <a:gd name="T72" fmla="*/ 0 w 13"/>
              <a:gd name="T73" fmla="*/ 7937 h 13"/>
              <a:gd name="T74" fmla="*/ 0 w 13"/>
              <a:gd name="T75" fmla="*/ 4762 h 13"/>
              <a:gd name="T76" fmla="*/ 4763 w 13"/>
              <a:gd name="T77" fmla="*/ 4762 h 13"/>
              <a:gd name="T78" fmla="*/ 4763 w 13"/>
              <a:gd name="T79" fmla="*/ 4762 h 13"/>
              <a:gd name="T80" fmla="*/ 4763 w 13"/>
              <a:gd name="T81" fmla="*/ 0 h 13"/>
              <a:gd name="T82" fmla="*/ 4763 w 13"/>
              <a:gd name="T83" fmla="*/ 0 h 13"/>
              <a:gd name="T84" fmla="*/ 7938 w 13"/>
              <a:gd name="T85" fmla="*/ 0 h 13"/>
              <a:gd name="T86" fmla="*/ 7938 w 13"/>
              <a:gd name="T87" fmla="*/ 0 h 13"/>
              <a:gd name="T88" fmla="*/ 7938 w 13"/>
              <a:gd name="T89" fmla="*/ 0 h 13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3" h="13">
                <a:moveTo>
                  <a:pt x="8" y="0"/>
                </a:moveTo>
                <a:lnTo>
                  <a:pt x="8" y="0"/>
                </a:lnTo>
                <a:lnTo>
                  <a:pt x="11" y="0"/>
                </a:lnTo>
                <a:lnTo>
                  <a:pt x="11" y="3"/>
                </a:lnTo>
                <a:lnTo>
                  <a:pt x="13" y="3"/>
                </a:lnTo>
                <a:lnTo>
                  <a:pt x="13" y="5"/>
                </a:lnTo>
                <a:lnTo>
                  <a:pt x="13" y="8"/>
                </a:lnTo>
                <a:lnTo>
                  <a:pt x="13" y="11"/>
                </a:lnTo>
                <a:lnTo>
                  <a:pt x="11" y="11"/>
                </a:lnTo>
                <a:lnTo>
                  <a:pt x="11" y="13"/>
                </a:lnTo>
                <a:lnTo>
                  <a:pt x="8" y="13"/>
                </a:lnTo>
                <a:lnTo>
                  <a:pt x="5" y="13"/>
                </a:lnTo>
                <a:lnTo>
                  <a:pt x="3" y="13"/>
                </a:lnTo>
                <a:lnTo>
                  <a:pt x="3" y="11"/>
                </a:lnTo>
                <a:lnTo>
                  <a:pt x="0" y="11"/>
                </a:lnTo>
                <a:lnTo>
                  <a:pt x="0" y="8"/>
                </a:lnTo>
                <a:lnTo>
                  <a:pt x="0" y="5"/>
                </a:lnTo>
                <a:lnTo>
                  <a:pt x="0" y="3"/>
                </a:lnTo>
                <a:lnTo>
                  <a:pt x="3" y="3"/>
                </a:lnTo>
                <a:lnTo>
                  <a:pt x="3" y="0"/>
                </a:lnTo>
                <a:lnTo>
                  <a:pt x="5" y="0"/>
                </a:lnTo>
                <a:lnTo>
                  <a:pt x="8" y="0"/>
                </a:lnTo>
                <a:close/>
              </a:path>
            </a:pathLst>
          </a:custGeom>
          <a:solidFill>
            <a:srgbClr val="FF070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710" name="Freeform 490"/>
          <p:cNvSpPr>
            <a:spLocks/>
          </p:cNvSpPr>
          <p:nvPr/>
        </p:nvSpPr>
        <p:spPr bwMode="auto">
          <a:xfrm>
            <a:off x="3111500" y="2731790"/>
            <a:ext cx="17463" cy="17462"/>
          </a:xfrm>
          <a:custGeom>
            <a:avLst/>
            <a:gdLst>
              <a:gd name="T0" fmla="*/ 7938 w 11"/>
              <a:gd name="T1" fmla="*/ 0 h 11"/>
              <a:gd name="T2" fmla="*/ 7938 w 11"/>
              <a:gd name="T3" fmla="*/ 0 h 11"/>
              <a:gd name="T4" fmla="*/ 12700 w 11"/>
              <a:gd name="T5" fmla="*/ 0 h 11"/>
              <a:gd name="T6" fmla="*/ 12700 w 11"/>
              <a:gd name="T7" fmla="*/ 0 h 11"/>
              <a:gd name="T8" fmla="*/ 12700 w 11"/>
              <a:gd name="T9" fmla="*/ 0 h 11"/>
              <a:gd name="T10" fmla="*/ 12700 w 11"/>
              <a:gd name="T11" fmla="*/ 4762 h 11"/>
              <a:gd name="T12" fmla="*/ 17463 w 11"/>
              <a:gd name="T13" fmla="*/ 4762 h 11"/>
              <a:gd name="T14" fmla="*/ 17463 w 11"/>
              <a:gd name="T15" fmla="*/ 4762 h 11"/>
              <a:gd name="T16" fmla="*/ 17463 w 11"/>
              <a:gd name="T17" fmla="*/ 4762 h 11"/>
              <a:gd name="T18" fmla="*/ 17463 w 11"/>
              <a:gd name="T19" fmla="*/ 7937 h 11"/>
              <a:gd name="T20" fmla="*/ 17463 w 11"/>
              <a:gd name="T21" fmla="*/ 7937 h 11"/>
              <a:gd name="T22" fmla="*/ 17463 w 11"/>
              <a:gd name="T23" fmla="*/ 7937 h 11"/>
              <a:gd name="T24" fmla="*/ 17463 w 11"/>
              <a:gd name="T25" fmla="*/ 7937 h 11"/>
              <a:gd name="T26" fmla="*/ 17463 w 11"/>
              <a:gd name="T27" fmla="*/ 12700 h 11"/>
              <a:gd name="T28" fmla="*/ 17463 w 11"/>
              <a:gd name="T29" fmla="*/ 12700 h 11"/>
              <a:gd name="T30" fmla="*/ 17463 w 11"/>
              <a:gd name="T31" fmla="*/ 12700 h 11"/>
              <a:gd name="T32" fmla="*/ 12700 w 11"/>
              <a:gd name="T33" fmla="*/ 12700 h 11"/>
              <a:gd name="T34" fmla="*/ 12700 w 11"/>
              <a:gd name="T35" fmla="*/ 17462 h 11"/>
              <a:gd name="T36" fmla="*/ 12700 w 11"/>
              <a:gd name="T37" fmla="*/ 17462 h 11"/>
              <a:gd name="T38" fmla="*/ 12700 w 11"/>
              <a:gd name="T39" fmla="*/ 17462 h 11"/>
              <a:gd name="T40" fmla="*/ 12700 w 11"/>
              <a:gd name="T41" fmla="*/ 17462 h 11"/>
              <a:gd name="T42" fmla="*/ 7938 w 11"/>
              <a:gd name="T43" fmla="*/ 17462 h 11"/>
              <a:gd name="T44" fmla="*/ 7938 w 11"/>
              <a:gd name="T45" fmla="*/ 17462 h 11"/>
              <a:gd name="T46" fmla="*/ 7938 w 11"/>
              <a:gd name="T47" fmla="*/ 17462 h 11"/>
              <a:gd name="T48" fmla="*/ 4763 w 11"/>
              <a:gd name="T49" fmla="*/ 17462 h 11"/>
              <a:gd name="T50" fmla="*/ 4763 w 11"/>
              <a:gd name="T51" fmla="*/ 17462 h 11"/>
              <a:gd name="T52" fmla="*/ 4763 w 11"/>
              <a:gd name="T53" fmla="*/ 17462 h 11"/>
              <a:gd name="T54" fmla="*/ 4763 w 11"/>
              <a:gd name="T55" fmla="*/ 17462 h 11"/>
              <a:gd name="T56" fmla="*/ 4763 w 11"/>
              <a:gd name="T57" fmla="*/ 12700 h 11"/>
              <a:gd name="T58" fmla="*/ 0 w 11"/>
              <a:gd name="T59" fmla="*/ 12700 h 11"/>
              <a:gd name="T60" fmla="*/ 0 w 11"/>
              <a:gd name="T61" fmla="*/ 12700 h 11"/>
              <a:gd name="T62" fmla="*/ 0 w 11"/>
              <a:gd name="T63" fmla="*/ 12700 h 11"/>
              <a:gd name="T64" fmla="*/ 0 w 11"/>
              <a:gd name="T65" fmla="*/ 7937 h 11"/>
              <a:gd name="T66" fmla="*/ 0 w 11"/>
              <a:gd name="T67" fmla="*/ 7937 h 11"/>
              <a:gd name="T68" fmla="*/ 0 w 11"/>
              <a:gd name="T69" fmla="*/ 7937 h 11"/>
              <a:gd name="T70" fmla="*/ 0 w 11"/>
              <a:gd name="T71" fmla="*/ 7937 h 11"/>
              <a:gd name="T72" fmla="*/ 0 w 11"/>
              <a:gd name="T73" fmla="*/ 4762 h 11"/>
              <a:gd name="T74" fmla="*/ 0 w 11"/>
              <a:gd name="T75" fmla="*/ 4762 h 11"/>
              <a:gd name="T76" fmla="*/ 0 w 11"/>
              <a:gd name="T77" fmla="*/ 4762 h 11"/>
              <a:gd name="T78" fmla="*/ 4763 w 11"/>
              <a:gd name="T79" fmla="*/ 4762 h 11"/>
              <a:gd name="T80" fmla="*/ 4763 w 11"/>
              <a:gd name="T81" fmla="*/ 0 h 11"/>
              <a:gd name="T82" fmla="*/ 4763 w 11"/>
              <a:gd name="T83" fmla="*/ 0 h 11"/>
              <a:gd name="T84" fmla="*/ 4763 w 11"/>
              <a:gd name="T85" fmla="*/ 0 h 11"/>
              <a:gd name="T86" fmla="*/ 7938 w 11"/>
              <a:gd name="T87" fmla="*/ 0 h 11"/>
              <a:gd name="T88" fmla="*/ 7938 w 11"/>
              <a:gd name="T89" fmla="*/ 0 h 1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" h="11">
                <a:moveTo>
                  <a:pt x="5" y="0"/>
                </a:moveTo>
                <a:lnTo>
                  <a:pt x="5" y="0"/>
                </a:lnTo>
                <a:lnTo>
                  <a:pt x="8" y="0"/>
                </a:lnTo>
                <a:lnTo>
                  <a:pt x="8" y="3"/>
                </a:lnTo>
                <a:lnTo>
                  <a:pt x="11" y="3"/>
                </a:lnTo>
                <a:lnTo>
                  <a:pt x="11" y="5"/>
                </a:lnTo>
                <a:lnTo>
                  <a:pt x="11" y="8"/>
                </a:lnTo>
                <a:lnTo>
                  <a:pt x="8" y="8"/>
                </a:lnTo>
                <a:lnTo>
                  <a:pt x="8" y="11"/>
                </a:lnTo>
                <a:lnTo>
                  <a:pt x="5" y="11"/>
                </a:lnTo>
                <a:lnTo>
                  <a:pt x="3" y="11"/>
                </a:lnTo>
                <a:lnTo>
                  <a:pt x="3" y="8"/>
                </a:lnTo>
                <a:lnTo>
                  <a:pt x="0" y="8"/>
                </a:lnTo>
                <a:lnTo>
                  <a:pt x="0" y="5"/>
                </a:lnTo>
                <a:lnTo>
                  <a:pt x="0" y="3"/>
                </a:lnTo>
                <a:lnTo>
                  <a:pt x="3" y="3"/>
                </a:lnTo>
                <a:lnTo>
                  <a:pt x="3" y="0"/>
                </a:lnTo>
                <a:lnTo>
                  <a:pt x="5" y="0"/>
                </a:lnTo>
              </a:path>
            </a:pathLst>
          </a:custGeom>
          <a:noFill/>
          <a:ln w="4763">
            <a:solidFill>
              <a:srgbClr val="FF0705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711" name="Freeform 491"/>
          <p:cNvSpPr>
            <a:spLocks/>
          </p:cNvSpPr>
          <p:nvPr/>
        </p:nvSpPr>
        <p:spPr bwMode="auto">
          <a:xfrm>
            <a:off x="3168650" y="2749252"/>
            <a:ext cx="20638" cy="20638"/>
          </a:xfrm>
          <a:custGeom>
            <a:avLst/>
            <a:gdLst>
              <a:gd name="T0" fmla="*/ 12700 w 13"/>
              <a:gd name="T1" fmla="*/ 0 h 13"/>
              <a:gd name="T2" fmla="*/ 12700 w 13"/>
              <a:gd name="T3" fmla="*/ 0 h 13"/>
              <a:gd name="T4" fmla="*/ 12700 w 13"/>
              <a:gd name="T5" fmla="*/ 0 h 13"/>
              <a:gd name="T6" fmla="*/ 17463 w 13"/>
              <a:gd name="T7" fmla="*/ 0 h 13"/>
              <a:gd name="T8" fmla="*/ 17463 w 13"/>
              <a:gd name="T9" fmla="*/ 0 h 13"/>
              <a:gd name="T10" fmla="*/ 17463 w 13"/>
              <a:gd name="T11" fmla="*/ 3175 h 13"/>
              <a:gd name="T12" fmla="*/ 17463 w 13"/>
              <a:gd name="T13" fmla="*/ 3175 h 13"/>
              <a:gd name="T14" fmla="*/ 20638 w 13"/>
              <a:gd name="T15" fmla="*/ 3175 h 13"/>
              <a:gd name="T16" fmla="*/ 20638 w 13"/>
              <a:gd name="T17" fmla="*/ 7938 h 13"/>
              <a:gd name="T18" fmla="*/ 20638 w 13"/>
              <a:gd name="T19" fmla="*/ 7938 h 13"/>
              <a:gd name="T20" fmla="*/ 20638 w 13"/>
              <a:gd name="T21" fmla="*/ 7938 h 13"/>
              <a:gd name="T22" fmla="*/ 20638 w 13"/>
              <a:gd name="T23" fmla="*/ 12700 h 13"/>
              <a:gd name="T24" fmla="*/ 20638 w 13"/>
              <a:gd name="T25" fmla="*/ 12700 h 13"/>
              <a:gd name="T26" fmla="*/ 20638 w 13"/>
              <a:gd name="T27" fmla="*/ 12700 h 13"/>
              <a:gd name="T28" fmla="*/ 20638 w 13"/>
              <a:gd name="T29" fmla="*/ 15875 h 13"/>
              <a:gd name="T30" fmla="*/ 20638 w 13"/>
              <a:gd name="T31" fmla="*/ 15875 h 13"/>
              <a:gd name="T32" fmla="*/ 17463 w 13"/>
              <a:gd name="T33" fmla="*/ 15875 h 13"/>
              <a:gd name="T34" fmla="*/ 17463 w 13"/>
              <a:gd name="T35" fmla="*/ 15875 h 13"/>
              <a:gd name="T36" fmla="*/ 17463 w 13"/>
              <a:gd name="T37" fmla="*/ 20638 h 13"/>
              <a:gd name="T38" fmla="*/ 17463 w 13"/>
              <a:gd name="T39" fmla="*/ 20638 h 13"/>
              <a:gd name="T40" fmla="*/ 12700 w 13"/>
              <a:gd name="T41" fmla="*/ 20638 h 13"/>
              <a:gd name="T42" fmla="*/ 12700 w 13"/>
              <a:gd name="T43" fmla="*/ 20638 h 13"/>
              <a:gd name="T44" fmla="*/ 12700 w 13"/>
              <a:gd name="T45" fmla="*/ 20638 h 13"/>
              <a:gd name="T46" fmla="*/ 7938 w 13"/>
              <a:gd name="T47" fmla="*/ 20638 h 13"/>
              <a:gd name="T48" fmla="*/ 7938 w 13"/>
              <a:gd name="T49" fmla="*/ 20638 h 13"/>
              <a:gd name="T50" fmla="*/ 4763 w 13"/>
              <a:gd name="T51" fmla="*/ 20638 h 13"/>
              <a:gd name="T52" fmla="*/ 4763 w 13"/>
              <a:gd name="T53" fmla="*/ 20638 h 13"/>
              <a:gd name="T54" fmla="*/ 4763 w 13"/>
              <a:gd name="T55" fmla="*/ 15875 h 13"/>
              <a:gd name="T56" fmla="*/ 4763 w 13"/>
              <a:gd name="T57" fmla="*/ 15875 h 13"/>
              <a:gd name="T58" fmla="*/ 0 w 13"/>
              <a:gd name="T59" fmla="*/ 15875 h 13"/>
              <a:gd name="T60" fmla="*/ 0 w 13"/>
              <a:gd name="T61" fmla="*/ 15875 h 13"/>
              <a:gd name="T62" fmla="*/ 0 w 13"/>
              <a:gd name="T63" fmla="*/ 12700 h 13"/>
              <a:gd name="T64" fmla="*/ 0 w 13"/>
              <a:gd name="T65" fmla="*/ 12700 h 13"/>
              <a:gd name="T66" fmla="*/ 0 w 13"/>
              <a:gd name="T67" fmla="*/ 12700 h 13"/>
              <a:gd name="T68" fmla="*/ 0 w 13"/>
              <a:gd name="T69" fmla="*/ 7938 h 13"/>
              <a:gd name="T70" fmla="*/ 0 w 13"/>
              <a:gd name="T71" fmla="*/ 7938 h 13"/>
              <a:gd name="T72" fmla="*/ 0 w 13"/>
              <a:gd name="T73" fmla="*/ 7938 h 13"/>
              <a:gd name="T74" fmla="*/ 0 w 13"/>
              <a:gd name="T75" fmla="*/ 3175 h 13"/>
              <a:gd name="T76" fmla="*/ 4763 w 13"/>
              <a:gd name="T77" fmla="*/ 3175 h 13"/>
              <a:gd name="T78" fmla="*/ 4763 w 13"/>
              <a:gd name="T79" fmla="*/ 3175 h 13"/>
              <a:gd name="T80" fmla="*/ 4763 w 13"/>
              <a:gd name="T81" fmla="*/ 0 h 13"/>
              <a:gd name="T82" fmla="*/ 4763 w 13"/>
              <a:gd name="T83" fmla="*/ 0 h 13"/>
              <a:gd name="T84" fmla="*/ 7938 w 13"/>
              <a:gd name="T85" fmla="*/ 0 h 13"/>
              <a:gd name="T86" fmla="*/ 7938 w 13"/>
              <a:gd name="T87" fmla="*/ 0 h 13"/>
              <a:gd name="T88" fmla="*/ 7938 w 13"/>
              <a:gd name="T89" fmla="*/ 0 h 13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3" h="13">
                <a:moveTo>
                  <a:pt x="8" y="0"/>
                </a:moveTo>
                <a:lnTo>
                  <a:pt x="8" y="0"/>
                </a:lnTo>
                <a:lnTo>
                  <a:pt x="11" y="0"/>
                </a:lnTo>
                <a:lnTo>
                  <a:pt x="11" y="2"/>
                </a:lnTo>
                <a:lnTo>
                  <a:pt x="13" y="2"/>
                </a:lnTo>
                <a:lnTo>
                  <a:pt x="13" y="5"/>
                </a:lnTo>
                <a:lnTo>
                  <a:pt x="13" y="8"/>
                </a:lnTo>
                <a:lnTo>
                  <a:pt x="13" y="10"/>
                </a:lnTo>
                <a:lnTo>
                  <a:pt x="11" y="10"/>
                </a:lnTo>
                <a:lnTo>
                  <a:pt x="11" y="13"/>
                </a:lnTo>
                <a:lnTo>
                  <a:pt x="8" y="13"/>
                </a:lnTo>
                <a:lnTo>
                  <a:pt x="5" y="13"/>
                </a:lnTo>
                <a:lnTo>
                  <a:pt x="3" y="13"/>
                </a:lnTo>
                <a:lnTo>
                  <a:pt x="3" y="10"/>
                </a:lnTo>
                <a:lnTo>
                  <a:pt x="0" y="10"/>
                </a:lnTo>
                <a:lnTo>
                  <a:pt x="0" y="8"/>
                </a:lnTo>
                <a:lnTo>
                  <a:pt x="0" y="5"/>
                </a:lnTo>
                <a:lnTo>
                  <a:pt x="0" y="2"/>
                </a:lnTo>
                <a:lnTo>
                  <a:pt x="3" y="2"/>
                </a:lnTo>
                <a:lnTo>
                  <a:pt x="3" y="0"/>
                </a:lnTo>
                <a:lnTo>
                  <a:pt x="5" y="0"/>
                </a:lnTo>
                <a:lnTo>
                  <a:pt x="8" y="0"/>
                </a:lnTo>
                <a:close/>
              </a:path>
            </a:pathLst>
          </a:custGeom>
          <a:solidFill>
            <a:srgbClr val="FF070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712" name="Freeform 492"/>
          <p:cNvSpPr>
            <a:spLocks/>
          </p:cNvSpPr>
          <p:nvPr/>
        </p:nvSpPr>
        <p:spPr bwMode="auto">
          <a:xfrm>
            <a:off x="3168650" y="2749252"/>
            <a:ext cx="17463" cy="15875"/>
          </a:xfrm>
          <a:custGeom>
            <a:avLst/>
            <a:gdLst>
              <a:gd name="T0" fmla="*/ 7938 w 11"/>
              <a:gd name="T1" fmla="*/ 0 h 10"/>
              <a:gd name="T2" fmla="*/ 7938 w 11"/>
              <a:gd name="T3" fmla="*/ 0 h 10"/>
              <a:gd name="T4" fmla="*/ 12700 w 11"/>
              <a:gd name="T5" fmla="*/ 0 h 10"/>
              <a:gd name="T6" fmla="*/ 12700 w 11"/>
              <a:gd name="T7" fmla="*/ 0 h 10"/>
              <a:gd name="T8" fmla="*/ 12700 w 11"/>
              <a:gd name="T9" fmla="*/ 0 h 10"/>
              <a:gd name="T10" fmla="*/ 12700 w 11"/>
              <a:gd name="T11" fmla="*/ 3175 h 10"/>
              <a:gd name="T12" fmla="*/ 17463 w 11"/>
              <a:gd name="T13" fmla="*/ 3175 h 10"/>
              <a:gd name="T14" fmla="*/ 17463 w 11"/>
              <a:gd name="T15" fmla="*/ 3175 h 10"/>
              <a:gd name="T16" fmla="*/ 17463 w 11"/>
              <a:gd name="T17" fmla="*/ 3175 h 10"/>
              <a:gd name="T18" fmla="*/ 17463 w 11"/>
              <a:gd name="T19" fmla="*/ 7938 h 10"/>
              <a:gd name="T20" fmla="*/ 17463 w 11"/>
              <a:gd name="T21" fmla="*/ 7938 h 10"/>
              <a:gd name="T22" fmla="*/ 17463 w 11"/>
              <a:gd name="T23" fmla="*/ 7938 h 10"/>
              <a:gd name="T24" fmla="*/ 17463 w 11"/>
              <a:gd name="T25" fmla="*/ 7938 h 10"/>
              <a:gd name="T26" fmla="*/ 17463 w 11"/>
              <a:gd name="T27" fmla="*/ 12700 h 10"/>
              <a:gd name="T28" fmla="*/ 17463 w 11"/>
              <a:gd name="T29" fmla="*/ 12700 h 10"/>
              <a:gd name="T30" fmla="*/ 17463 w 11"/>
              <a:gd name="T31" fmla="*/ 12700 h 10"/>
              <a:gd name="T32" fmla="*/ 12700 w 11"/>
              <a:gd name="T33" fmla="*/ 12700 h 10"/>
              <a:gd name="T34" fmla="*/ 12700 w 11"/>
              <a:gd name="T35" fmla="*/ 15875 h 10"/>
              <a:gd name="T36" fmla="*/ 12700 w 11"/>
              <a:gd name="T37" fmla="*/ 15875 h 10"/>
              <a:gd name="T38" fmla="*/ 12700 w 11"/>
              <a:gd name="T39" fmla="*/ 15875 h 10"/>
              <a:gd name="T40" fmla="*/ 12700 w 11"/>
              <a:gd name="T41" fmla="*/ 15875 h 10"/>
              <a:gd name="T42" fmla="*/ 7938 w 11"/>
              <a:gd name="T43" fmla="*/ 15875 h 10"/>
              <a:gd name="T44" fmla="*/ 7938 w 11"/>
              <a:gd name="T45" fmla="*/ 15875 h 10"/>
              <a:gd name="T46" fmla="*/ 7938 w 11"/>
              <a:gd name="T47" fmla="*/ 15875 h 10"/>
              <a:gd name="T48" fmla="*/ 4763 w 11"/>
              <a:gd name="T49" fmla="*/ 15875 h 10"/>
              <a:gd name="T50" fmla="*/ 4763 w 11"/>
              <a:gd name="T51" fmla="*/ 15875 h 10"/>
              <a:gd name="T52" fmla="*/ 4763 w 11"/>
              <a:gd name="T53" fmla="*/ 15875 h 10"/>
              <a:gd name="T54" fmla="*/ 4763 w 11"/>
              <a:gd name="T55" fmla="*/ 15875 h 10"/>
              <a:gd name="T56" fmla="*/ 4763 w 11"/>
              <a:gd name="T57" fmla="*/ 12700 h 10"/>
              <a:gd name="T58" fmla="*/ 0 w 11"/>
              <a:gd name="T59" fmla="*/ 12700 h 10"/>
              <a:gd name="T60" fmla="*/ 0 w 11"/>
              <a:gd name="T61" fmla="*/ 12700 h 10"/>
              <a:gd name="T62" fmla="*/ 0 w 11"/>
              <a:gd name="T63" fmla="*/ 12700 h 10"/>
              <a:gd name="T64" fmla="*/ 0 w 11"/>
              <a:gd name="T65" fmla="*/ 7938 h 10"/>
              <a:gd name="T66" fmla="*/ 0 w 11"/>
              <a:gd name="T67" fmla="*/ 7938 h 10"/>
              <a:gd name="T68" fmla="*/ 0 w 11"/>
              <a:gd name="T69" fmla="*/ 7938 h 10"/>
              <a:gd name="T70" fmla="*/ 0 w 11"/>
              <a:gd name="T71" fmla="*/ 7938 h 10"/>
              <a:gd name="T72" fmla="*/ 0 w 11"/>
              <a:gd name="T73" fmla="*/ 3175 h 10"/>
              <a:gd name="T74" fmla="*/ 0 w 11"/>
              <a:gd name="T75" fmla="*/ 3175 h 10"/>
              <a:gd name="T76" fmla="*/ 0 w 11"/>
              <a:gd name="T77" fmla="*/ 3175 h 10"/>
              <a:gd name="T78" fmla="*/ 4763 w 11"/>
              <a:gd name="T79" fmla="*/ 3175 h 10"/>
              <a:gd name="T80" fmla="*/ 4763 w 11"/>
              <a:gd name="T81" fmla="*/ 0 h 10"/>
              <a:gd name="T82" fmla="*/ 4763 w 11"/>
              <a:gd name="T83" fmla="*/ 0 h 10"/>
              <a:gd name="T84" fmla="*/ 4763 w 11"/>
              <a:gd name="T85" fmla="*/ 0 h 10"/>
              <a:gd name="T86" fmla="*/ 7938 w 11"/>
              <a:gd name="T87" fmla="*/ 0 h 10"/>
              <a:gd name="T88" fmla="*/ 7938 w 11"/>
              <a:gd name="T89" fmla="*/ 0 h 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" h="10">
                <a:moveTo>
                  <a:pt x="5" y="0"/>
                </a:moveTo>
                <a:lnTo>
                  <a:pt x="5" y="0"/>
                </a:lnTo>
                <a:lnTo>
                  <a:pt x="8" y="0"/>
                </a:lnTo>
                <a:lnTo>
                  <a:pt x="8" y="2"/>
                </a:lnTo>
                <a:lnTo>
                  <a:pt x="11" y="2"/>
                </a:lnTo>
                <a:lnTo>
                  <a:pt x="11" y="5"/>
                </a:lnTo>
                <a:lnTo>
                  <a:pt x="11" y="8"/>
                </a:lnTo>
                <a:lnTo>
                  <a:pt x="8" y="8"/>
                </a:lnTo>
                <a:lnTo>
                  <a:pt x="8" y="10"/>
                </a:lnTo>
                <a:lnTo>
                  <a:pt x="5" y="10"/>
                </a:lnTo>
                <a:lnTo>
                  <a:pt x="3" y="10"/>
                </a:lnTo>
                <a:lnTo>
                  <a:pt x="3" y="8"/>
                </a:lnTo>
                <a:lnTo>
                  <a:pt x="0" y="8"/>
                </a:lnTo>
                <a:lnTo>
                  <a:pt x="0" y="5"/>
                </a:lnTo>
                <a:lnTo>
                  <a:pt x="0" y="2"/>
                </a:lnTo>
                <a:lnTo>
                  <a:pt x="3" y="2"/>
                </a:lnTo>
                <a:lnTo>
                  <a:pt x="3" y="0"/>
                </a:lnTo>
                <a:lnTo>
                  <a:pt x="5" y="0"/>
                </a:lnTo>
              </a:path>
            </a:pathLst>
          </a:custGeom>
          <a:noFill/>
          <a:ln w="4763">
            <a:solidFill>
              <a:srgbClr val="FF0705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713" name="Freeform 493"/>
          <p:cNvSpPr>
            <a:spLocks/>
          </p:cNvSpPr>
          <p:nvPr/>
        </p:nvSpPr>
        <p:spPr bwMode="auto">
          <a:xfrm>
            <a:off x="3230563" y="2765127"/>
            <a:ext cx="20637" cy="23813"/>
          </a:xfrm>
          <a:custGeom>
            <a:avLst/>
            <a:gdLst>
              <a:gd name="T0" fmla="*/ 12700 w 13"/>
              <a:gd name="T1" fmla="*/ 0 h 15"/>
              <a:gd name="T2" fmla="*/ 12700 w 13"/>
              <a:gd name="T3" fmla="*/ 0 h 15"/>
              <a:gd name="T4" fmla="*/ 12700 w 13"/>
              <a:gd name="T5" fmla="*/ 0 h 15"/>
              <a:gd name="T6" fmla="*/ 15875 w 13"/>
              <a:gd name="T7" fmla="*/ 0 h 15"/>
              <a:gd name="T8" fmla="*/ 15875 w 13"/>
              <a:gd name="T9" fmla="*/ 0 h 15"/>
              <a:gd name="T10" fmla="*/ 15875 w 13"/>
              <a:gd name="T11" fmla="*/ 4763 h 15"/>
              <a:gd name="T12" fmla="*/ 15875 w 13"/>
              <a:gd name="T13" fmla="*/ 4763 h 15"/>
              <a:gd name="T14" fmla="*/ 20637 w 13"/>
              <a:gd name="T15" fmla="*/ 4763 h 15"/>
              <a:gd name="T16" fmla="*/ 20637 w 13"/>
              <a:gd name="T17" fmla="*/ 9525 h 15"/>
              <a:gd name="T18" fmla="*/ 20637 w 13"/>
              <a:gd name="T19" fmla="*/ 9525 h 15"/>
              <a:gd name="T20" fmla="*/ 20637 w 13"/>
              <a:gd name="T21" fmla="*/ 9525 h 15"/>
              <a:gd name="T22" fmla="*/ 20637 w 13"/>
              <a:gd name="T23" fmla="*/ 15875 h 15"/>
              <a:gd name="T24" fmla="*/ 20637 w 13"/>
              <a:gd name="T25" fmla="*/ 15875 h 15"/>
              <a:gd name="T26" fmla="*/ 20637 w 13"/>
              <a:gd name="T27" fmla="*/ 15875 h 15"/>
              <a:gd name="T28" fmla="*/ 20637 w 13"/>
              <a:gd name="T29" fmla="*/ 19050 h 15"/>
              <a:gd name="T30" fmla="*/ 20637 w 13"/>
              <a:gd name="T31" fmla="*/ 19050 h 15"/>
              <a:gd name="T32" fmla="*/ 15875 w 13"/>
              <a:gd name="T33" fmla="*/ 19050 h 15"/>
              <a:gd name="T34" fmla="*/ 15875 w 13"/>
              <a:gd name="T35" fmla="*/ 19050 h 15"/>
              <a:gd name="T36" fmla="*/ 15875 w 13"/>
              <a:gd name="T37" fmla="*/ 23813 h 15"/>
              <a:gd name="T38" fmla="*/ 15875 w 13"/>
              <a:gd name="T39" fmla="*/ 23813 h 15"/>
              <a:gd name="T40" fmla="*/ 12700 w 13"/>
              <a:gd name="T41" fmla="*/ 23813 h 15"/>
              <a:gd name="T42" fmla="*/ 12700 w 13"/>
              <a:gd name="T43" fmla="*/ 23813 h 15"/>
              <a:gd name="T44" fmla="*/ 12700 w 13"/>
              <a:gd name="T45" fmla="*/ 23813 h 15"/>
              <a:gd name="T46" fmla="*/ 7937 w 13"/>
              <a:gd name="T47" fmla="*/ 23813 h 15"/>
              <a:gd name="T48" fmla="*/ 7937 w 13"/>
              <a:gd name="T49" fmla="*/ 23813 h 15"/>
              <a:gd name="T50" fmla="*/ 3175 w 13"/>
              <a:gd name="T51" fmla="*/ 23813 h 15"/>
              <a:gd name="T52" fmla="*/ 3175 w 13"/>
              <a:gd name="T53" fmla="*/ 23813 h 15"/>
              <a:gd name="T54" fmla="*/ 3175 w 13"/>
              <a:gd name="T55" fmla="*/ 19050 h 15"/>
              <a:gd name="T56" fmla="*/ 3175 w 13"/>
              <a:gd name="T57" fmla="*/ 19050 h 15"/>
              <a:gd name="T58" fmla="*/ 0 w 13"/>
              <a:gd name="T59" fmla="*/ 19050 h 15"/>
              <a:gd name="T60" fmla="*/ 0 w 13"/>
              <a:gd name="T61" fmla="*/ 19050 h 15"/>
              <a:gd name="T62" fmla="*/ 0 w 13"/>
              <a:gd name="T63" fmla="*/ 15875 h 15"/>
              <a:gd name="T64" fmla="*/ 0 w 13"/>
              <a:gd name="T65" fmla="*/ 15875 h 15"/>
              <a:gd name="T66" fmla="*/ 0 w 13"/>
              <a:gd name="T67" fmla="*/ 15875 h 15"/>
              <a:gd name="T68" fmla="*/ 0 w 13"/>
              <a:gd name="T69" fmla="*/ 9525 h 15"/>
              <a:gd name="T70" fmla="*/ 0 w 13"/>
              <a:gd name="T71" fmla="*/ 9525 h 15"/>
              <a:gd name="T72" fmla="*/ 0 w 13"/>
              <a:gd name="T73" fmla="*/ 9525 h 15"/>
              <a:gd name="T74" fmla="*/ 0 w 13"/>
              <a:gd name="T75" fmla="*/ 4763 h 15"/>
              <a:gd name="T76" fmla="*/ 3175 w 13"/>
              <a:gd name="T77" fmla="*/ 4763 h 15"/>
              <a:gd name="T78" fmla="*/ 3175 w 13"/>
              <a:gd name="T79" fmla="*/ 4763 h 15"/>
              <a:gd name="T80" fmla="*/ 3175 w 13"/>
              <a:gd name="T81" fmla="*/ 0 h 15"/>
              <a:gd name="T82" fmla="*/ 3175 w 13"/>
              <a:gd name="T83" fmla="*/ 0 h 15"/>
              <a:gd name="T84" fmla="*/ 7937 w 13"/>
              <a:gd name="T85" fmla="*/ 0 h 15"/>
              <a:gd name="T86" fmla="*/ 7937 w 13"/>
              <a:gd name="T87" fmla="*/ 0 h 15"/>
              <a:gd name="T88" fmla="*/ 7937 w 13"/>
              <a:gd name="T89" fmla="*/ 0 h 15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3" h="15">
                <a:moveTo>
                  <a:pt x="8" y="0"/>
                </a:moveTo>
                <a:lnTo>
                  <a:pt x="8" y="0"/>
                </a:lnTo>
                <a:lnTo>
                  <a:pt x="10" y="0"/>
                </a:lnTo>
                <a:lnTo>
                  <a:pt x="10" y="3"/>
                </a:lnTo>
                <a:lnTo>
                  <a:pt x="13" y="3"/>
                </a:lnTo>
                <a:lnTo>
                  <a:pt x="13" y="6"/>
                </a:lnTo>
                <a:lnTo>
                  <a:pt x="13" y="10"/>
                </a:lnTo>
                <a:lnTo>
                  <a:pt x="13" y="12"/>
                </a:lnTo>
                <a:lnTo>
                  <a:pt x="10" y="12"/>
                </a:lnTo>
                <a:lnTo>
                  <a:pt x="10" y="15"/>
                </a:lnTo>
                <a:lnTo>
                  <a:pt x="8" y="15"/>
                </a:lnTo>
                <a:lnTo>
                  <a:pt x="5" y="15"/>
                </a:lnTo>
                <a:lnTo>
                  <a:pt x="2" y="15"/>
                </a:lnTo>
                <a:lnTo>
                  <a:pt x="2" y="12"/>
                </a:lnTo>
                <a:lnTo>
                  <a:pt x="0" y="12"/>
                </a:lnTo>
                <a:lnTo>
                  <a:pt x="0" y="10"/>
                </a:lnTo>
                <a:lnTo>
                  <a:pt x="0" y="6"/>
                </a:lnTo>
                <a:lnTo>
                  <a:pt x="0" y="3"/>
                </a:lnTo>
                <a:lnTo>
                  <a:pt x="2" y="3"/>
                </a:lnTo>
                <a:lnTo>
                  <a:pt x="2" y="0"/>
                </a:lnTo>
                <a:lnTo>
                  <a:pt x="5" y="0"/>
                </a:lnTo>
                <a:lnTo>
                  <a:pt x="8" y="0"/>
                </a:lnTo>
                <a:close/>
              </a:path>
            </a:pathLst>
          </a:custGeom>
          <a:solidFill>
            <a:srgbClr val="FF070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714" name="Freeform 494"/>
          <p:cNvSpPr>
            <a:spLocks/>
          </p:cNvSpPr>
          <p:nvPr/>
        </p:nvSpPr>
        <p:spPr bwMode="auto">
          <a:xfrm>
            <a:off x="3230563" y="2765127"/>
            <a:ext cx="15875" cy="19050"/>
          </a:xfrm>
          <a:custGeom>
            <a:avLst/>
            <a:gdLst>
              <a:gd name="T0" fmla="*/ 7938 w 10"/>
              <a:gd name="T1" fmla="*/ 0 h 12"/>
              <a:gd name="T2" fmla="*/ 7938 w 10"/>
              <a:gd name="T3" fmla="*/ 0 h 12"/>
              <a:gd name="T4" fmla="*/ 12700 w 10"/>
              <a:gd name="T5" fmla="*/ 0 h 12"/>
              <a:gd name="T6" fmla="*/ 12700 w 10"/>
              <a:gd name="T7" fmla="*/ 0 h 12"/>
              <a:gd name="T8" fmla="*/ 12700 w 10"/>
              <a:gd name="T9" fmla="*/ 0 h 12"/>
              <a:gd name="T10" fmla="*/ 12700 w 10"/>
              <a:gd name="T11" fmla="*/ 4763 h 12"/>
              <a:gd name="T12" fmla="*/ 15875 w 10"/>
              <a:gd name="T13" fmla="*/ 4763 h 12"/>
              <a:gd name="T14" fmla="*/ 15875 w 10"/>
              <a:gd name="T15" fmla="*/ 4763 h 12"/>
              <a:gd name="T16" fmla="*/ 15875 w 10"/>
              <a:gd name="T17" fmla="*/ 4763 h 12"/>
              <a:gd name="T18" fmla="*/ 15875 w 10"/>
              <a:gd name="T19" fmla="*/ 9525 h 12"/>
              <a:gd name="T20" fmla="*/ 15875 w 10"/>
              <a:gd name="T21" fmla="*/ 9525 h 12"/>
              <a:gd name="T22" fmla="*/ 15875 w 10"/>
              <a:gd name="T23" fmla="*/ 9525 h 12"/>
              <a:gd name="T24" fmla="*/ 15875 w 10"/>
              <a:gd name="T25" fmla="*/ 9525 h 12"/>
              <a:gd name="T26" fmla="*/ 15875 w 10"/>
              <a:gd name="T27" fmla="*/ 15875 h 12"/>
              <a:gd name="T28" fmla="*/ 15875 w 10"/>
              <a:gd name="T29" fmla="*/ 15875 h 12"/>
              <a:gd name="T30" fmla="*/ 15875 w 10"/>
              <a:gd name="T31" fmla="*/ 15875 h 12"/>
              <a:gd name="T32" fmla="*/ 12700 w 10"/>
              <a:gd name="T33" fmla="*/ 15875 h 12"/>
              <a:gd name="T34" fmla="*/ 12700 w 10"/>
              <a:gd name="T35" fmla="*/ 19050 h 12"/>
              <a:gd name="T36" fmla="*/ 12700 w 10"/>
              <a:gd name="T37" fmla="*/ 19050 h 12"/>
              <a:gd name="T38" fmla="*/ 12700 w 10"/>
              <a:gd name="T39" fmla="*/ 19050 h 12"/>
              <a:gd name="T40" fmla="*/ 12700 w 10"/>
              <a:gd name="T41" fmla="*/ 19050 h 12"/>
              <a:gd name="T42" fmla="*/ 7938 w 10"/>
              <a:gd name="T43" fmla="*/ 19050 h 12"/>
              <a:gd name="T44" fmla="*/ 7938 w 10"/>
              <a:gd name="T45" fmla="*/ 19050 h 12"/>
              <a:gd name="T46" fmla="*/ 7938 w 10"/>
              <a:gd name="T47" fmla="*/ 19050 h 12"/>
              <a:gd name="T48" fmla="*/ 3175 w 10"/>
              <a:gd name="T49" fmla="*/ 19050 h 12"/>
              <a:gd name="T50" fmla="*/ 3175 w 10"/>
              <a:gd name="T51" fmla="*/ 19050 h 12"/>
              <a:gd name="T52" fmla="*/ 3175 w 10"/>
              <a:gd name="T53" fmla="*/ 19050 h 12"/>
              <a:gd name="T54" fmla="*/ 3175 w 10"/>
              <a:gd name="T55" fmla="*/ 19050 h 12"/>
              <a:gd name="T56" fmla="*/ 3175 w 10"/>
              <a:gd name="T57" fmla="*/ 15875 h 12"/>
              <a:gd name="T58" fmla="*/ 0 w 10"/>
              <a:gd name="T59" fmla="*/ 15875 h 12"/>
              <a:gd name="T60" fmla="*/ 0 w 10"/>
              <a:gd name="T61" fmla="*/ 15875 h 12"/>
              <a:gd name="T62" fmla="*/ 0 w 10"/>
              <a:gd name="T63" fmla="*/ 15875 h 12"/>
              <a:gd name="T64" fmla="*/ 0 w 10"/>
              <a:gd name="T65" fmla="*/ 9525 h 12"/>
              <a:gd name="T66" fmla="*/ 0 w 10"/>
              <a:gd name="T67" fmla="*/ 9525 h 12"/>
              <a:gd name="T68" fmla="*/ 0 w 10"/>
              <a:gd name="T69" fmla="*/ 9525 h 12"/>
              <a:gd name="T70" fmla="*/ 0 w 10"/>
              <a:gd name="T71" fmla="*/ 9525 h 12"/>
              <a:gd name="T72" fmla="*/ 0 w 10"/>
              <a:gd name="T73" fmla="*/ 4763 h 12"/>
              <a:gd name="T74" fmla="*/ 0 w 10"/>
              <a:gd name="T75" fmla="*/ 4763 h 12"/>
              <a:gd name="T76" fmla="*/ 0 w 10"/>
              <a:gd name="T77" fmla="*/ 4763 h 12"/>
              <a:gd name="T78" fmla="*/ 3175 w 10"/>
              <a:gd name="T79" fmla="*/ 4763 h 12"/>
              <a:gd name="T80" fmla="*/ 3175 w 10"/>
              <a:gd name="T81" fmla="*/ 0 h 12"/>
              <a:gd name="T82" fmla="*/ 3175 w 10"/>
              <a:gd name="T83" fmla="*/ 0 h 12"/>
              <a:gd name="T84" fmla="*/ 3175 w 10"/>
              <a:gd name="T85" fmla="*/ 0 h 12"/>
              <a:gd name="T86" fmla="*/ 7938 w 10"/>
              <a:gd name="T87" fmla="*/ 0 h 12"/>
              <a:gd name="T88" fmla="*/ 7938 w 10"/>
              <a:gd name="T89" fmla="*/ 0 h 1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0" h="12">
                <a:moveTo>
                  <a:pt x="5" y="0"/>
                </a:moveTo>
                <a:lnTo>
                  <a:pt x="5" y="0"/>
                </a:lnTo>
                <a:lnTo>
                  <a:pt x="8" y="0"/>
                </a:lnTo>
                <a:lnTo>
                  <a:pt x="8" y="3"/>
                </a:lnTo>
                <a:lnTo>
                  <a:pt x="10" y="3"/>
                </a:lnTo>
                <a:lnTo>
                  <a:pt x="10" y="6"/>
                </a:lnTo>
                <a:lnTo>
                  <a:pt x="10" y="10"/>
                </a:lnTo>
                <a:lnTo>
                  <a:pt x="8" y="10"/>
                </a:lnTo>
                <a:lnTo>
                  <a:pt x="8" y="12"/>
                </a:lnTo>
                <a:lnTo>
                  <a:pt x="5" y="12"/>
                </a:lnTo>
                <a:lnTo>
                  <a:pt x="2" y="12"/>
                </a:lnTo>
                <a:lnTo>
                  <a:pt x="2" y="10"/>
                </a:lnTo>
                <a:lnTo>
                  <a:pt x="0" y="10"/>
                </a:lnTo>
                <a:lnTo>
                  <a:pt x="0" y="6"/>
                </a:lnTo>
                <a:lnTo>
                  <a:pt x="0" y="3"/>
                </a:lnTo>
                <a:lnTo>
                  <a:pt x="2" y="3"/>
                </a:lnTo>
                <a:lnTo>
                  <a:pt x="2" y="0"/>
                </a:lnTo>
                <a:lnTo>
                  <a:pt x="5" y="0"/>
                </a:lnTo>
              </a:path>
            </a:pathLst>
          </a:custGeom>
          <a:noFill/>
          <a:ln w="4763">
            <a:solidFill>
              <a:srgbClr val="FF0705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715" name="Freeform 495"/>
          <p:cNvSpPr>
            <a:spLocks/>
          </p:cNvSpPr>
          <p:nvPr/>
        </p:nvSpPr>
        <p:spPr bwMode="auto">
          <a:xfrm>
            <a:off x="3290888" y="2804815"/>
            <a:ext cx="20637" cy="22225"/>
          </a:xfrm>
          <a:custGeom>
            <a:avLst/>
            <a:gdLst>
              <a:gd name="T0" fmla="*/ 12700 w 13"/>
              <a:gd name="T1" fmla="*/ 0 h 14"/>
              <a:gd name="T2" fmla="*/ 12700 w 13"/>
              <a:gd name="T3" fmla="*/ 0 h 14"/>
              <a:gd name="T4" fmla="*/ 12700 w 13"/>
              <a:gd name="T5" fmla="*/ 0 h 14"/>
              <a:gd name="T6" fmla="*/ 17462 w 13"/>
              <a:gd name="T7" fmla="*/ 0 h 14"/>
              <a:gd name="T8" fmla="*/ 17462 w 13"/>
              <a:gd name="T9" fmla="*/ 0 h 14"/>
              <a:gd name="T10" fmla="*/ 17462 w 13"/>
              <a:gd name="T11" fmla="*/ 4763 h 14"/>
              <a:gd name="T12" fmla="*/ 17462 w 13"/>
              <a:gd name="T13" fmla="*/ 4763 h 14"/>
              <a:gd name="T14" fmla="*/ 20637 w 13"/>
              <a:gd name="T15" fmla="*/ 4763 h 14"/>
              <a:gd name="T16" fmla="*/ 20637 w 13"/>
              <a:gd name="T17" fmla="*/ 9525 h 14"/>
              <a:gd name="T18" fmla="*/ 20637 w 13"/>
              <a:gd name="T19" fmla="*/ 9525 h 14"/>
              <a:gd name="T20" fmla="*/ 20637 w 13"/>
              <a:gd name="T21" fmla="*/ 9525 h 14"/>
              <a:gd name="T22" fmla="*/ 20637 w 13"/>
              <a:gd name="T23" fmla="*/ 12700 h 14"/>
              <a:gd name="T24" fmla="*/ 20637 w 13"/>
              <a:gd name="T25" fmla="*/ 12700 h 14"/>
              <a:gd name="T26" fmla="*/ 20637 w 13"/>
              <a:gd name="T27" fmla="*/ 12700 h 14"/>
              <a:gd name="T28" fmla="*/ 20637 w 13"/>
              <a:gd name="T29" fmla="*/ 17463 h 14"/>
              <a:gd name="T30" fmla="*/ 20637 w 13"/>
              <a:gd name="T31" fmla="*/ 17463 h 14"/>
              <a:gd name="T32" fmla="*/ 17462 w 13"/>
              <a:gd name="T33" fmla="*/ 17463 h 14"/>
              <a:gd name="T34" fmla="*/ 17462 w 13"/>
              <a:gd name="T35" fmla="*/ 17463 h 14"/>
              <a:gd name="T36" fmla="*/ 17462 w 13"/>
              <a:gd name="T37" fmla="*/ 22225 h 14"/>
              <a:gd name="T38" fmla="*/ 17462 w 13"/>
              <a:gd name="T39" fmla="*/ 22225 h 14"/>
              <a:gd name="T40" fmla="*/ 12700 w 13"/>
              <a:gd name="T41" fmla="*/ 22225 h 14"/>
              <a:gd name="T42" fmla="*/ 12700 w 13"/>
              <a:gd name="T43" fmla="*/ 22225 h 14"/>
              <a:gd name="T44" fmla="*/ 12700 w 13"/>
              <a:gd name="T45" fmla="*/ 22225 h 14"/>
              <a:gd name="T46" fmla="*/ 7937 w 13"/>
              <a:gd name="T47" fmla="*/ 22225 h 14"/>
              <a:gd name="T48" fmla="*/ 7937 w 13"/>
              <a:gd name="T49" fmla="*/ 22225 h 14"/>
              <a:gd name="T50" fmla="*/ 4762 w 13"/>
              <a:gd name="T51" fmla="*/ 22225 h 14"/>
              <a:gd name="T52" fmla="*/ 4762 w 13"/>
              <a:gd name="T53" fmla="*/ 22225 h 14"/>
              <a:gd name="T54" fmla="*/ 4762 w 13"/>
              <a:gd name="T55" fmla="*/ 17463 h 14"/>
              <a:gd name="T56" fmla="*/ 4762 w 13"/>
              <a:gd name="T57" fmla="*/ 17463 h 14"/>
              <a:gd name="T58" fmla="*/ 0 w 13"/>
              <a:gd name="T59" fmla="*/ 17463 h 14"/>
              <a:gd name="T60" fmla="*/ 0 w 13"/>
              <a:gd name="T61" fmla="*/ 17463 h 14"/>
              <a:gd name="T62" fmla="*/ 0 w 13"/>
              <a:gd name="T63" fmla="*/ 12700 h 14"/>
              <a:gd name="T64" fmla="*/ 0 w 13"/>
              <a:gd name="T65" fmla="*/ 12700 h 14"/>
              <a:gd name="T66" fmla="*/ 0 w 13"/>
              <a:gd name="T67" fmla="*/ 12700 h 14"/>
              <a:gd name="T68" fmla="*/ 0 w 13"/>
              <a:gd name="T69" fmla="*/ 9525 h 14"/>
              <a:gd name="T70" fmla="*/ 0 w 13"/>
              <a:gd name="T71" fmla="*/ 9525 h 14"/>
              <a:gd name="T72" fmla="*/ 0 w 13"/>
              <a:gd name="T73" fmla="*/ 9525 h 14"/>
              <a:gd name="T74" fmla="*/ 0 w 13"/>
              <a:gd name="T75" fmla="*/ 4763 h 14"/>
              <a:gd name="T76" fmla="*/ 4762 w 13"/>
              <a:gd name="T77" fmla="*/ 4763 h 14"/>
              <a:gd name="T78" fmla="*/ 4762 w 13"/>
              <a:gd name="T79" fmla="*/ 4763 h 14"/>
              <a:gd name="T80" fmla="*/ 4762 w 13"/>
              <a:gd name="T81" fmla="*/ 0 h 14"/>
              <a:gd name="T82" fmla="*/ 4762 w 13"/>
              <a:gd name="T83" fmla="*/ 0 h 14"/>
              <a:gd name="T84" fmla="*/ 7937 w 13"/>
              <a:gd name="T85" fmla="*/ 0 h 14"/>
              <a:gd name="T86" fmla="*/ 7937 w 13"/>
              <a:gd name="T87" fmla="*/ 0 h 14"/>
              <a:gd name="T88" fmla="*/ 7937 w 13"/>
              <a:gd name="T89" fmla="*/ 0 h 14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3" h="14">
                <a:moveTo>
                  <a:pt x="8" y="0"/>
                </a:moveTo>
                <a:lnTo>
                  <a:pt x="8" y="0"/>
                </a:lnTo>
                <a:lnTo>
                  <a:pt x="11" y="0"/>
                </a:lnTo>
                <a:lnTo>
                  <a:pt x="11" y="3"/>
                </a:lnTo>
                <a:lnTo>
                  <a:pt x="13" y="3"/>
                </a:lnTo>
                <a:lnTo>
                  <a:pt x="13" y="6"/>
                </a:lnTo>
                <a:lnTo>
                  <a:pt x="13" y="8"/>
                </a:lnTo>
                <a:lnTo>
                  <a:pt x="13" y="11"/>
                </a:lnTo>
                <a:lnTo>
                  <a:pt x="11" y="11"/>
                </a:lnTo>
                <a:lnTo>
                  <a:pt x="11" y="14"/>
                </a:lnTo>
                <a:lnTo>
                  <a:pt x="8" y="14"/>
                </a:lnTo>
                <a:lnTo>
                  <a:pt x="5" y="14"/>
                </a:lnTo>
                <a:lnTo>
                  <a:pt x="3" y="14"/>
                </a:lnTo>
                <a:lnTo>
                  <a:pt x="3" y="11"/>
                </a:lnTo>
                <a:lnTo>
                  <a:pt x="0" y="11"/>
                </a:lnTo>
                <a:lnTo>
                  <a:pt x="0" y="8"/>
                </a:lnTo>
                <a:lnTo>
                  <a:pt x="0" y="6"/>
                </a:lnTo>
                <a:lnTo>
                  <a:pt x="0" y="3"/>
                </a:lnTo>
                <a:lnTo>
                  <a:pt x="3" y="3"/>
                </a:lnTo>
                <a:lnTo>
                  <a:pt x="3" y="0"/>
                </a:lnTo>
                <a:lnTo>
                  <a:pt x="5" y="0"/>
                </a:lnTo>
                <a:lnTo>
                  <a:pt x="8" y="0"/>
                </a:lnTo>
                <a:close/>
              </a:path>
            </a:pathLst>
          </a:custGeom>
          <a:solidFill>
            <a:srgbClr val="FF070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716" name="Freeform 496"/>
          <p:cNvSpPr>
            <a:spLocks/>
          </p:cNvSpPr>
          <p:nvPr/>
        </p:nvSpPr>
        <p:spPr bwMode="auto">
          <a:xfrm>
            <a:off x="3290888" y="2804815"/>
            <a:ext cx="17462" cy="17462"/>
          </a:xfrm>
          <a:custGeom>
            <a:avLst/>
            <a:gdLst>
              <a:gd name="T0" fmla="*/ 7937 w 11"/>
              <a:gd name="T1" fmla="*/ 0 h 11"/>
              <a:gd name="T2" fmla="*/ 7937 w 11"/>
              <a:gd name="T3" fmla="*/ 0 h 11"/>
              <a:gd name="T4" fmla="*/ 12700 w 11"/>
              <a:gd name="T5" fmla="*/ 0 h 11"/>
              <a:gd name="T6" fmla="*/ 12700 w 11"/>
              <a:gd name="T7" fmla="*/ 0 h 11"/>
              <a:gd name="T8" fmla="*/ 12700 w 11"/>
              <a:gd name="T9" fmla="*/ 0 h 11"/>
              <a:gd name="T10" fmla="*/ 12700 w 11"/>
              <a:gd name="T11" fmla="*/ 4762 h 11"/>
              <a:gd name="T12" fmla="*/ 17462 w 11"/>
              <a:gd name="T13" fmla="*/ 4762 h 11"/>
              <a:gd name="T14" fmla="*/ 17462 w 11"/>
              <a:gd name="T15" fmla="*/ 4762 h 11"/>
              <a:gd name="T16" fmla="*/ 17462 w 11"/>
              <a:gd name="T17" fmla="*/ 4762 h 11"/>
              <a:gd name="T18" fmla="*/ 17462 w 11"/>
              <a:gd name="T19" fmla="*/ 9525 h 11"/>
              <a:gd name="T20" fmla="*/ 17462 w 11"/>
              <a:gd name="T21" fmla="*/ 9525 h 11"/>
              <a:gd name="T22" fmla="*/ 17462 w 11"/>
              <a:gd name="T23" fmla="*/ 9525 h 11"/>
              <a:gd name="T24" fmla="*/ 17462 w 11"/>
              <a:gd name="T25" fmla="*/ 9525 h 11"/>
              <a:gd name="T26" fmla="*/ 17462 w 11"/>
              <a:gd name="T27" fmla="*/ 12700 h 11"/>
              <a:gd name="T28" fmla="*/ 17462 w 11"/>
              <a:gd name="T29" fmla="*/ 12700 h 11"/>
              <a:gd name="T30" fmla="*/ 17462 w 11"/>
              <a:gd name="T31" fmla="*/ 12700 h 11"/>
              <a:gd name="T32" fmla="*/ 12700 w 11"/>
              <a:gd name="T33" fmla="*/ 12700 h 11"/>
              <a:gd name="T34" fmla="*/ 12700 w 11"/>
              <a:gd name="T35" fmla="*/ 17462 h 11"/>
              <a:gd name="T36" fmla="*/ 12700 w 11"/>
              <a:gd name="T37" fmla="*/ 17462 h 11"/>
              <a:gd name="T38" fmla="*/ 12700 w 11"/>
              <a:gd name="T39" fmla="*/ 17462 h 11"/>
              <a:gd name="T40" fmla="*/ 12700 w 11"/>
              <a:gd name="T41" fmla="*/ 17462 h 11"/>
              <a:gd name="T42" fmla="*/ 7937 w 11"/>
              <a:gd name="T43" fmla="*/ 17462 h 11"/>
              <a:gd name="T44" fmla="*/ 7937 w 11"/>
              <a:gd name="T45" fmla="*/ 17462 h 11"/>
              <a:gd name="T46" fmla="*/ 7937 w 11"/>
              <a:gd name="T47" fmla="*/ 17462 h 11"/>
              <a:gd name="T48" fmla="*/ 4762 w 11"/>
              <a:gd name="T49" fmla="*/ 17462 h 11"/>
              <a:gd name="T50" fmla="*/ 4762 w 11"/>
              <a:gd name="T51" fmla="*/ 17462 h 11"/>
              <a:gd name="T52" fmla="*/ 4762 w 11"/>
              <a:gd name="T53" fmla="*/ 17462 h 11"/>
              <a:gd name="T54" fmla="*/ 4762 w 11"/>
              <a:gd name="T55" fmla="*/ 17462 h 11"/>
              <a:gd name="T56" fmla="*/ 4762 w 11"/>
              <a:gd name="T57" fmla="*/ 12700 h 11"/>
              <a:gd name="T58" fmla="*/ 0 w 11"/>
              <a:gd name="T59" fmla="*/ 12700 h 11"/>
              <a:gd name="T60" fmla="*/ 0 w 11"/>
              <a:gd name="T61" fmla="*/ 12700 h 11"/>
              <a:gd name="T62" fmla="*/ 0 w 11"/>
              <a:gd name="T63" fmla="*/ 12700 h 11"/>
              <a:gd name="T64" fmla="*/ 0 w 11"/>
              <a:gd name="T65" fmla="*/ 9525 h 11"/>
              <a:gd name="T66" fmla="*/ 0 w 11"/>
              <a:gd name="T67" fmla="*/ 9525 h 11"/>
              <a:gd name="T68" fmla="*/ 0 w 11"/>
              <a:gd name="T69" fmla="*/ 9525 h 11"/>
              <a:gd name="T70" fmla="*/ 0 w 11"/>
              <a:gd name="T71" fmla="*/ 9525 h 11"/>
              <a:gd name="T72" fmla="*/ 0 w 11"/>
              <a:gd name="T73" fmla="*/ 4762 h 11"/>
              <a:gd name="T74" fmla="*/ 0 w 11"/>
              <a:gd name="T75" fmla="*/ 4762 h 11"/>
              <a:gd name="T76" fmla="*/ 0 w 11"/>
              <a:gd name="T77" fmla="*/ 4762 h 11"/>
              <a:gd name="T78" fmla="*/ 4762 w 11"/>
              <a:gd name="T79" fmla="*/ 4762 h 11"/>
              <a:gd name="T80" fmla="*/ 4762 w 11"/>
              <a:gd name="T81" fmla="*/ 0 h 11"/>
              <a:gd name="T82" fmla="*/ 4762 w 11"/>
              <a:gd name="T83" fmla="*/ 0 h 11"/>
              <a:gd name="T84" fmla="*/ 4762 w 11"/>
              <a:gd name="T85" fmla="*/ 0 h 11"/>
              <a:gd name="T86" fmla="*/ 7937 w 11"/>
              <a:gd name="T87" fmla="*/ 0 h 11"/>
              <a:gd name="T88" fmla="*/ 7937 w 11"/>
              <a:gd name="T89" fmla="*/ 0 h 1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" h="11">
                <a:moveTo>
                  <a:pt x="5" y="0"/>
                </a:moveTo>
                <a:lnTo>
                  <a:pt x="5" y="0"/>
                </a:lnTo>
                <a:lnTo>
                  <a:pt x="8" y="0"/>
                </a:lnTo>
                <a:lnTo>
                  <a:pt x="8" y="3"/>
                </a:lnTo>
                <a:lnTo>
                  <a:pt x="11" y="3"/>
                </a:lnTo>
                <a:lnTo>
                  <a:pt x="11" y="6"/>
                </a:lnTo>
                <a:lnTo>
                  <a:pt x="11" y="8"/>
                </a:lnTo>
                <a:lnTo>
                  <a:pt x="8" y="8"/>
                </a:lnTo>
                <a:lnTo>
                  <a:pt x="8" y="11"/>
                </a:lnTo>
                <a:lnTo>
                  <a:pt x="5" y="11"/>
                </a:lnTo>
                <a:lnTo>
                  <a:pt x="3" y="11"/>
                </a:lnTo>
                <a:lnTo>
                  <a:pt x="3" y="8"/>
                </a:lnTo>
                <a:lnTo>
                  <a:pt x="0" y="8"/>
                </a:lnTo>
                <a:lnTo>
                  <a:pt x="0" y="6"/>
                </a:lnTo>
                <a:lnTo>
                  <a:pt x="0" y="3"/>
                </a:lnTo>
                <a:lnTo>
                  <a:pt x="3" y="3"/>
                </a:lnTo>
                <a:lnTo>
                  <a:pt x="3" y="0"/>
                </a:lnTo>
                <a:lnTo>
                  <a:pt x="5" y="0"/>
                </a:lnTo>
              </a:path>
            </a:pathLst>
          </a:custGeom>
          <a:noFill/>
          <a:ln w="4763">
            <a:solidFill>
              <a:srgbClr val="FF0705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717" name="Freeform 497"/>
          <p:cNvSpPr>
            <a:spLocks/>
          </p:cNvSpPr>
          <p:nvPr/>
        </p:nvSpPr>
        <p:spPr bwMode="auto">
          <a:xfrm>
            <a:off x="3352800" y="2827040"/>
            <a:ext cx="20638" cy="22225"/>
          </a:xfrm>
          <a:custGeom>
            <a:avLst/>
            <a:gdLst>
              <a:gd name="T0" fmla="*/ 12700 w 13"/>
              <a:gd name="T1" fmla="*/ 0 h 14"/>
              <a:gd name="T2" fmla="*/ 12700 w 13"/>
              <a:gd name="T3" fmla="*/ 0 h 14"/>
              <a:gd name="T4" fmla="*/ 12700 w 13"/>
              <a:gd name="T5" fmla="*/ 0 h 14"/>
              <a:gd name="T6" fmla="*/ 15875 w 13"/>
              <a:gd name="T7" fmla="*/ 0 h 14"/>
              <a:gd name="T8" fmla="*/ 15875 w 13"/>
              <a:gd name="T9" fmla="*/ 0 h 14"/>
              <a:gd name="T10" fmla="*/ 15875 w 13"/>
              <a:gd name="T11" fmla="*/ 3175 h 14"/>
              <a:gd name="T12" fmla="*/ 15875 w 13"/>
              <a:gd name="T13" fmla="*/ 3175 h 14"/>
              <a:gd name="T14" fmla="*/ 20638 w 13"/>
              <a:gd name="T15" fmla="*/ 3175 h 14"/>
              <a:gd name="T16" fmla="*/ 20638 w 13"/>
              <a:gd name="T17" fmla="*/ 9525 h 14"/>
              <a:gd name="T18" fmla="*/ 20638 w 13"/>
              <a:gd name="T19" fmla="*/ 9525 h 14"/>
              <a:gd name="T20" fmla="*/ 20638 w 13"/>
              <a:gd name="T21" fmla="*/ 9525 h 14"/>
              <a:gd name="T22" fmla="*/ 20638 w 13"/>
              <a:gd name="T23" fmla="*/ 14288 h 14"/>
              <a:gd name="T24" fmla="*/ 20638 w 13"/>
              <a:gd name="T25" fmla="*/ 14288 h 14"/>
              <a:gd name="T26" fmla="*/ 20638 w 13"/>
              <a:gd name="T27" fmla="*/ 14288 h 14"/>
              <a:gd name="T28" fmla="*/ 20638 w 13"/>
              <a:gd name="T29" fmla="*/ 19050 h 14"/>
              <a:gd name="T30" fmla="*/ 20638 w 13"/>
              <a:gd name="T31" fmla="*/ 19050 h 14"/>
              <a:gd name="T32" fmla="*/ 15875 w 13"/>
              <a:gd name="T33" fmla="*/ 19050 h 14"/>
              <a:gd name="T34" fmla="*/ 15875 w 13"/>
              <a:gd name="T35" fmla="*/ 19050 h 14"/>
              <a:gd name="T36" fmla="*/ 15875 w 13"/>
              <a:gd name="T37" fmla="*/ 22225 h 14"/>
              <a:gd name="T38" fmla="*/ 15875 w 13"/>
              <a:gd name="T39" fmla="*/ 22225 h 14"/>
              <a:gd name="T40" fmla="*/ 12700 w 13"/>
              <a:gd name="T41" fmla="*/ 22225 h 14"/>
              <a:gd name="T42" fmla="*/ 12700 w 13"/>
              <a:gd name="T43" fmla="*/ 22225 h 14"/>
              <a:gd name="T44" fmla="*/ 12700 w 13"/>
              <a:gd name="T45" fmla="*/ 22225 h 14"/>
              <a:gd name="T46" fmla="*/ 7938 w 13"/>
              <a:gd name="T47" fmla="*/ 22225 h 14"/>
              <a:gd name="T48" fmla="*/ 7938 w 13"/>
              <a:gd name="T49" fmla="*/ 22225 h 14"/>
              <a:gd name="T50" fmla="*/ 3175 w 13"/>
              <a:gd name="T51" fmla="*/ 22225 h 14"/>
              <a:gd name="T52" fmla="*/ 3175 w 13"/>
              <a:gd name="T53" fmla="*/ 22225 h 14"/>
              <a:gd name="T54" fmla="*/ 3175 w 13"/>
              <a:gd name="T55" fmla="*/ 19050 h 14"/>
              <a:gd name="T56" fmla="*/ 3175 w 13"/>
              <a:gd name="T57" fmla="*/ 19050 h 14"/>
              <a:gd name="T58" fmla="*/ 0 w 13"/>
              <a:gd name="T59" fmla="*/ 19050 h 14"/>
              <a:gd name="T60" fmla="*/ 0 w 13"/>
              <a:gd name="T61" fmla="*/ 19050 h 14"/>
              <a:gd name="T62" fmla="*/ 0 w 13"/>
              <a:gd name="T63" fmla="*/ 14288 h 14"/>
              <a:gd name="T64" fmla="*/ 0 w 13"/>
              <a:gd name="T65" fmla="*/ 14288 h 14"/>
              <a:gd name="T66" fmla="*/ 0 w 13"/>
              <a:gd name="T67" fmla="*/ 14288 h 14"/>
              <a:gd name="T68" fmla="*/ 0 w 13"/>
              <a:gd name="T69" fmla="*/ 9525 h 14"/>
              <a:gd name="T70" fmla="*/ 0 w 13"/>
              <a:gd name="T71" fmla="*/ 9525 h 14"/>
              <a:gd name="T72" fmla="*/ 0 w 13"/>
              <a:gd name="T73" fmla="*/ 9525 h 14"/>
              <a:gd name="T74" fmla="*/ 0 w 13"/>
              <a:gd name="T75" fmla="*/ 3175 h 14"/>
              <a:gd name="T76" fmla="*/ 3175 w 13"/>
              <a:gd name="T77" fmla="*/ 3175 h 14"/>
              <a:gd name="T78" fmla="*/ 3175 w 13"/>
              <a:gd name="T79" fmla="*/ 3175 h 14"/>
              <a:gd name="T80" fmla="*/ 3175 w 13"/>
              <a:gd name="T81" fmla="*/ 0 h 14"/>
              <a:gd name="T82" fmla="*/ 3175 w 13"/>
              <a:gd name="T83" fmla="*/ 0 h 14"/>
              <a:gd name="T84" fmla="*/ 7938 w 13"/>
              <a:gd name="T85" fmla="*/ 0 h 14"/>
              <a:gd name="T86" fmla="*/ 7938 w 13"/>
              <a:gd name="T87" fmla="*/ 0 h 14"/>
              <a:gd name="T88" fmla="*/ 7938 w 13"/>
              <a:gd name="T89" fmla="*/ 0 h 14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3" h="14">
                <a:moveTo>
                  <a:pt x="8" y="0"/>
                </a:moveTo>
                <a:lnTo>
                  <a:pt x="8" y="0"/>
                </a:lnTo>
                <a:lnTo>
                  <a:pt x="10" y="0"/>
                </a:lnTo>
                <a:lnTo>
                  <a:pt x="10" y="2"/>
                </a:lnTo>
                <a:lnTo>
                  <a:pt x="13" y="2"/>
                </a:lnTo>
                <a:lnTo>
                  <a:pt x="13" y="6"/>
                </a:lnTo>
                <a:lnTo>
                  <a:pt x="13" y="9"/>
                </a:lnTo>
                <a:lnTo>
                  <a:pt x="13" y="12"/>
                </a:lnTo>
                <a:lnTo>
                  <a:pt x="10" y="12"/>
                </a:lnTo>
                <a:lnTo>
                  <a:pt x="10" y="14"/>
                </a:lnTo>
                <a:lnTo>
                  <a:pt x="8" y="14"/>
                </a:lnTo>
                <a:lnTo>
                  <a:pt x="5" y="14"/>
                </a:lnTo>
                <a:lnTo>
                  <a:pt x="2" y="14"/>
                </a:lnTo>
                <a:lnTo>
                  <a:pt x="2" y="12"/>
                </a:lnTo>
                <a:lnTo>
                  <a:pt x="0" y="12"/>
                </a:lnTo>
                <a:lnTo>
                  <a:pt x="0" y="9"/>
                </a:lnTo>
                <a:lnTo>
                  <a:pt x="0" y="6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5" y="0"/>
                </a:lnTo>
                <a:lnTo>
                  <a:pt x="8" y="0"/>
                </a:lnTo>
                <a:close/>
              </a:path>
            </a:pathLst>
          </a:custGeom>
          <a:solidFill>
            <a:srgbClr val="FF070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718" name="Freeform 498"/>
          <p:cNvSpPr>
            <a:spLocks/>
          </p:cNvSpPr>
          <p:nvPr/>
        </p:nvSpPr>
        <p:spPr bwMode="auto">
          <a:xfrm>
            <a:off x="3352800" y="2827040"/>
            <a:ext cx="15875" cy="19050"/>
          </a:xfrm>
          <a:custGeom>
            <a:avLst/>
            <a:gdLst>
              <a:gd name="T0" fmla="*/ 7938 w 10"/>
              <a:gd name="T1" fmla="*/ 0 h 12"/>
              <a:gd name="T2" fmla="*/ 7938 w 10"/>
              <a:gd name="T3" fmla="*/ 0 h 12"/>
              <a:gd name="T4" fmla="*/ 12700 w 10"/>
              <a:gd name="T5" fmla="*/ 0 h 12"/>
              <a:gd name="T6" fmla="*/ 12700 w 10"/>
              <a:gd name="T7" fmla="*/ 0 h 12"/>
              <a:gd name="T8" fmla="*/ 12700 w 10"/>
              <a:gd name="T9" fmla="*/ 0 h 12"/>
              <a:gd name="T10" fmla="*/ 12700 w 10"/>
              <a:gd name="T11" fmla="*/ 3175 h 12"/>
              <a:gd name="T12" fmla="*/ 15875 w 10"/>
              <a:gd name="T13" fmla="*/ 3175 h 12"/>
              <a:gd name="T14" fmla="*/ 15875 w 10"/>
              <a:gd name="T15" fmla="*/ 3175 h 12"/>
              <a:gd name="T16" fmla="*/ 15875 w 10"/>
              <a:gd name="T17" fmla="*/ 3175 h 12"/>
              <a:gd name="T18" fmla="*/ 15875 w 10"/>
              <a:gd name="T19" fmla="*/ 9525 h 12"/>
              <a:gd name="T20" fmla="*/ 15875 w 10"/>
              <a:gd name="T21" fmla="*/ 9525 h 12"/>
              <a:gd name="T22" fmla="*/ 15875 w 10"/>
              <a:gd name="T23" fmla="*/ 9525 h 12"/>
              <a:gd name="T24" fmla="*/ 15875 w 10"/>
              <a:gd name="T25" fmla="*/ 9525 h 12"/>
              <a:gd name="T26" fmla="*/ 15875 w 10"/>
              <a:gd name="T27" fmla="*/ 14288 h 12"/>
              <a:gd name="T28" fmla="*/ 15875 w 10"/>
              <a:gd name="T29" fmla="*/ 14288 h 12"/>
              <a:gd name="T30" fmla="*/ 15875 w 10"/>
              <a:gd name="T31" fmla="*/ 14288 h 12"/>
              <a:gd name="T32" fmla="*/ 12700 w 10"/>
              <a:gd name="T33" fmla="*/ 14288 h 12"/>
              <a:gd name="T34" fmla="*/ 12700 w 10"/>
              <a:gd name="T35" fmla="*/ 19050 h 12"/>
              <a:gd name="T36" fmla="*/ 12700 w 10"/>
              <a:gd name="T37" fmla="*/ 19050 h 12"/>
              <a:gd name="T38" fmla="*/ 12700 w 10"/>
              <a:gd name="T39" fmla="*/ 19050 h 12"/>
              <a:gd name="T40" fmla="*/ 12700 w 10"/>
              <a:gd name="T41" fmla="*/ 19050 h 12"/>
              <a:gd name="T42" fmla="*/ 7938 w 10"/>
              <a:gd name="T43" fmla="*/ 19050 h 12"/>
              <a:gd name="T44" fmla="*/ 7938 w 10"/>
              <a:gd name="T45" fmla="*/ 19050 h 12"/>
              <a:gd name="T46" fmla="*/ 7938 w 10"/>
              <a:gd name="T47" fmla="*/ 19050 h 12"/>
              <a:gd name="T48" fmla="*/ 3175 w 10"/>
              <a:gd name="T49" fmla="*/ 19050 h 12"/>
              <a:gd name="T50" fmla="*/ 3175 w 10"/>
              <a:gd name="T51" fmla="*/ 19050 h 12"/>
              <a:gd name="T52" fmla="*/ 3175 w 10"/>
              <a:gd name="T53" fmla="*/ 19050 h 12"/>
              <a:gd name="T54" fmla="*/ 3175 w 10"/>
              <a:gd name="T55" fmla="*/ 19050 h 12"/>
              <a:gd name="T56" fmla="*/ 3175 w 10"/>
              <a:gd name="T57" fmla="*/ 14288 h 12"/>
              <a:gd name="T58" fmla="*/ 0 w 10"/>
              <a:gd name="T59" fmla="*/ 14288 h 12"/>
              <a:gd name="T60" fmla="*/ 0 w 10"/>
              <a:gd name="T61" fmla="*/ 14288 h 12"/>
              <a:gd name="T62" fmla="*/ 0 w 10"/>
              <a:gd name="T63" fmla="*/ 14288 h 12"/>
              <a:gd name="T64" fmla="*/ 0 w 10"/>
              <a:gd name="T65" fmla="*/ 9525 h 12"/>
              <a:gd name="T66" fmla="*/ 0 w 10"/>
              <a:gd name="T67" fmla="*/ 9525 h 12"/>
              <a:gd name="T68" fmla="*/ 0 w 10"/>
              <a:gd name="T69" fmla="*/ 9525 h 12"/>
              <a:gd name="T70" fmla="*/ 0 w 10"/>
              <a:gd name="T71" fmla="*/ 9525 h 12"/>
              <a:gd name="T72" fmla="*/ 0 w 10"/>
              <a:gd name="T73" fmla="*/ 3175 h 12"/>
              <a:gd name="T74" fmla="*/ 0 w 10"/>
              <a:gd name="T75" fmla="*/ 3175 h 12"/>
              <a:gd name="T76" fmla="*/ 0 w 10"/>
              <a:gd name="T77" fmla="*/ 3175 h 12"/>
              <a:gd name="T78" fmla="*/ 3175 w 10"/>
              <a:gd name="T79" fmla="*/ 3175 h 12"/>
              <a:gd name="T80" fmla="*/ 3175 w 10"/>
              <a:gd name="T81" fmla="*/ 0 h 12"/>
              <a:gd name="T82" fmla="*/ 3175 w 10"/>
              <a:gd name="T83" fmla="*/ 0 h 12"/>
              <a:gd name="T84" fmla="*/ 3175 w 10"/>
              <a:gd name="T85" fmla="*/ 0 h 12"/>
              <a:gd name="T86" fmla="*/ 7938 w 10"/>
              <a:gd name="T87" fmla="*/ 0 h 12"/>
              <a:gd name="T88" fmla="*/ 7938 w 10"/>
              <a:gd name="T89" fmla="*/ 0 h 1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0" h="12">
                <a:moveTo>
                  <a:pt x="5" y="0"/>
                </a:moveTo>
                <a:lnTo>
                  <a:pt x="5" y="0"/>
                </a:lnTo>
                <a:lnTo>
                  <a:pt x="8" y="0"/>
                </a:lnTo>
                <a:lnTo>
                  <a:pt x="8" y="2"/>
                </a:lnTo>
                <a:lnTo>
                  <a:pt x="10" y="2"/>
                </a:lnTo>
                <a:lnTo>
                  <a:pt x="10" y="6"/>
                </a:lnTo>
                <a:lnTo>
                  <a:pt x="10" y="9"/>
                </a:lnTo>
                <a:lnTo>
                  <a:pt x="8" y="9"/>
                </a:lnTo>
                <a:lnTo>
                  <a:pt x="8" y="12"/>
                </a:lnTo>
                <a:lnTo>
                  <a:pt x="5" y="12"/>
                </a:lnTo>
                <a:lnTo>
                  <a:pt x="2" y="12"/>
                </a:lnTo>
                <a:lnTo>
                  <a:pt x="2" y="9"/>
                </a:lnTo>
                <a:lnTo>
                  <a:pt x="0" y="9"/>
                </a:lnTo>
                <a:lnTo>
                  <a:pt x="0" y="6"/>
                </a:lnTo>
                <a:lnTo>
                  <a:pt x="0" y="2"/>
                </a:lnTo>
                <a:lnTo>
                  <a:pt x="2" y="2"/>
                </a:lnTo>
                <a:lnTo>
                  <a:pt x="2" y="0"/>
                </a:lnTo>
                <a:lnTo>
                  <a:pt x="5" y="0"/>
                </a:lnTo>
              </a:path>
            </a:pathLst>
          </a:custGeom>
          <a:noFill/>
          <a:ln w="4763">
            <a:solidFill>
              <a:srgbClr val="FF0705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719" name="Freeform 499"/>
          <p:cNvSpPr>
            <a:spLocks/>
          </p:cNvSpPr>
          <p:nvPr/>
        </p:nvSpPr>
        <p:spPr bwMode="auto">
          <a:xfrm>
            <a:off x="3417888" y="2836565"/>
            <a:ext cx="23812" cy="22225"/>
          </a:xfrm>
          <a:custGeom>
            <a:avLst/>
            <a:gdLst>
              <a:gd name="T0" fmla="*/ 12700 w 15"/>
              <a:gd name="T1" fmla="*/ 0 h 14"/>
              <a:gd name="T2" fmla="*/ 12700 w 15"/>
              <a:gd name="T3" fmla="*/ 0 h 14"/>
              <a:gd name="T4" fmla="*/ 12700 w 15"/>
              <a:gd name="T5" fmla="*/ 0 h 14"/>
              <a:gd name="T6" fmla="*/ 19050 w 15"/>
              <a:gd name="T7" fmla="*/ 0 h 14"/>
              <a:gd name="T8" fmla="*/ 19050 w 15"/>
              <a:gd name="T9" fmla="*/ 0 h 14"/>
              <a:gd name="T10" fmla="*/ 19050 w 15"/>
              <a:gd name="T11" fmla="*/ 4763 h 14"/>
              <a:gd name="T12" fmla="*/ 19050 w 15"/>
              <a:gd name="T13" fmla="*/ 4763 h 14"/>
              <a:gd name="T14" fmla="*/ 23812 w 15"/>
              <a:gd name="T15" fmla="*/ 4763 h 14"/>
              <a:gd name="T16" fmla="*/ 23812 w 15"/>
              <a:gd name="T17" fmla="*/ 9525 h 14"/>
              <a:gd name="T18" fmla="*/ 23812 w 15"/>
              <a:gd name="T19" fmla="*/ 9525 h 14"/>
              <a:gd name="T20" fmla="*/ 23812 w 15"/>
              <a:gd name="T21" fmla="*/ 9525 h 14"/>
              <a:gd name="T22" fmla="*/ 23812 w 15"/>
              <a:gd name="T23" fmla="*/ 12700 h 14"/>
              <a:gd name="T24" fmla="*/ 23812 w 15"/>
              <a:gd name="T25" fmla="*/ 12700 h 14"/>
              <a:gd name="T26" fmla="*/ 23812 w 15"/>
              <a:gd name="T27" fmla="*/ 12700 h 14"/>
              <a:gd name="T28" fmla="*/ 23812 w 15"/>
              <a:gd name="T29" fmla="*/ 17463 h 14"/>
              <a:gd name="T30" fmla="*/ 23812 w 15"/>
              <a:gd name="T31" fmla="*/ 17463 h 14"/>
              <a:gd name="T32" fmla="*/ 19050 w 15"/>
              <a:gd name="T33" fmla="*/ 17463 h 14"/>
              <a:gd name="T34" fmla="*/ 19050 w 15"/>
              <a:gd name="T35" fmla="*/ 17463 h 14"/>
              <a:gd name="T36" fmla="*/ 19050 w 15"/>
              <a:gd name="T37" fmla="*/ 22225 h 14"/>
              <a:gd name="T38" fmla="*/ 19050 w 15"/>
              <a:gd name="T39" fmla="*/ 22225 h 14"/>
              <a:gd name="T40" fmla="*/ 12700 w 15"/>
              <a:gd name="T41" fmla="*/ 22225 h 14"/>
              <a:gd name="T42" fmla="*/ 12700 w 15"/>
              <a:gd name="T43" fmla="*/ 22225 h 14"/>
              <a:gd name="T44" fmla="*/ 12700 w 15"/>
              <a:gd name="T45" fmla="*/ 22225 h 14"/>
              <a:gd name="T46" fmla="*/ 7937 w 15"/>
              <a:gd name="T47" fmla="*/ 22225 h 14"/>
              <a:gd name="T48" fmla="*/ 7937 w 15"/>
              <a:gd name="T49" fmla="*/ 22225 h 14"/>
              <a:gd name="T50" fmla="*/ 4762 w 15"/>
              <a:gd name="T51" fmla="*/ 22225 h 14"/>
              <a:gd name="T52" fmla="*/ 4762 w 15"/>
              <a:gd name="T53" fmla="*/ 22225 h 14"/>
              <a:gd name="T54" fmla="*/ 4762 w 15"/>
              <a:gd name="T55" fmla="*/ 17463 h 14"/>
              <a:gd name="T56" fmla="*/ 4762 w 15"/>
              <a:gd name="T57" fmla="*/ 17463 h 14"/>
              <a:gd name="T58" fmla="*/ 0 w 15"/>
              <a:gd name="T59" fmla="*/ 17463 h 14"/>
              <a:gd name="T60" fmla="*/ 0 w 15"/>
              <a:gd name="T61" fmla="*/ 17463 h 14"/>
              <a:gd name="T62" fmla="*/ 0 w 15"/>
              <a:gd name="T63" fmla="*/ 12700 h 14"/>
              <a:gd name="T64" fmla="*/ 0 w 15"/>
              <a:gd name="T65" fmla="*/ 12700 h 14"/>
              <a:gd name="T66" fmla="*/ 0 w 15"/>
              <a:gd name="T67" fmla="*/ 12700 h 14"/>
              <a:gd name="T68" fmla="*/ 0 w 15"/>
              <a:gd name="T69" fmla="*/ 9525 h 14"/>
              <a:gd name="T70" fmla="*/ 0 w 15"/>
              <a:gd name="T71" fmla="*/ 9525 h 14"/>
              <a:gd name="T72" fmla="*/ 0 w 15"/>
              <a:gd name="T73" fmla="*/ 9525 h 14"/>
              <a:gd name="T74" fmla="*/ 0 w 15"/>
              <a:gd name="T75" fmla="*/ 4763 h 14"/>
              <a:gd name="T76" fmla="*/ 4762 w 15"/>
              <a:gd name="T77" fmla="*/ 4763 h 14"/>
              <a:gd name="T78" fmla="*/ 4762 w 15"/>
              <a:gd name="T79" fmla="*/ 4763 h 14"/>
              <a:gd name="T80" fmla="*/ 4762 w 15"/>
              <a:gd name="T81" fmla="*/ 0 h 14"/>
              <a:gd name="T82" fmla="*/ 4762 w 15"/>
              <a:gd name="T83" fmla="*/ 0 h 14"/>
              <a:gd name="T84" fmla="*/ 7937 w 15"/>
              <a:gd name="T85" fmla="*/ 0 h 14"/>
              <a:gd name="T86" fmla="*/ 7937 w 15"/>
              <a:gd name="T87" fmla="*/ 0 h 14"/>
              <a:gd name="T88" fmla="*/ 7937 w 15"/>
              <a:gd name="T89" fmla="*/ 0 h 14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5" h="14">
                <a:moveTo>
                  <a:pt x="8" y="0"/>
                </a:moveTo>
                <a:lnTo>
                  <a:pt x="8" y="0"/>
                </a:lnTo>
                <a:lnTo>
                  <a:pt x="12" y="0"/>
                </a:lnTo>
                <a:lnTo>
                  <a:pt x="12" y="3"/>
                </a:lnTo>
                <a:lnTo>
                  <a:pt x="15" y="3"/>
                </a:lnTo>
                <a:lnTo>
                  <a:pt x="15" y="6"/>
                </a:lnTo>
                <a:lnTo>
                  <a:pt x="15" y="8"/>
                </a:lnTo>
                <a:lnTo>
                  <a:pt x="15" y="11"/>
                </a:lnTo>
                <a:lnTo>
                  <a:pt x="12" y="11"/>
                </a:lnTo>
                <a:lnTo>
                  <a:pt x="12" y="14"/>
                </a:lnTo>
                <a:lnTo>
                  <a:pt x="8" y="14"/>
                </a:lnTo>
                <a:lnTo>
                  <a:pt x="5" y="14"/>
                </a:lnTo>
                <a:lnTo>
                  <a:pt x="3" y="14"/>
                </a:lnTo>
                <a:lnTo>
                  <a:pt x="3" y="11"/>
                </a:lnTo>
                <a:lnTo>
                  <a:pt x="0" y="11"/>
                </a:lnTo>
                <a:lnTo>
                  <a:pt x="0" y="8"/>
                </a:lnTo>
                <a:lnTo>
                  <a:pt x="0" y="6"/>
                </a:lnTo>
                <a:lnTo>
                  <a:pt x="0" y="3"/>
                </a:lnTo>
                <a:lnTo>
                  <a:pt x="3" y="3"/>
                </a:lnTo>
                <a:lnTo>
                  <a:pt x="3" y="0"/>
                </a:lnTo>
                <a:lnTo>
                  <a:pt x="5" y="0"/>
                </a:lnTo>
                <a:lnTo>
                  <a:pt x="8" y="0"/>
                </a:lnTo>
                <a:close/>
              </a:path>
            </a:pathLst>
          </a:custGeom>
          <a:solidFill>
            <a:srgbClr val="FF070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720" name="Freeform 500"/>
          <p:cNvSpPr>
            <a:spLocks/>
          </p:cNvSpPr>
          <p:nvPr/>
        </p:nvSpPr>
        <p:spPr bwMode="auto">
          <a:xfrm>
            <a:off x="3417888" y="2836565"/>
            <a:ext cx="19050" cy="17462"/>
          </a:xfrm>
          <a:custGeom>
            <a:avLst/>
            <a:gdLst>
              <a:gd name="T0" fmla="*/ 7938 w 12"/>
              <a:gd name="T1" fmla="*/ 0 h 11"/>
              <a:gd name="T2" fmla="*/ 7938 w 12"/>
              <a:gd name="T3" fmla="*/ 0 h 11"/>
              <a:gd name="T4" fmla="*/ 12700 w 12"/>
              <a:gd name="T5" fmla="*/ 0 h 11"/>
              <a:gd name="T6" fmla="*/ 12700 w 12"/>
              <a:gd name="T7" fmla="*/ 0 h 11"/>
              <a:gd name="T8" fmla="*/ 12700 w 12"/>
              <a:gd name="T9" fmla="*/ 0 h 11"/>
              <a:gd name="T10" fmla="*/ 12700 w 12"/>
              <a:gd name="T11" fmla="*/ 4762 h 11"/>
              <a:gd name="T12" fmla="*/ 19050 w 12"/>
              <a:gd name="T13" fmla="*/ 4762 h 11"/>
              <a:gd name="T14" fmla="*/ 19050 w 12"/>
              <a:gd name="T15" fmla="*/ 4762 h 11"/>
              <a:gd name="T16" fmla="*/ 19050 w 12"/>
              <a:gd name="T17" fmla="*/ 4762 h 11"/>
              <a:gd name="T18" fmla="*/ 19050 w 12"/>
              <a:gd name="T19" fmla="*/ 9525 h 11"/>
              <a:gd name="T20" fmla="*/ 19050 w 12"/>
              <a:gd name="T21" fmla="*/ 9525 h 11"/>
              <a:gd name="T22" fmla="*/ 19050 w 12"/>
              <a:gd name="T23" fmla="*/ 9525 h 11"/>
              <a:gd name="T24" fmla="*/ 19050 w 12"/>
              <a:gd name="T25" fmla="*/ 9525 h 11"/>
              <a:gd name="T26" fmla="*/ 19050 w 12"/>
              <a:gd name="T27" fmla="*/ 12700 h 11"/>
              <a:gd name="T28" fmla="*/ 19050 w 12"/>
              <a:gd name="T29" fmla="*/ 12700 h 11"/>
              <a:gd name="T30" fmla="*/ 19050 w 12"/>
              <a:gd name="T31" fmla="*/ 12700 h 11"/>
              <a:gd name="T32" fmla="*/ 12700 w 12"/>
              <a:gd name="T33" fmla="*/ 12700 h 11"/>
              <a:gd name="T34" fmla="*/ 12700 w 12"/>
              <a:gd name="T35" fmla="*/ 17462 h 11"/>
              <a:gd name="T36" fmla="*/ 12700 w 12"/>
              <a:gd name="T37" fmla="*/ 17462 h 11"/>
              <a:gd name="T38" fmla="*/ 12700 w 12"/>
              <a:gd name="T39" fmla="*/ 17462 h 11"/>
              <a:gd name="T40" fmla="*/ 12700 w 12"/>
              <a:gd name="T41" fmla="*/ 17462 h 11"/>
              <a:gd name="T42" fmla="*/ 7938 w 12"/>
              <a:gd name="T43" fmla="*/ 17462 h 11"/>
              <a:gd name="T44" fmla="*/ 7938 w 12"/>
              <a:gd name="T45" fmla="*/ 17462 h 11"/>
              <a:gd name="T46" fmla="*/ 7938 w 12"/>
              <a:gd name="T47" fmla="*/ 17462 h 11"/>
              <a:gd name="T48" fmla="*/ 4763 w 12"/>
              <a:gd name="T49" fmla="*/ 17462 h 11"/>
              <a:gd name="T50" fmla="*/ 4763 w 12"/>
              <a:gd name="T51" fmla="*/ 17462 h 11"/>
              <a:gd name="T52" fmla="*/ 4763 w 12"/>
              <a:gd name="T53" fmla="*/ 17462 h 11"/>
              <a:gd name="T54" fmla="*/ 4763 w 12"/>
              <a:gd name="T55" fmla="*/ 17462 h 11"/>
              <a:gd name="T56" fmla="*/ 4763 w 12"/>
              <a:gd name="T57" fmla="*/ 12700 h 11"/>
              <a:gd name="T58" fmla="*/ 0 w 12"/>
              <a:gd name="T59" fmla="*/ 12700 h 11"/>
              <a:gd name="T60" fmla="*/ 0 w 12"/>
              <a:gd name="T61" fmla="*/ 12700 h 11"/>
              <a:gd name="T62" fmla="*/ 0 w 12"/>
              <a:gd name="T63" fmla="*/ 12700 h 11"/>
              <a:gd name="T64" fmla="*/ 0 w 12"/>
              <a:gd name="T65" fmla="*/ 9525 h 11"/>
              <a:gd name="T66" fmla="*/ 0 w 12"/>
              <a:gd name="T67" fmla="*/ 9525 h 11"/>
              <a:gd name="T68" fmla="*/ 0 w 12"/>
              <a:gd name="T69" fmla="*/ 9525 h 11"/>
              <a:gd name="T70" fmla="*/ 0 w 12"/>
              <a:gd name="T71" fmla="*/ 9525 h 11"/>
              <a:gd name="T72" fmla="*/ 0 w 12"/>
              <a:gd name="T73" fmla="*/ 4762 h 11"/>
              <a:gd name="T74" fmla="*/ 0 w 12"/>
              <a:gd name="T75" fmla="*/ 4762 h 11"/>
              <a:gd name="T76" fmla="*/ 0 w 12"/>
              <a:gd name="T77" fmla="*/ 4762 h 11"/>
              <a:gd name="T78" fmla="*/ 4763 w 12"/>
              <a:gd name="T79" fmla="*/ 4762 h 11"/>
              <a:gd name="T80" fmla="*/ 4763 w 12"/>
              <a:gd name="T81" fmla="*/ 0 h 11"/>
              <a:gd name="T82" fmla="*/ 4763 w 12"/>
              <a:gd name="T83" fmla="*/ 0 h 11"/>
              <a:gd name="T84" fmla="*/ 4763 w 12"/>
              <a:gd name="T85" fmla="*/ 0 h 11"/>
              <a:gd name="T86" fmla="*/ 7938 w 12"/>
              <a:gd name="T87" fmla="*/ 0 h 11"/>
              <a:gd name="T88" fmla="*/ 7938 w 12"/>
              <a:gd name="T89" fmla="*/ 0 h 1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2" h="11">
                <a:moveTo>
                  <a:pt x="5" y="0"/>
                </a:moveTo>
                <a:lnTo>
                  <a:pt x="5" y="0"/>
                </a:lnTo>
                <a:lnTo>
                  <a:pt x="8" y="0"/>
                </a:lnTo>
                <a:lnTo>
                  <a:pt x="8" y="3"/>
                </a:lnTo>
                <a:lnTo>
                  <a:pt x="12" y="3"/>
                </a:lnTo>
                <a:lnTo>
                  <a:pt x="12" y="6"/>
                </a:lnTo>
                <a:lnTo>
                  <a:pt x="12" y="8"/>
                </a:lnTo>
                <a:lnTo>
                  <a:pt x="8" y="8"/>
                </a:lnTo>
                <a:lnTo>
                  <a:pt x="8" y="11"/>
                </a:lnTo>
                <a:lnTo>
                  <a:pt x="5" y="11"/>
                </a:lnTo>
                <a:lnTo>
                  <a:pt x="3" y="11"/>
                </a:lnTo>
                <a:lnTo>
                  <a:pt x="3" y="8"/>
                </a:lnTo>
                <a:lnTo>
                  <a:pt x="0" y="8"/>
                </a:lnTo>
                <a:lnTo>
                  <a:pt x="0" y="6"/>
                </a:lnTo>
                <a:lnTo>
                  <a:pt x="0" y="3"/>
                </a:lnTo>
                <a:lnTo>
                  <a:pt x="3" y="3"/>
                </a:lnTo>
                <a:lnTo>
                  <a:pt x="3" y="0"/>
                </a:lnTo>
                <a:lnTo>
                  <a:pt x="5" y="0"/>
                </a:lnTo>
              </a:path>
            </a:pathLst>
          </a:custGeom>
          <a:noFill/>
          <a:ln w="4763">
            <a:solidFill>
              <a:srgbClr val="FF0705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721" name="Freeform 501"/>
          <p:cNvSpPr>
            <a:spLocks/>
          </p:cNvSpPr>
          <p:nvPr/>
        </p:nvSpPr>
        <p:spPr bwMode="auto">
          <a:xfrm>
            <a:off x="3479800" y="2841327"/>
            <a:ext cx="22225" cy="20638"/>
          </a:xfrm>
          <a:custGeom>
            <a:avLst/>
            <a:gdLst>
              <a:gd name="T0" fmla="*/ 14288 w 14"/>
              <a:gd name="T1" fmla="*/ 0 h 13"/>
              <a:gd name="T2" fmla="*/ 14288 w 14"/>
              <a:gd name="T3" fmla="*/ 0 h 13"/>
              <a:gd name="T4" fmla="*/ 14288 w 14"/>
              <a:gd name="T5" fmla="*/ 0 h 13"/>
              <a:gd name="T6" fmla="*/ 19050 w 14"/>
              <a:gd name="T7" fmla="*/ 0 h 13"/>
              <a:gd name="T8" fmla="*/ 19050 w 14"/>
              <a:gd name="T9" fmla="*/ 0 h 13"/>
              <a:gd name="T10" fmla="*/ 19050 w 14"/>
              <a:gd name="T11" fmla="*/ 4763 h 13"/>
              <a:gd name="T12" fmla="*/ 19050 w 14"/>
              <a:gd name="T13" fmla="*/ 4763 h 13"/>
              <a:gd name="T14" fmla="*/ 22225 w 14"/>
              <a:gd name="T15" fmla="*/ 4763 h 13"/>
              <a:gd name="T16" fmla="*/ 22225 w 14"/>
              <a:gd name="T17" fmla="*/ 7938 h 13"/>
              <a:gd name="T18" fmla="*/ 22225 w 14"/>
              <a:gd name="T19" fmla="*/ 7938 h 13"/>
              <a:gd name="T20" fmla="*/ 22225 w 14"/>
              <a:gd name="T21" fmla="*/ 7938 h 13"/>
              <a:gd name="T22" fmla="*/ 22225 w 14"/>
              <a:gd name="T23" fmla="*/ 12700 h 13"/>
              <a:gd name="T24" fmla="*/ 22225 w 14"/>
              <a:gd name="T25" fmla="*/ 12700 h 13"/>
              <a:gd name="T26" fmla="*/ 22225 w 14"/>
              <a:gd name="T27" fmla="*/ 12700 h 13"/>
              <a:gd name="T28" fmla="*/ 22225 w 14"/>
              <a:gd name="T29" fmla="*/ 17463 h 13"/>
              <a:gd name="T30" fmla="*/ 22225 w 14"/>
              <a:gd name="T31" fmla="*/ 17463 h 13"/>
              <a:gd name="T32" fmla="*/ 19050 w 14"/>
              <a:gd name="T33" fmla="*/ 17463 h 13"/>
              <a:gd name="T34" fmla="*/ 19050 w 14"/>
              <a:gd name="T35" fmla="*/ 17463 h 13"/>
              <a:gd name="T36" fmla="*/ 19050 w 14"/>
              <a:gd name="T37" fmla="*/ 20638 h 13"/>
              <a:gd name="T38" fmla="*/ 19050 w 14"/>
              <a:gd name="T39" fmla="*/ 20638 h 13"/>
              <a:gd name="T40" fmla="*/ 14288 w 14"/>
              <a:gd name="T41" fmla="*/ 20638 h 13"/>
              <a:gd name="T42" fmla="*/ 14288 w 14"/>
              <a:gd name="T43" fmla="*/ 20638 h 13"/>
              <a:gd name="T44" fmla="*/ 14288 w 14"/>
              <a:gd name="T45" fmla="*/ 20638 h 13"/>
              <a:gd name="T46" fmla="*/ 7938 w 14"/>
              <a:gd name="T47" fmla="*/ 20638 h 13"/>
              <a:gd name="T48" fmla="*/ 7938 w 14"/>
              <a:gd name="T49" fmla="*/ 20638 h 13"/>
              <a:gd name="T50" fmla="*/ 3175 w 14"/>
              <a:gd name="T51" fmla="*/ 20638 h 13"/>
              <a:gd name="T52" fmla="*/ 3175 w 14"/>
              <a:gd name="T53" fmla="*/ 20638 h 13"/>
              <a:gd name="T54" fmla="*/ 3175 w 14"/>
              <a:gd name="T55" fmla="*/ 17463 h 13"/>
              <a:gd name="T56" fmla="*/ 3175 w 14"/>
              <a:gd name="T57" fmla="*/ 17463 h 13"/>
              <a:gd name="T58" fmla="*/ 0 w 14"/>
              <a:gd name="T59" fmla="*/ 17463 h 13"/>
              <a:gd name="T60" fmla="*/ 0 w 14"/>
              <a:gd name="T61" fmla="*/ 17463 h 13"/>
              <a:gd name="T62" fmla="*/ 0 w 14"/>
              <a:gd name="T63" fmla="*/ 12700 h 13"/>
              <a:gd name="T64" fmla="*/ 0 w 14"/>
              <a:gd name="T65" fmla="*/ 12700 h 13"/>
              <a:gd name="T66" fmla="*/ 0 w 14"/>
              <a:gd name="T67" fmla="*/ 12700 h 13"/>
              <a:gd name="T68" fmla="*/ 0 w 14"/>
              <a:gd name="T69" fmla="*/ 7938 h 13"/>
              <a:gd name="T70" fmla="*/ 0 w 14"/>
              <a:gd name="T71" fmla="*/ 7938 h 13"/>
              <a:gd name="T72" fmla="*/ 0 w 14"/>
              <a:gd name="T73" fmla="*/ 7938 h 13"/>
              <a:gd name="T74" fmla="*/ 0 w 14"/>
              <a:gd name="T75" fmla="*/ 4763 h 13"/>
              <a:gd name="T76" fmla="*/ 3175 w 14"/>
              <a:gd name="T77" fmla="*/ 4763 h 13"/>
              <a:gd name="T78" fmla="*/ 3175 w 14"/>
              <a:gd name="T79" fmla="*/ 4763 h 13"/>
              <a:gd name="T80" fmla="*/ 3175 w 14"/>
              <a:gd name="T81" fmla="*/ 0 h 13"/>
              <a:gd name="T82" fmla="*/ 3175 w 14"/>
              <a:gd name="T83" fmla="*/ 0 h 13"/>
              <a:gd name="T84" fmla="*/ 7938 w 14"/>
              <a:gd name="T85" fmla="*/ 0 h 13"/>
              <a:gd name="T86" fmla="*/ 7938 w 14"/>
              <a:gd name="T87" fmla="*/ 0 h 13"/>
              <a:gd name="T88" fmla="*/ 7938 w 14"/>
              <a:gd name="T89" fmla="*/ 0 h 13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4" h="13">
                <a:moveTo>
                  <a:pt x="9" y="0"/>
                </a:moveTo>
                <a:lnTo>
                  <a:pt x="9" y="0"/>
                </a:lnTo>
                <a:lnTo>
                  <a:pt x="12" y="0"/>
                </a:lnTo>
                <a:lnTo>
                  <a:pt x="12" y="3"/>
                </a:lnTo>
                <a:lnTo>
                  <a:pt x="14" y="3"/>
                </a:lnTo>
                <a:lnTo>
                  <a:pt x="14" y="5"/>
                </a:lnTo>
                <a:lnTo>
                  <a:pt x="14" y="8"/>
                </a:lnTo>
                <a:lnTo>
                  <a:pt x="14" y="11"/>
                </a:lnTo>
                <a:lnTo>
                  <a:pt x="12" y="11"/>
                </a:lnTo>
                <a:lnTo>
                  <a:pt x="12" y="13"/>
                </a:lnTo>
                <a:lnTo>
                  <a:pt x="9" y="13"/>
                </a:lnTo>
                <a:lnTo>
                  <a:pt x="5" y="13"/>
                </a:lnTo>
                <a:lnTo>
                  <a:pt x="2" y="13"/>
                </a:lnTo>
                <a:lnTo>
                  <a:pt x="2" y="11"/>
                </a:lnTo>
                <a:lnTo>
                  <a:pt x="0" y="11"/>
                </a:lnTo>
                <a:lnTo>
                  <a:pt x="0" y="8"/>
                </a:lnTo>
                <a:lnTo>
                  <a:pt x="0" y="5"/>
                </a:lnTo>
                <a:lnTo>
                  <a:pt x="0" y="3"/>
                </a:lnTo>
                <a:lnTo>
                  <a:pt x="2" y="3"/>
                </a:lnTo>
                <a:lnTo>
                  <a:pt x="2" y="0"/>
                </a:lnTo>
                <a:lnTo>
                  <a:pt x="5" y="0"/>
                </a:lnTo>
                <a:lnTo>
                  <a:pt x="9" y="0"/>
                </a:lnTo>
                <a:close/>
              </a:path>
            </a:pathLst>
          </a:custGeom>
          <a:solidFill>
            <a:srgbClr val="FF070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722" name="Freeform 502"/>
          <p:cNvSpPr>
            <a:spLocks/>
          </p:cNvSpPr>
          <p:nvPr/>
        </p:nvSpPr>
        <p:spPr bwMode="auto">
          <a:xfrm>
            <a:off x="3479800" y="2841327"/>
            <a:ext cx="19050" cy="17463"/>
          </a:xfrm>
          <a:custGeom>
            <a:avLst/>
            <a:gdLst>
              <a:gd name="T0" fmla="*/ 7938 w 12"/>
              <a:gd name="T1" fmla="*/ 0 h 11"/>
              <a:gd name="T2" fmla="*/ 7938 w 12"/>
              <a:gd name="T3" fmla="*/ 0 h 11"/>
              <a:gd name="T4" fmla="*/ 14288 w 12"/>
              <a:gd name="T5" fmla="*/ 0 h 11"/>
              <a:gd name="T6" fmla="*/ 14288 w 12"/>
              <a:gd name="T7" fmla="*/ 0 h 11"/>
              <a:gd name="T8" fmla="*/ 14288 w 12"/>
              <a:gd name="T9" fmla="*/ 0 h 11"/>
              <a:gd name="T10" fmla="*/ 14288 w 12"/>
              <a:gd name="T11" fmla="*/ 4763 h 11"/>
              <a:gd name="T12" fmla="*/ 19050 w 12"/>
              <a:gd name="T13" fmla="*/ 4763 h 11"/>
              <a:gd name="T14" fmla="*/ 19050 w 12"/>
              <a:gd name="T15" fmla="*/ 4763 h 11"/>
              <a:gd name="T16" fmla="*/ 19050 w 12"/>
              <a:gd name="T17" fmla="*/ 4763 h 11"/>
              <a:gd name="T18" fmla="*/ 19050 w 12"/>
              <a:gd name="T19" fmla="*/ 7938 h 11"/>
              <a:gd name="T20" fmla="*/ 19050 w 12"/>
              <a:gd name="T21" fmla="*/ 7938 h 11"/>
              <a:gd name="T22" fmla="*/ 19050 w 12"/>
              <a:gd name="T23" fmla="*/ 7938 h 11"/>
              <a:gd name="T24" fmla="*/ 19050 w 12"/>
              <a:gd name="T25" fmla="*/ 7938 h 11"/>
              <a:gd name="T26" fmla="*/ 19050 w 12"/>
              <a:gd name="T27" fmla="*/ 12700 h 11"/>
              <a:gd name="T28" fmla="*/ 19050 w 12"/>
              <a:gd name="T29" fmla="*/ 12700 h 11"/>
              <a:gd name="T30" fmla="*/ 19050 w 12"/>
              <a:gd name="T31" fmla="*/ 12700 h 11"/>
              <a:gd name="T32" fmla="*/ 14288 w 12"/>
              <a:gd name="T33" fmla="*/ 12700 h 11"/>
              <a:gd name="T34" fmla="*/ 14288 w 12"/>
              <a:gd name="T35" fmla="*/ 17463 h 11"/>
              <a:gd name="T36" fmla="*/ 14288 w 12"/>
              <a:gd name="T37" fmla="*/ 17463 h 11"/>
              <a:gd name="T38" fmla="*/ 14288 w 12"/>
              <a:gd name="T39" fmla="*/ 17463 h 11"/>
              <a:gd name="T40" fmla="*/ 14288 w 12"/>
              <a:gd name="T41" fmla="*/ 17463 h 11"/>
              <a:gd name="T42" fmla="*/ 7938 w 12"/>
              <a:gd name="T43" fmla="*/ 17463 h 11"/>
              <a:gd name="T44" fmla="*/ 7938 w 12"/>
              <a:gd name="T45" fmla="*/ 17463 h 11"/>
              <a:gd name="T46" fmla="*/ 7938 w 12"/>
              <a:gd name="T47" fmla="*/ 17463 h 11"/>
              <a:gd name="T48" fmla="*/ 3175 w 12"/>
              <a:gd name="T49" fmla="*/ 17463 h 11"/>
              <a:gd name="T50" fmla="*/ 3175 w 12"/>
              <a:gd name="T51" fmla="*/ 17463 h 11"/>
              <a:gd name="T52" fmla="*/ 3175 w 12"/>
              <a:gd name="T53" fmla="*/ 17463 h 11"/>
              <a:gd name="T54" fmla="*/ 3175 w 12"/>
              <a:gd name="T55" fmla="*/ 17463 h 11"/>
              <a:gd name="T56" fmla="*/ 3175 w 12"/>
              <a:gd name="T57" fmla="*/ 12700 h 11"/>
              <a:gd name="T58" fmla="*/ 0 w 12"/>
              <a:gd name="T59" fmla="*/ 12700 h 11"/>
              <a:gd name="T60" fmla="*/ 0 w 12"/>
              <a:gd name="T61" fmla="*/ 12700 h 11"/>
              <a:gd name="T62" fmla="*/ 0 w 12"/>
              <a:gd name="T63" fmla="*/ 12700 h 11"/>
              <a:gd name="T64" fmla="*/ 0 w 12"/>
              <a:gd name="T65" fmla="*/ 7938 h 11"/>
              <a:gd name="T66" fmla="*/ 0 w 12"/>
              <a:gd name="T67" fmla="*/ 7938 h 11"/>
              <a:gd name="T68" fmla="*/ 0 w 12"/>
              <a:gd name="T69" fmla="*/ 7938 h 11"/>
              <a:gd name="T70" fmla="*/ 0 w 12"/>
              <a:gd name="T71" fmla="*/ 7938 h 11"/>
              <a:gd name="T72" fmla="*/ 0 w 12"/>
              <a:gd name="T73" fmla="*/ 4763 h 11"/>
              <a:gd name="T74" fmla="*/ 0 w 12"/>
              <a:gd name="T75" fmla="*/ 4763 h 11"/>
              <a:gd name="T76" fmla="*/ 0 w 12"/>
              <a:gd name="T77" fmla="*/ 4763 h 11"/>
              <a:gd name="T78" fmla="*/ 3175 w 12"/>
              <a:gd name="T79" fmla="*/ 4763 h 11"/>
              <a:gd name="T80" fmla="*/ 3175 w 12"/>
              <a:gd name="T81" fmla="*/ 0 h 11"/>
              <a:gd name="T82" fmla="*/ 3175 w 12"/>
              <a:gd name="T83" fmla="*/ 0 h 11"/>
              <a:gd name="T84" fmla="*/ 3175 w 12"/>
              <a:gd name="T85" fmla="*/ 0 h 11"/>
              <a:gd name="T86" fmla="*/ 7938 w 12"/>
              <a:gd name="T87" fmla="*/ 0 h 11"/>
              <a:gd name="T88" fmla="*/ 7938 w 12"/>
              <a:gd name="T89" fmla="*/ 0 h 1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2" h="11">
                <a:moveTo>
                  <a:pt x="5" y="0"/>
                </a:moveTo>
                <a:lnTo>
                  <a:pt x="5" y="0"/>
                </a:lnTo>
                <a:lnTo>
                  <a:pt x="9" y="0"/>
                </a:lnTo>
                <a:lnTo>
                  <a:pt x="9" y="3"/>
                </a:lnTo>
                <a:lnTo>
                  <a:pt x="12" y="3"/>
                </a:lnTo>
                <a:lnTo>
                  <a:pt x="12" y="5"/>
                </a:lnTo>
                <a:lnTo>
                  <a:pt x="12" y="8"/>
                </a:lnTo>
                <a:lnTo>
                  <a:pt x="9" y="8"/>
                </a:lnTo>
                <a:lnTo>
                  <a:pt x="9" y="11"/>
                </a:lnTo>
                <a:lnTo>
                  <a:pt x="5" y="11"/>
                </a:lnTo>
                <a:lnTo>
                  <a:pt x="2" y="11"/>
                </a:lnTo>
                <a:lnTo>
                  <a:pt x="2" y="8"/>
                </a:lnTo>
                <a:lnTo>
                  <a:pt x="0" y="8"/>
                </a:lnTo>
                <a:lnTo>
                  <a:pt x="0" y="5"/>
                </a:lnTo>
                <a:lnTo>
                  <a:pt x="0" y="3"/>
                </a:lnTo>
                <a:lnTo>
                  <a:pt x="2" y="3"/>
                </a:lnTo>
                <a:lnTo>
                  <a:pt x="2" y="0"/>
                </a:lnTo>
                <a:lnTo>
                  <a:pt x="5" y="0"/>
                </a:lnTo>
              </a:path>
            </a:pathLst>
          </a:custGeom>
          <a:noFill/>
          <a:ln w="4763">
            <a:solidFill>
              <a:srgbClr val="FF0705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723" name="Freeform 503"/>
          <p:cNvSpPr>
            <a:spLocks/>
          </p:cNvSpPr>
          <p:nvPr/>
        </p:nvSpPr>
        <p:spPr bwMode="auto">
          <a:xfrm>
            <a:off x="3546475" y="2841327"/>
            <a:ext cx="20638" cy="20638"/>
          </a:xfrm>
          <a:custGeom>
            <a:avLst/>
            <a:gdLst>
              <a:gd name="T0" fmla="*/ 12700 w 13"/>
              <a:gd name="T1" fmla="*/ 0 h 13"/>
              <a:gd name="T2" fmla="*/ 12700 w 13"/>
              <a:gd name="T3" fmla="*/ 0 h 13"/>
              <a:gd name="T4" fmla="*/ 12700 w 13"/>
              <a:gd name="T5" fmla="*/ 0 h 13"/>
              <a:gd name="T6" fmla="*/ 17463 w 13"/>
              <a:gd name="T7" fmla="*/ 0 h 13"/>
              <a:gd name="T8" fmla="*/ 17463 w 13"/>
              <a:gd name="T9" fmla="*/ 0 h 13"/>
              <a:gd name="T10" fmla="*/ 17463 w 13"/>
              <a:gd name="T11" fmla="*/ 4763 h 13"/>
              <a:gd name="T12" fmla="*/ 17463 w 13"/>
              <a:gd name="T13" fmla="*/ 4763 h 13"/>
              <a:gd name="T14" fmla="*/ 20638 w 13"/>
              <a:gd name="T15" fmla="*/ 4763 h 13"/>
              <a:gd name="T16" fmla="*/ 20638 w 13"/>
              <a:gd name="T17" fmla="*/ 7938 h 13"/>
              <a:gd name="T18" fmla="*/ 20638 w 13"/>
              <a:gd name="T19" fmla="*/ 7938 h 13"/>
              <a:gd name="T20" fmla="*/ 20638 w 13"/>
              <a:gd name="T21" fmla="*/ 7938 h 13"/>
              <a:gd name="T22" fmla="*/ 20638 w 13"/>
              <a:gd name="T23" fmla="*/ 12700 h 13"/>
              <a:gd name="T24" fmla="*/ 20638 w 13"/>
              <a:gd name="T25" fmla="*/ 12700 h 13"/>
              <a:gd name="T26" fmla="*/ 20638 w 13"/>
              <a:gd name="T27" fmla="*/ 12700 h 13"/>
              <a:gd name="T28" fmla="*/ 20638 w 13"/>
              <a:gd name="T29" fmla="*/ 17463 h 13"/>
              <a:gd name="T30" fmla="*/ 20638 w 13"/>
              <a:gd name="T31" fmla="*/ 17463 h 13"/>
              <a:gd name="T32" fmla="*/ 17463 w 13"/>
              <a:gd name="T33" fmla="*/ 17463 h 13"/>
              <a:gd name="T34" fmla="*/ 17463 w 13"/>
              <a:gd name="T35" fmla="*/ 17463 h 13"/>
              <a:gd name="T36" fmla="*/ 17463 w 13"/>
              <a:gd name="T37" fmla="*/ 20638 h 13"/>
              <a:gd name="T38" fmla="*/ 17463 w 13"/>
              <a:gd name="T39" fmla="*/ 20638 h 13"/>
              <a:gd name="T40" fmla="*/ 12700 w 13"/>
              <a:gd name="T41" fmla="*/ 20638 h 13"/>
              <a:gd name="T42" fmla="*/ 12700 w 13"/>
              <a:gd name="T43" fmla="*/ 20638 h 13"/>
              <a:gd name="T44" fmla="*/ 12700 w 13"/>
              <a:gd name="T45" fmla="*/ 20638 h 13"/>
              <a:gd name="T46" fmla="*/ 7938 w 13"/>
              <a:gd name="T47" fmla="*/ 20638 h 13"/>
              <a:gd name="T48" fmla="*/ 7938 w 13"/>
              <a:gd name="T49" fmla="*/ 20638 h 13"/>
              <a:gd name="T50" fmla="*/ 4763 w 13"/>
              <a:gd name="T51" fmla="*/ 20638 h 13"/>
              <a:gd name="T52" fmla="*/ 4763 w 13"/>
              <a:gd name="T53" fmla="*/ 20638 h 13"/>
              <a:gd name="T54" fmla="*/ 4763 w 13"/>
              <a:gd name="T55" fmla="*/ 17463 h 13"/>
              <a:gd name="T56" fmla="*/ 4763 w 13"/>
              <a:gd name="T57" fmla="*/ 17463 h 13"/>
              <a:gd name="T58" fmla="*/ 0 w 13"/>
              <a:gd name="T59" fmla="*/ 17463 h 13"/>
              <a:gd name="T60" fmla="*/ 0 w 13"/>
              <a:gd name="T61" fmla="*/ 17463 h 13"/>
              <a:gd name="T62" fmla="*/ 0 w 13"/>
              <a:gd name="T63" fmla="*/ 12700 h 13"/>
              <a:gd name="T64" fmla="*/ 0 w 13"/>
              <a:gd name="T65" fmla="*/ 12700 h 13"/>
              <a:gd name="T66" fmla="*/ 0 w 13"/>
              <a:gd name="T67" fmla="*/ 12700 h 13"/>
              <a:gd name="T68" fmla="*/ 0 w 13"/>
              <a:gd name="T69" fmla="*/ 7938 h 13"/>
              <a:gd name="T70" fmla="*/ 0 w 13"/>
              <a:gd name="T71" fmla="*/ 7938 h 13"/>
              <a:gd name="T72" fmla="*/ 0 w 13"/>
              <a:gd name="T73" fmla="*/ 7938 h 13"/>
              <a:gd name="T74" fmla="*/ 0 w 13"/>
              <a:gd name="T75" fmla="*/ 4763 h 13"/>
              <a:gd name="T76" fmla="*/ 4763 w 13"/>
              <a:gd name="T77" fmla="*/ 4763 h 13"/>
              <a:gd name="T78" fmla="*/ 4763 w 13"/>
              <a:gd name="T79" fmla="*/ 4763 h 13"/>
              <a:gd name="T80" fmla="*/ 4763 w 13"/>
              <a:gd name="T81" fmla="*/ 0 h 13"/>
              <a:gd name="T82" fmla="*/ 4763 w 13"/>
              <a:gd name="T83" fmla="*/ 0 h 13"/>
              <a:gd name="T84" fmla="*/ 7938 w 13"/>
              <a:gd name="T85" fmla="*/ 0 h 13"/>
              <a:gd name="T86" fmla="*/ 7938 w 13"/>
              <a:gd name="T87" fmla="*/ 0 h 13"/>
              <a:gd name="T88" fmla="*/ 7938 w 13"/>
              <a:gd name="T89" fmla="*/ 0 h 13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3" h="13">
                <a:moveTo>
                  <a:pt x="8" y="0"/>
                </a:moveTo>
                <a:lnTo>
                  <a:pt x="8" y="0"/>
                </a:lnTo>
                <a:lnTo>
                  <a:pt x="11" y="0"/>
                </a:lnTo>
                <a:lnTo>
                  <a:pt x="11" y="3"/>
                </a:lnTo>
                <a:lnTo>
                  <a:pt x="13" y="3"/>
                </a:lnTo>
                <a:lnTo>
                  <a:pt x="13" y="5"/>
                </a:lnTo>
                <a:lnTo>
                  <a:pt x="13" y="8"/>
                </a:lnTo>
                <a:lnTo>
                  <a:pt x="13" y="11"/>
                </a:lnTo>
                <a:lnTo>
                  <a:pt x="11" y="11"/>
                </a:lnTo>
                <a:lnTo>
                  <a:pt x="11" y="13"/>
                </a:lnTo>
                <a:lnTo>
                  <a:pt x="8" y="13"/>
                </a:lnTo>
                <a:lnTo>
                  <a:pt x="5" y="13"/>
                </a:lnTo>
                <a:lnTo>
                  <a:pt x="3" y="13"/>
                </a:lnTo>
                <a:lnTo>
                  <a:pt x="3" y="11"/>
                </a:lnTo>
                <a:lnTo>
                  <a:pt x="0" y="11"/>
                </a:lnTo>
                <a:lnTo>
                  <a:pt x="0" y="8"/>
                </a:lnTo>
                <a:lnTo>
                  <a:pt x="0" y="5"/>
                </a:lnTo>
                <a:lnTo>
                  <a:pt x="0" y="3"/>
                </a:lnTo>
                <a:lnTo>
                  <a:pt x="3" y="3"/>
                </a:lnTo>
                <a:lnTo>
                  <a:pt x="3" y="0"/>
                </a:lnTo>
                <a:lnTo>
                  <a:pt x="5" y="0"/>
                </a:lnTo>
                <a:lnTo>
                  <a:pt x="8" y="0"/>
                </a:lnTo>
                <a:close/>
              </a:path>
            </a:pathLst>
          </a:custGeom>
          <a:solidFill>
            <a:srgbClr val="FF070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724" name="Freeform 504"/>
          <p:cNvSpPr>
            <a:spLocks/>
          </p:cNvSpPr>
          <p:nvPr/>
        </p:nvSpPr>
        <p:spPr bwMode="auto">
          <a:xfrm>
            <a:off x="3546475" y="2841327"/>
            <a:ext cx="17463" cy="17463"/>
          </a:xfrm>
          <a:custGeom>
            <a:avLst/>
            <a:gdLst>
              <a:gd name="T0" fmla="*/ 7938 w 11"/>
              <a:gd name="T1" fmla="*/ 0 h 11"/>
              <a:gd name="T2" fmla="*/ 7938 w 11"/>
              <a:gd name="T3" fmla="*/ 0 h 11"/>
              <a:gd name="T4" fmla="*/ 12700 w 11"/>
              <a:gd name="T5" fmla="*/ 0 h 11"/>
              <a:gd name="T6" fmla="*/ 12700 w 11"/>
              <a:gd name="T7" fmla="*/ 0 h 11"/>
              <a:gd name="T8" fmla="*/ 12700 w 11"/>
              <a:gd name="T9" fmla="*/ 0 h 11"/>
              <a:gd name="T10" fmla="*/ 12700 w 11"/>
              <a:gd name="T11" fmla="*/ 4763 h 11"/>
              <a:gd name="T12" fmla="*/ 17463 w 11"/>
              <a:gd name="T13" fmla="*/ 4763 h 11"/>
              <a:gd name="T14" fmla="*/ 17463 w 11"/>
              <a:gd name="T15" fmla="*/ 4763 h 11"/>
              <a:gd name="T16" fmla="*/ 17463 w 11"/>
              <a:gd name="T17" fmla="*/ 4763 h 11"/>
              <a:gd name="T18" fmla="*/ 17463 w 11"/>
              <a:gd name="T19" fmla="*/ 7938 h 11"/>
              <a:gd name="T20" fmla="*/ 17463 w 11"/>
              <a:gd name="T21" fmla="*/ 7938 h 11"/>
              <a:gd name="T22" fmla="*/ 17463 w 11"/>
              <a:gd name="T23" fmla="*/ 7938 h 11"/>
              <a:gd name="T24" fmla="*/ 17463 w 11"/>
              <a:gd name="T25" fmla="*/ 7938 h 11"/>
              <a:gd name="T26" fmla="*/ 17463 w 11"/>
              <a:gd name="T27" fmla="*/ 12700 h 11"/>
              <a:gd name="T28" fmla="*/ 17463 w 11"/>
              <a:gd name="T29" fmla="*/ 12700 h 11"/>
              <a:gd name="T30" fmla="*/ 17463 w 11"/>
              <a:gd name="T31" fmla="*/ 12700 h 11"/>
              <a:gd name="T32" fmla="*/ 12700 w 11"/>
              <a:gd name="T33" fmla="*/ 12700 h 11"/>
              <a:gd name="T34" fmla="*/ 12700 w 11"/>
              <a:gd name="T35" fmla="*/ 17463 h 11"/>
              <a:gd name="T36" fmla="*/ 12700 w 11"/>
              <a:gd name="T37" fmla="*/ 17463 h 11"/>
              <a:gd name="T38" fmla="*/ 12700 w 11"/>
              <a:gd name="T39" fmla="*/ 17463 h 11"/>
              <a:gd name="T40" fmla="*/ 12700 w 11"/>
              <a:gd name="T41" fmla="*/ 17463 h 11"/>
              <a:gd name="T42" fmla="*/ 7938 w 11"/>
              <a:gd name="T43" fmla="*/ 17463 h 11"/>
              <a:gd name="T44" fmla="*/ 7938 w 11"/>
              <a:gd name="T45" fmla="*/ 17463 h 11"/>
              <a:gd name="T46" fmla="*/ 7938 w 11"/>
              <a:gd name="T47" fmla="*/ 17463 h 11"/>
              <a:gd name="T48" fmla="*/ 4763 w 11"/>
              <a:gd name="T49" fmla="*/ 17463 h 11"/>
              <a:gd name="T50" fmla="*/ 4763 w 11"/>
              <a:gd name="T51" fmla="*/ 17463 h 11"/>
              <a:gd name="T52" fmla="*/ 4763 w 11"/>
              <a:gd name="T53" fmla="*/ 17463 h 11"/>
              <a:gd name="T54" fmla="*/ 4763 w 11"/>
              <a:gd name="T55" fmla="*/ 17463 h 11"/>
              <a:gd name="T56" fmla="*/ 4763 w 11"/>
              <a:gd name="T57" fmla="*/ 12700 h 11"/>
              <a:gd name="T58" fmla="*/ 0 w 11"/>
              <a:gd name="T59" fmla="*/ 12700 h 11"/>
              <a:gd name="T60" fmla="*/ 0 w 11"/>
              <a:gd name="T61" fmla="*/ 12700 h 11"/>
              <a:gd name="T62" fmla="*/ 0 w 11"/>
              <a:gd name="T63" fmla="*/ 12700 h 11"/>
              <a:gd name="T64" fmla="*/ 0 w 11"/>
              <a:gd name="T65" fmla="*/ 7938 h 11"/>
              <a:gd name="T66" fmla="*/ 0 w 11"/>
              <a:gd name="T67" fmla="*/ 7938 h 11"/>
              <a:gd name="T68" fmla="*/ 0 w 11"/>
              <a:gd name="T69" fmla="*/ 7938 h 11"/>
              <a:gd name="T70" fmla="*/ 0 w 11"/>
              <a:gd name="T71" fmla="*/ 7938 h 11"/>
              <a:gd name="T72" fmla="*/ 0 w 11"/>
              <a:gd name="T73" fmla="*/ 4763 h 11"/>
              <a:gd name="T74" fmla="*/ 0 w 11"/>
              <a:gd name="T75" fmla="*/ 4763 h 11"/>
              <a:gd name="T76" fmla="*/ 0 w 11"/>
              <a:gd name="T77" fmla="*/ 4763 h 11"/>
              <a:gd name="T78" fmla="*/ 4763 w 11"/>
              <a:gd name="T79" fmla="*/ 4763 h 11"/>
              <a:gd name="T80" fmla="*/ 4763 w 11"/>
              <a:gd name="T81" fmla="*/ 0 h 11"/>
              <a:gd name="T82" fmla="*/ 4763 w 11"/>
              <a:gd name="T83" fmla="*/ 0 h 11"/>
              <a:gd name="T84" fmla="*/ 4763 w 11"/>
              <a:gd name="T85" fmla="*/ 0 h 11"/>
              <a:gd name="T86" fmla="*/ 7938 w 11"/>
              <a:gd name="T87" fmla="*/ 0 h 11"/>
              <a:gd name="T88" fmla="*/ 7938 w 11"/>
              <a:gd name="T89" fmla="*/ 0 h 1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" h="11">
                <a:moveTo>
                  <a:pt x="5" y="0"/>
                </a:moveTo>
                <a:lnTo>
                  <a:pt x="5" y="0"/>
                </a:lnTo>
                <a:lnTo>
                  <a:pt x="8" y="0"/>
                </a:lnTo>
                <a:lnTo>
                  <a:pt x="8" y="3"/>
                </a:lnTo>
                <a:lnTo>
                  <a:pt x="11" y="3"/>
                </a:lnTo>
                <a:lnTo>
                  <a:pt x="11" y="5"/>
                </a:lnTo>
                <a:lnTo>
                  <a:pt x="11" y="8"/>
                </a:lnTo>
                <a:lnTo>
                  <a:pt x="8" y="8"/>
                </a:lnTo>
                <a:lnTo>
                  <a:pt x="8" y="11"/>
                </a:lnTo>
                <a:lnTo>
                  <a:pt x="5" y="11"/>
                </a:lnTo>
                <a:lnTo>
                  <a:pt x="3" y="11"/>
                </a:lnTo>
                <a:lnTo>
                  <a:pt x="3" y="8"/>
                </a:lnTo>
                <a:lnTo>
                  <a:pt x="0" y="8"/>
                </a:lnTo>
                <a:lnTo>
                  <a:pt x="0" y="5"/>
                </a:lnTo>
                <a:lnTo>
                  <a:pt x="0" y="3"/>
                </a:lnTo>
                <a:lnTo>
                  <a:pt x="3" y="3"/>
                </a:lnTo>
                <a:lnTo>
                  <a:pt x="3" y="0"/>
                </a:lnTo>
                <a:lnTo>
                  <a:pt x="5" y="0"/>
                </a:lnTo>
              </a:path>
            </a:pathLst>
          </a:custGeom>
          <a:noFill/>
          <a:ln w="4763">
            <a:solidFill>
              <a:srgbClr val="FF0705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725" name="Freeform 505"/>
          <p:cNvSpPr>
            <a:spLocks/>
          </p:cNvSpPr>
          <p:nvPr/>
        </p:nvSpPr>
        <p:spPr bwMode="auto">
          <a:xfrm>
            <a:off x="3616325" y="2836565"/>
            <a:ext cx="20638" cy="22225"/>
          </a:xfrm>
          <a:custGeom>
            <a:avLst/>
            <a:gdLst>
              <a:gd name="T0" fmla="*/ 12700 w 13"/>
              <a:gd name="T1" fmla="*/ 0 h 14"/>
              <a:gd name="T2" fmla="*/ 12700 w 13"/>
              <a:gd name="T3" fmla="*/ 0 h 14"/>
              <a:gd name="T4" fmla="*/ 12700 w 13"/>
              <a:gd name="T5" fmla="*/ 0 h 14"/>
              <a:gd name="T6" fmla="*/ 17463 w 13"/>
              <a:gd name="T7" fmla="*/ 0 h 14"/>
              <a:gd name="T8" fmla="*/ 17463 w 13"/>
              <a:gd name="T9" fmla="*/ 0 h 14"/>
              <a:gd name="T10" fmla="*/ 17463 w 13"/>
              <a:gd name="T11" fmla="*/ 4763 h 14"/>
              <a:gd name="T12" fmla="*/ 17463 w 13"/>
              <a:gd name="T13" fmla="*/ 4763 h 14"/>
              <a:gd name="T14" fmla="*/ 20638 w 13"/>
              <a:gd name="T15" fmla="*/ 4763 h 14"/>
              <a:gd name="T16" fmla="*/ 20638 w 13"/>
              <a:gd name="T17" fmla="*/ 9525 h 14"/>
              <a:gd name="T18" fmla="*/ 20638 w 13"/>
              <a:gd name="T19" fmla="*/ 9525 h 14"/>
              <a:gd name="T20" fmla="*/ 20638 w 13"/>
              <a:gd name="T21" fmla="*/ 9525 h 14"/>
              <a:gd name="T22" fmla="*/ 20638 w 13"/>
              <a:gd name="T23" fmla="*/ 12700 h 14"/>
              <a:gd name="T24" fmla="*/ 20638 w 13"/>
              <a:gd name="T25" fmla="*/ 12700 h 14"/>
              <a:gd name="T26" fmla="*/ 20638 w 13"/>
              <a:gd name="T27" fmla="*/ 12700 h 14"/>
              <a:gd name="T28" fmla="*/ 20638 w 13"/>
              <a:gd name="T29" fmla="*/ 17463 h 14"/>
              <a:gd name="T30" fmla="*/ 20638 w 13"/>
              <a:gd name="T31" fmla="*/ 17463 h 14"/>
              <a:gd name="T32" fmla="*/ 17463 w 13"/>
              <a:gd name="T33" fmla="*/ 17463 h 14"/>
              <a:gd name="T34" fmla="*/ 17463 w 13"/>
              <a:gd name="T35" fmla="*/ 17463 h 14"/>
              <a:gd name="T36" fmla="*/ 17463 w 13"/>
              <a:gd name="T37" fmla="*/ 22225 h 14"/>
              <a:gd name="T38" fmla="*/ 17463 w 13"/>
              <a:gd name="T39" fmla="*/ 22225 h 14"/>
              <a:gd name="T40" fmla="*/ 12700 w 13"/>
              <a:gd name="T41" fmla="*/ 22225 h 14"/>
              <a:gd name="T42" fmla="*/ 12700 w 13"/>
              <a:gd name="T43" fmla="*/ 22225 h 14"/>
              <a:gd name="T44" fmla="*/ 12700 w 13"/>
              <a:gd name="T45" fmla="*/ 22225 h 14"/>
              <a:gd name="T46" fmla="*/ 7938 w 13"/>
              <a:gd name="T47" fmla="*/ 22225 h 14"/>
              <a:gd name="T48" fmla="*/ 7938 w 13"/>
              <a:gd name="T49" fmla="*/ 22225 h 14"/>
              <a:gd name="T50" fmla="*/ 4763 w 13"/>
              <a:gd name="T51" fmla="*/ 22225 h 14"/>
              <a:gd name="T52" fmla="*/ 4763 w 13"/>
              <a:gd name="T53" fmla="*/ 22225 h 14"/>
              <a:gd name="T54" fmla="*/ 4763 w 13"/>
              <a:gd name="T55" fmla="*/ 17463 h 14"/>
              <a:gd name="T56" fmla="*/ 4763 w 13"/>
              <a:gd name="T57" fmla="*/ 17463 h 14"/>
              <a:gd name="T58" fmla="*/ 0 w 13"/>
              <a:gd name="T59" fmla="*/ 17463 h 14"/>
              <a:gd name="T60" fmla="*/ 0 w 13"/>
              <a:gd name="T61" fmla="*/ 17463 h 14"/>
              <a:gd name="T62" fmla="*/ 0 w 13"/>
              <a:gd name="T63" fmla="*/ 12700 h 14"/>
              <a:gd name="T64" fmla="*/ 0 w 13"/>
              <a:gd name="T65" fmla="*/ 12700 h 14"/>
              <a:gd name="T66" fmla="*/ 0 w 13"/>
              <a:gd name="T67" fmla="*/ 12700 h 14"/>
              <a:gd name="T68" fmla="*/ 0 w 13"/>
              <a:gd name="T69" fmla="*/ 9525 h 14"/>
              <a:gd name="T70" fmla="*/ 0 w 13"/>
              <a:gd name="T71" fmla="*/ 9525 h 14"/>
              <a:gd name="T72" fmla="*/ 0 w 13"/>
              <a:gd name="T73" fmla="*/ 9525 h 14"/>
              <a:gd name="T74" fmla="*/ 0 w 13"/>
              <a:gd name="T75" fmla="*/ 4763 h 14"/>
              <a:gd name="T76" fmla="*/ 4763 w 13"/>
              <a:gd name="T77" fmla="*/ 4763 h 14"/>
              <a:gd name="T78" fmla="*/ 4763 w 13"/>
              <a:gd name="T79" fmla="*/ 4763 h 14"/>
              <a:gd name="T80" fmla="*/ 4763 w 13"/>
              <a:gd name="T81" fmla="*/ 0 h 14"/>
              <a:gd name="T82" fmla="*/ 4763 w 13"/>
              <a:gd name="T83" fmla="*/ 0 h 14"/>
              <a:gd name="T84" fmla="*/ 7938 w 13"/>
              <a:gd name="T85" fmla="*/ 0 h 14"/>
              <a:gd name="T86" fmla="*/ 7938 w 13"/>
              <a:gd name="T87" fmla="*/ 0 h 14"/>
              <a:gd name="T88" fmla="*/ 7938 w 13"/>
              <a:gd name="T89" fmla="*/ 0 h 14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3" h="14">
                <a:moveTo>
                  <a:pt x="8" y="0"/>
                </a:moveTo>
                <a:lnTo>
                  <a:pt x="8" y="0"/>
                </a:lnTo>
                <a:lnTo>
                  <a:pt x="11" y="0"/>
                </a:lnTo>
                <a:lnTo>
                  <a:pt x="11" y="3"/>
                </a:lnTo>
                <a:lnTo>
                  <a:pt x="13" y="3"/>
                </a:lnTo>
                <a:lnTo>
                  <a:pt x="13" y="6"/>
                </a:lnTo>
                <a:lnTo>
                  <a:pt x="13" y="8"/>
                </a:lnTo>
                <a:lnTo>
                  <a:pt x="13" y="11"/>
                </a:lnTo>
                <a:lnTo>
                  <a:pt x="11" y="11"/>
                </a:lnTo>
                <a:lnTo>
                  <a:pt x="11" y="14"/>
                </a:lnTo>
                <a:lnTo>
                  <a:pt x="8" y="14"/>
                </a:lnTo>
                <a:lnTo>
                  <a:pt x="5" y="14"/>
                </a:lnTo>
                <a:lnTo>
                  <a:pt x="3" y="14"/>
                </a:lnTo>
                <a:lnTo>
                  <a:pt x="3" y="11"/>
                </a:lnTo>
                <a:lnTo>
                  <a:pt x="0" y="11"/>
                </a:lnTo>
                <a:lnTo>
                  <a:pt x="0" y="8"/>
                </a:lnTo>
                <a:lnTo>
                  <a:pt x="0" y="6"/>
                </a:lnTo>
                <a:lnTo>
                  <a:pt x="0" y="3"/>
                </a:lnTo>
                <a:lnTo>
                  <a:pt x="3" y="3"/>
                </a:lnTo>
                <a:lnTo>
                  <a:pt x="3" y="0"/>
                </a:lnTo>
                <a:lnTo>
                  <a:pt x="5" y="0"/>
                </a:lnTo>
                <a:lnTo>
                  <a:pt x="8" y="0"/>
                </a:lnTo>
                <a:close/>
              </a:path>
            </a:pathLst>
          </a:custGeom>
          <a:solidFill>
            <a:srgbClr val="FF070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726" name="Freeform 506"/>
          <p:cNvSpPr>
            <a:spLocks/>
          </p:cNvSpPr>
          <p:nvPr/>
        </p:nvSpPr>
        <p:spPr bwMode="auto">
          <a:xfrm>
            <a:off x="3616325" y="2836565"/>
            <a:ext cx="17463" cy="17462"/>
          </a:xfrm>
          <a:custGeom>
            <a:avLst/>
            <a:gdLst>
              <a:gd name="T0" fmla="*/ 7938 w 11"/>
              <a:gd name="T1" fmla="*/ 0 h 11"/>
              <a:gd name="T2" fmla="*/ 7938 w 11"/>
              <a:gd name="T3" fmla="*/ 0 h 11"/>
              <a:gd name="T4" fmla="*/ 12700 w 11"/>
              <a:gd name="T5" fmla="*/ 0 h 11"/>
              <a:gd name="T6" fmla="*/ 12700 w 11"/>
              <a:gd name="T7" fmla="*/ 0 h 11"/>
              <a:gd name="T8" fmla="*/ 12700 w 11"/>
              <a:gd name="T9" fmla="*/ 0 h 11"/>
              <a:gd name="T10" fmla="*/ 12700 w 11"/>
              <a:gd name="T11" fmla="*/ 4762 h 11"/>
              <a:gd name="T12" fmla="*/ 17463 w 11"/>
              <a:gd name="T13" fmla="*/ 4762 h 11"/>
              <a:gd name="T14" fmla="*/ 17463 w 11"/>
              <a:gd name="T15" fmla="*/ 4762 h 11"/>
              <a:gd name="T16" fmla="*/ 17463 w 11"/>
              <a:gd name="T17" fmla="*/ 4762 h 11"/>
              <a:gd name="T18" fmla="*/ 17463 w 11"/>
              <a:gd name="T19" fmla="*/ 9525 h 11"/>
              <a:gd name="T20" fmla="*/ 17463 w 11"/>
              <a:gd name="T21" fmla="*/ 9525 h 11"/>
              <a:gd name="T22" fmla="*/ 17463 w 11"/>
              <a:gd name="T23" fmla="*/ 9525 h 11"/>
              <a:gd name="T24" fmla="*/ 17463 w 11"/>
              <a:gd name="T25" fmla="*/ 9525 h 11"/>
              <a:gd name="T26" fmla="*/ 17463 w 11"/>
              <a:gd name="T27" fmla="*/ 12700 h 11"/>
              <a:gd name="T28" fmla="*/ 17463 w 11"/>
              <a:gd name="T29" fmla="*/ 12700 h 11"/>
              <a:gd name="T30" fmla="*/ 17463 w 11"/>
              <a:gd name="T31" fmla="*/ 12700 h 11"/>
              <a:gd name="T32" fmla="*/ 12700 w 11"/>
              <a:gd name="T33" fmla="*/ 12700 h 11"/>
              <a:gd name="T34" fmla="*/ 12700 w 11"/>
              <a:gd name="T35" fmla="*/ 17462 h 11"/>
              <a:gd name="T36" fmla="*/ 12700 w 11"/>
              <a:gd name="T37" fmla="*/ 17462 h 11"/>
              <a:gd name="T38" fmla="*/ 12700 w 11"/>
              <a:gd name="T39" fmla="*/ 17462 h 11"/>
              <a:gd name="T40" fmla="*/ 12700 w 11"/>
              <a:gd name="T41" fmla="*/ 17462 h 11"/>
              <a:gd name="T42" fmla="*/ 7938 w 11"/>
              <a:gd name="T43" fmla="*/ 17462 h 11"/>
              <a:gd name="T44" fmla="*/ 7938 w 11"/>
              <a:gd name="T45" fmla="*/ 17462 h 11"/>
              <a:gd name="T46" fmla="*/ 7938 w 11"/>
              <a:gd name="T47" fmla="*/ 17462 h 11"/>
              <a:gd name="T48" fmla="*/ 4763 w 11"/>
              <a:gd name="T49" fmla="*/ 17462 h 11"/>
              <a:gd name="T50" fmla="*/ 4763 w 11"/>
              <a:gd name="T51" fmla="*/ 17462 h 11"/>
              <a:gd name="T52" fmla="*/ 4763 w 11"/>
              <a:gd name="T53" fmla="*/ 17462 h 11"/>
              <a:gd name="T54" fmla="*/ 4763 w 11"/>
              <a:gd name="T55" fmla="*/ 17462 h 11"/>
              <a:gd name="T56" fmla="*/ 4763 w 11"/>
              <a:gd name="T57" fmla="*/ 12700 h 11"/>
              <a:gd name="T58" fmla="*/ 0 w 11"/>
              <a:gd name="T59" fmla="*/ 12700 h 11"/>
              <a:gd name="T60" fmla="*/ 0 w 11"/>
              <a:gd name="T61" fmla="*/ 12700 h 11"/>
              <a:gd name="T62" fmla="*/ 0 w 11"/>
              <a:gd name="T63" fmla="*/ 12700 h 11"/>
              <a:gd name="T64" fmla="*/ 0 w 11"/>
              <a:gd name="T65" fmla="*/ 9525 h 11"/>
              <a:gd name="T66" fmla="*/ 0 w 11"/>
              <a:gd name="T67" fmla="*/ 9525 h 11"/>
              <a:gd name="T68" fmla="*/ 0 w 11"/>
              <a:gd name="T69" fmla="*/ 9525 h 11"/>
              <a:gd name="T70" fmla="*/ 0 w 11"/>
              <a:gd name="T71" fmla="*/ 9525 h 11"/>
              <a:gd name="T72" fmla="*/ 0 w 11"/>
              <a:gd name="T73" fmla="*/ 4762 h 11"/>
              <a:gd name="T74" fmla="*/ 0 w 11"/>
              <a:gd name="T75" fmla="*/ 4762 h 11"/>
              <a:gd name="T76" fmla="*/ 0 w 11"/>
              <a:gd name="T77" fmla="*/ 4762 h 11"/>
              <a:gd name="T78" fmla="*/ 4763 w 11"/>
              <a:gd name="T79" fmla="*/ 4762 h 11"/>
              <a:gd name="T80" fmla="*/ 4763 w 11"/>
              <a:gd name="T81" fmla="*/ 0 h 11"/>
              <a:gd name="T82" fmla="*/ 4763 w 11"/>
              <a:gd name="T83" fmla="*/ 0 h 11"/>
              <a:gd name="T84" fmla="*/ 4763 w 11"/>
              <a:gd name="T85" fmla="*/ 0 h 11"/>
              <a:gd name="T86" fmla="*/ 7938 w 11"/>
              <a:gd name="T87" fmla="*/ 0 h 11"/>
              <a:gd name="T88" fmla="*/ 7938 w 11"/>
              <a:gd name="T89" fmla="*/ 0 h 1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" h="11">
                <a:moveTo>
                  <a:pt x="5" y="0"/>
                </a:moveTo>
                <a:lnTo>
                  <a:pt x="5" y="0"/>
                </a:lnTo>
                <a:lnTo>
                  <a:pt x="8" y="0"/>
                </a:lnTo>
                <a:lnTo>
                  <a:pt x="8" y="3"/>
                </a:lnTo>
                <a:lnTo>
                  <a:pt x="11" y="3"/>
                </a:lnTo>
                <a:lnTo>
                  <a:pt x="11" y="6"/>
                </a:lnTo>
                <a:lnTo>
                  <a:pt x="11" y="8"/>
                </a:lnTo>
                <a:lnTo>
                  <a:pt x="8" y="8"/>
                </a:lnTo>
                <a:lnTo>
                  <a:pt x="8" y="11"/>
                </a:lnTo>
                <a:lnTo>
                  <a:pt x="5" y="11"/>
                </a:lnTo>
                <a:lnTo>
                  <a:pt x="3" y="11"/>
                </a:lnTo>
                <a:lnTo>
                  <a:pt x="3" y="8"/>
                </a:lnTo>
                <a:lnTo>
                  <a:pt x="0" y="8"/>
                </a:lnTo>
                <a:lnTo>
                  <a:pt x="0" y="6"/>
                </a:lnTo>
                <a:lnTo>
                  <a:pt x="0" y="3"/>
                </a:lnTo>
                <a:lnTo>
                  <a:pt x="3" y="3"/>
                </a:lnTo>
                <a:lnTo>
                  <a:pt x="3" y="0"/>
                </a:lnTo>
                <a:lnTo>
                  <a:pt x="5" y="0"/>
                </a:lnTo>
              </a:path>
            </a:pathLst>
          </a:custGeom>
          <a:noFill/>
          <a:ln w="4763">
            <a:solidFill>
              <a:srgbClr val="FF0705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727" name="Freeform 507"/>
          <p:cNvSpPr>
            <a:spLocks/>
          </p:cNvSpPr>
          <p:nvPr/>
        </p:nvSpPr>
        <p:spPr bwMode="auto">
          <a:xfrm>
            <a:off x="3681413" y="2822277"/>
            <a:ext cx="22225" cy="23813"/>
          </a:xfrm>
          <a:custGeom>
            <a:avLst/>
            <a:gdLst>
              <a:gd name="T0" fmla="*/ 12700 w 14"/>
              <a:gd name="T1" fmla="*/ 0 h 15"/>
              <a:gd name="T2" fmla="*/ 12700 w 14"/>
              <a:gd name="T3" fmla="*/ 0 h 15"/>
              <a:gd name="T4" fmla="*/ 12700 w 14"/>
              <a:gd name="T5" fmla="*/ 0 h 15"/>
              <a:gd name="T6" fmla="*/ 17463 w 14"/>
              <a:gd name="T7" fmla="*/ 0 h 15"/>
              <a:gd name="T8" fmla="*/ 17463 w 14"/>
              <a:gd name="T9" fmla="*/ 0 h 15"/>
              <a:gd name="T10" fmla="*/ 17463 w 14"/>
              <a:gd name="T11" fmla="*/ 4763 h 15"/>
              <a:gd name="T12" fmla="*/ 17463 w 14"/>
              <a:gd name="T13" fmla="*/ 4763 h 15"/>
              <a:gd name="T14" fmla="*/ 22225 w 14"/>
              <a:gd name="T15" fmla="*/ 4763 h 15"/>
              <a:gd name="T16" fmla="*/ 22225 w 14"/>
              <a:gd name="T17" fmla="*/ 7938 h 15"/>
              <a:gd name="T18" fmla="*/ 22225 w 14"/>
              <a:gd name="T19" fmla="*/ 7938 h 15"/>
              <a:gd name="T20" fmla="*/ 22225 w 14"/>
              <a:gd name="T21" fmla="*/ 7938 h 15"/>
              <a:gd name="T22" fmla="*/ 22225 w 14"/>
              <a:gd name="T23" fmla="*/ 14288 h 15"/>
              <a:gd name="T24" fmla="*/ 22225 w 14"/>
              <a:gd name="T25" fmla="*/ 14288 h 15"/>
              <a:gd name="T26" fmla="*/ 22225 w 14"/>
              <a:gd name="T27" fmla="*/ 14288 h 15"/>
              <a:gd name="T28" fmla="*/ 22225 w 14"/>
              <a:gd name="T29" fmla="*/ 19050 h 15"/>
              <a:gd name="T30" fmla="*/ 22225 w 14"/>
              <a:gd name="T31" fmla="*/ 19050 h 15"/>
              <a:gd name="T32" fmla="*/ 17463 w 14"/>
              <a:gd name="T33" fmla="*/ 19050 h 15"/>
              <a:gd name="T34" fmla="*/ 17463 w 14"/>
              <a:gd name="T35" fmla="*/ 19050 h 15"/>
              <a:gd name="T36" fmla="*/ 17463 w 14"/>
              <a:gd name="T37" fmla="*/ 23813 h 15"/>
              <a:gd name="T38" fmla="*/ 17463 w 14"/>
              <a:gd name="T39" fmla="*/ 23813 h 15"/>
              <a:gd name="T40" fmla="*/ 12700 w 14"/>
              <a:gd name="T41" fmla="*/ 23813 h 15"/>
              <a:gd name="T42" fmla="*/ 12700 w 14"/>
              <a:gd name="T43" fmla="*/ 23813 h 15"/>
              <a:gd name="T44" fmla="*/ 12700 w 14"/>
              <a:gd name="T45" fmla="*/ 23813 h 15"/>
              <a:gd name="T46" fmla="*/ 9525 w 14"/>
              <a:gd name="T47" fmla="*/ 23813 h 15"/>
              <a:gd name="T48" fmla="*/ 9525 w 14"/>
              <a:gd name="T49" fmla="*/ 23813 h 15"/>
              <a:gd name="T50" fmla="*/ 4763 w 14"/>
              <a:gd name="T51" fmla="*/ 23813 h 15"/>
              <a:gd name="T52" fmla="*/ 4763 w 14"/>
              <a:gd name="T53" fmla="*/ 23813 h 15"/>
              <a:gd name="T54" fmla="*/ 4763 w 14"/>
              <a:gd name="T55" fmla="*/ 19050 h 15"/>
              <a:gd name="T56" fmla="*/ 4763 w 14"/>
              <a:gd name="T57" fmla="*/ 19050 h 15"/>
              <a:gd name="T58" fmla="*/ 0 w 14"/>
              <a:gd name="T59" fmla="*/ 19050 h 15"/>
              <a:gd name="T60" fmla="*/ 0 w 14"/>
              <a:gd name="T61" fmla="*/ 19050 h 15"/>
              <a:gd name="T62" fmla="*/ 0 w 14"/>
              <a:gd name="T63" fmla="*/ 14288 h 15"/>
              <a:gd name="T64" fmla="*/ 0 w 14"/>
              <a:gd name="T65" fmla="*/ 14288 h 15"/>
              <a:gd name="T66" fmla="*/ 0 w 14"/>
              <a:gd name="T67" fmla="*/ 14288 h 15"/>
              <a:gd name="T68" fmla="*/ 0 w 14"/>
              <a:gd name="T69" fmla="*/ 7938 h 15"/>
              <a:gd name="T70" fmla="*/ 0 w 14"/>
              <a:gd name="T71" fmla="*/ 7938 h 15"/>
              <a:gd name="T72" fmla="*/ 0 w 14"/>
              <a:gd name="T73" fmla="*/ 7938 h 15"/>
              <a:gd name="T74" fmla="*/ 0 w 14"/>
              <a:gd name="T75" fmla="*/ 4763 h 15"/>
              <a:gd name="T76" fmla="*/ 4763 w 14"/>
              <a:gd name="T77" fmla="*/ 4763 h 15"/>
              <a:gd name="T78" fmla="*/ 4763 w 14"/>
              <a:gd name="T79" fmla="*/ 4763 h 15"/>
              <a:gd name="T80" fmla="*/ 4763 w 14"/>
              <a:gd name="T81" fmla="*/ 0 h 15"/>
              <a:gd name="T82" fmla="*/ 4763 w 14"/>
              <a:gd name="T83" fmla="*/ 0 h 15"/>
              <a:gd name="T84" fmla="*/ 9525 w 14"/>
              <a:gd name="T85" fmla="*/ 0 h 15"/>
              <a:gd name="T86" fmla="*/ 9525 w 14"/>
              <a:gd name="T87" fmla="*/ 0 h 15"/>
              <a:gd name="T88" fmla="*/ 9525 w 14"/>
              <a:gd name="T89" fmla="*/ 0 h 15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4" h="15">
                <a:moveTo>
                  <a:pt x="8" y="0"/>
                </a:moveTo>
                <a:lnTo>
                  <a:pt x="8" y="0"/>
                </a:lnTo>
                <a:lnTo>
                  <a:pt x="11" y="0"/>
                </a:lnTo>
                <a:lnTo>
                  <a:pt x="11" y="3"/>
                </a:lnTo>
                <a:lnTo>
                  <a:pt x="14" y="3"/>
                </a:lnTo>
                <a:lnTo>
                  <a:pt x="14" y="5"/>
                </a:lnTo>
                <a:lnTo>
                  <a:pt x="14" y="9"/>
                </a:lnTo>
                <a:lnTo>
                  <a:pt x="14" y="12"/>
                </a:lnTo>
                <a:lnTo>
                  <a:pt x="11" y="12"/>
                </a:lnTo>
                <a:lnTo>
                  <a:pt x="11" y="15"/>
                </a:lnTo>
                <a:lnTo>
                  <a:pt x="8" y="15"/>
                </a:lnTo>
                <a:lnTo>
                  <a:pt x="6" y="15"/>
                </a:lnTo>
                <a:lnTo>
                  <a:pt x="3" y="15"/>
                </a:lnTo>
                <a:lnTo>
                  <a:pt x="3" y="12"/>
                </a:lnTo>
                <a:lnTo>
                  <a:pt x="0" y="12"/>
                </a:lnTo>
                <a:lnTo>
                  <a:pt x="0" y="9"/>
                </a:lnTo>
                <a:lnTo>
                  <a:pt x="0" y="5"/>
                </a:lnTo>
                <a:lnTo>
                  <a:pt x="0" y="3"/>
                </a:lnTo>
                <a:lnTo>
                  <a:pt x="3" y="3"/>
                </a:lnTo>
                <a:lnTo>
                  <a:pt x="3" y="0"/>
                </a:lnTo>
                <a:lnTo>
                  <a:pt x="6" y="0"/>
                </a:lnTo>
                <a:lnTo>
                  <a:pt x="8" y="0"/>
                </a:lnTo>
                <a:close/>
              </a:path>
            </a:pathLst>
          </a:custGeom>
          <a:solidFill>
            <a:srgbClr val="FF070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728" name="Freeform 508"/>
          <p:cNvSpPr>
            <a:spLocks/>
          </p:cNvSpPr>
          <p:nvPr/>
        </p:nvSpPr>
        <p:spPr bwMode="auto">
          <a:xfrm>
            <a:off x="3681413" y="2822277"/>
            <a:ext cx="17462" cy="19050"/>
          </a:xfrm>
          <a:custGeom>
            <a:avLst/>
            <a:gdLst>
              <a:gd name="T0" fmla="*/ 9525 w 11"/>
              <a:gd name="T1" fmla="*/ 0 h 12"/>
              <a:gd name="T2" fmla="*/ 9525 w 11"/>
              <a:gd name="T3" fmla="*/ 0 h 12"/>
              <a:gd name="T4" fmla="*/ 12700 w 11"/>
              <a:gd name="T5" fmla="*/ 0 h 12"/>
              <a:gd name="T6" fmla="*/ 12700 w 11"/>
              <a:gd name="T7" fmla="*/ 0 h 12"/>
              <a:gd name="T8" fmla="*/ 12700 w 11"/>
              <a:gd name="T9" fmla="*/ 0 h 12"/>
              <a:gd name="T10" fmla="*/ 12700 w 11"/>
              <a:gd name="T11" fmla="*/ 4763 h 12"/>
              <a:gd name="T12" fmla="*/ 17462 w 11"/>
              <a:gd name="T13" fmla="*/ 4763 h 12"/>
              <a:gd name="T14" fmla="*/ 17462 w 11"/>
              <a:gd name="T15" fmla="*/ 4763 h 12"/>
              <a:gd name="T16" fmla="*/ 17462 w 11"/>
              <a:gd name="T17" fmla="*/ 4763 h 12"/>
              <a:gd name="T18" fmla="*/ 17462 w 11"/>
              <a:gd name="T19" fmla="*/ 7938 h 12"/>
              <a:gd name="T20" fmla="*/ 17462 w 11"/>
              <a:gd name="T21" fmla="*/ 7938 h 12"/>
              <a:gd name="T22" fmla="*/ 17462 w 11"/>
              <a:gd name="T23" fmla="*/ 7938 h 12"/>
              <a:gd name="T24" fmla="*/ 17462 w 11"/>
              <a:gd name="T25" fmla="*/ 7938 h 12"/>
              <a:gd name="T26" fmla="*/ 17462 w 11"/>
              <a:gd name="T27" fmla="*/ 14288 h 12"/>
              <a:gd name="T28" fmla="*/ 17462 w 11"/>
              <a:gd name="T29" fmla="*/ 14288 h 12"/>
              <a:gd name="T30" fmla="*/ 17462 w 11"/>
              <a:gd name="T31" fmla="*/ 14288 h 12"/>
              <a:gd name="T32" fmla="*/ 12700 w 11"/>
              <a:gd name="T33" fmla="*/ 14288 h 12"/>
              <a:gd name="T34" fmla="*/ 12700 w 11"/>
              <a:gd name="T35" fmla="*/ 19050 h 12"/>
              <a:gd name="T36" fmla="*/ 12700 w 11"/>
              <a:gd name="T37" fmla="*/ 19050 h 12"/>
              <a:gd name="T38" fmla="*/ 12700 w 11"/>
              <a:gd name="T39" fmla="*/ 19050 h 12"/>
              <a:gd name="T40" fmla="*/ 12700 w 11"/>
              <a:gd name="T41" fmla="*/ 19050 h 12"/>
              <a:gd name="T42" fmla="*/ 9525 w 11"/>
              <a:gd name="T43" fmla="*/ 19050 h 12"/>
              <a:gd name="T44" fmla="*/ 9525 w 11"/>
              <a:gd name="T45" fmla="*/ 19050 h 12"/>
              <a:gd name="T46" fmla="*/ 9525 w 11"/>
              <a:gd name="T47" fmla="*/ 19050 h 12"/>
              <a:gd name="T48" fmla="*/ 4762 w 11"/>
              <a:gd name="T49" fmla="*/ 19050 h 12"/>
              <a:gd name="T50" fmla="*/ 4762 w 11"/>
              <a:gd name="T51" fmla="*/ 19050 h 12"/>
              <a:gd name="T52" fmla="*/ 4762 w 11"/>
              <a:gd name="T53" fmla="*/ 19050 h 12"/>
              <a:gd name="T54" fmla="*/ 4762 w 11"/>
              <a:gd name="T55" fmla="*/ 19050 h 12"/>
              <a:gd name="T56" fmla="*/ 4762 w 11"/>
              <a:gd name="T57" fmla="*/ 14288 h 12"/>
              <a:gd name="T58" fmla="*/ 0 w 11"/>
              <a:gd name="T59" fmla="*/ 14288 h 12"/>
              <a:gd name="T60" fmla="*/ 0 w 11"/>
              <a:gd name="T61" fmla="*/ 14288 h 12"/>
              <a:gd name="T62" fmla="*/ 0 w 11"/>
              <a:gd name="T63" fmla="*/ 14288 h 12"/>
              <a:gd name="T64" fmla="*/ 0 w 11"/>
              <a:gd name="T65" fmla="*/ 7938 h 12"/>
              <a:gd name="T66" fmla="*/ 0 w 11"/>
              <a:gd name="T67" fmla="*/ 7938 h 12"/>
              <a:gd name="T68" fmla="*/ 0 w 11"/>
              <a:gd name="T69" fmla="*/ 7938 h 12"/>
              <a:gd name="T70" fmla="*/ 0 w 11"/>
              <a:gd name="T71" fmla="*/ 7938 h 12"/>
              <a:gd name="T72" fmla="*/ 0 w 11"/>
              <a:gd name="T73" fmla="*/ 4763 h 12"/>
              <a:gd name="T74" fmla="*/ 0 w 11"/>
              <a:gd name="T75" fmla="*/ 4763 h 12"/>
              <a:gd name="T76" fmla="*/ 0 w 11"/>
              <a:gd name="T77" fmla="*/ 4763 h 12"/>
              <a:gd name="T78" fmla="*/ 4762 w 11"/>
              <a:gd name="T79" fmla="*/ 4763 h 12"/>
              <a:gd name="T80" fmla="*/ 4762 w 11"/>
              <a:gd name="T81" fmla="*/ 0 h 12"/>
              <a:gd name="T82" fmla="*/ 4762 w 11"/>
              <a:gd name="T83" fmla="*/ 0 h 12"/>
              <a:gd name="T84" fmla="*/ 4762 w 11"/>
              <a:gd name="T85" fmla="*/ 0 h 12"/>
              <a:gd name="T86" fmla="*/ 9525 w 11"/>
              <a:gd name="T87" fmla="*/ 0 h 12"/>
              <a:gd name="T88" fmla="*/ 9525 w 11"/>
              <a:gd name="T89" fmla="*/ 0 h 1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" h="12">
                <a:moveTo>
                  <a:pt x="6" y="0"/>
                </a:moveTo>
                <a:lnTo>
                  <a:pt x="6" y="0"/>
                </a:lnTo>
                <a:lnTo>
                  <a:pt x="8" y="0"/>
                </a:lnTo>
                <a:lnTo>
                  <a:pt x="8" y="3"/>
                </a:lnTo>
                <a:lnTo>
                  <a:pt x="11" y="3"/>
                </a:lnTo>
                <a:lnTo>
                  <a:pt x="11" y="5"/>
                </a:lnTo>
                <a:lnTo>
                  <a:pt x="11" y="9"/>
                </a:lnTo>
                <a:lnTo>
                  <a:pt x="8" y="9"/>
                </a:lnTo>
                <a:lnTo>
                  <a:pt x="8" y="12"/>
                </a:lnTo>
                <a:lnTo>
                  <a:pt x="6" y="12"/>
                </a:lnTo>
                <a:lnTo>
                  <a:pt x="3" y="12"/>
                </a:lnTo>
                <a:lnTo>
                  <a:pt x="3" y="9"/>
                </a:lnTo>
                <a:lnTo>
                  <a:pt x="0" y="9"/>
                </a:lnTo>
                <a:lnTo>
                  <a:pt x="0" y="5"/>
                </a:lnTo>
                <a:lnTo>
                  <a:pt x="0" y="3"/>
                </a:lnTo>
                <a:lnTo>
                  <a:pt x="3" y="3"/>
                </a:lnTo>
                <a:lnTo>
                  <a:pt x="3" y="0"/>
                </a:lnTo>
                <a:lnTo>
                  <a:pt x="6" y="0"/>
                </a:lnTo>
              </a:path>
            </a:pathLst>
          </a:custGeom>
          <a:noFill/>
          <a:ln w="4763">
            <a:solidFill>
              <a:srgbClr val="FF0705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729" name="Freeform 509"/>
          <p:cNvSpPr>
            <a:spLocks/>
          </p:cNvSpPr>
          <p:nvPr/>
        </p:nvSpPr>
        <p:spPr bwMode="auto">
          <a:xfrm>
            <a:off x="3751263" y="2801640"/>
            <a:ext cx="23812" cy="20637"/>
          </a:xfrm>
          <a:custGeom>
            <a:avLst/>
            <a:gdLst>
              <a:gd name="T0" fmla="*/ 14287 w 15"/>
              <a:gd name="T1" fmla="*/ 0 h 13"/>
              <a:gd name="T2" fmla="*/ 14287 w 15"/>
              <a:gd name="T3" fmla="*/ 0 h 13"/>
              <a:gd name="T4" fmla="*/ 14287 w 15"/>
              <a:gd name="T5" fmla="*/ 0 h 13"/>
              <a:gd name="T6" fmla="*/ 19050 w 15"/>
              <a:gd name="T7" fmla="*/ 0 h 13"/>
              <a:gd name="T8" fmla="*/ 19050 w 15"/>
              <a:gd name="T9" fmla="*/ 0 h 13"/>
              <a:gd name="T10" fmla="*/ 19050 w 15"/>
              <a:gd name="T11" fmla="*/ 3175 h 13"/>
              <a:gd name="T12" fmla="*/ 19050 w 15"/>
              <a:gd name="T13" fmla="*/ 3175 h 13"/>
              <a:gd name="T14" fmla="*/ 23812 w 15"/>
              <a:gd name="T15" fmla="*/ 3175 h 13"/>
              <a:gd name="T16" fmla="*/ 23812 w 15"/>
              <a:gd name="T17" fmla="*/ 7937 h 13"/>
              <a:gd name="T18" fmla="*/ 23812 w 15"/>
              <a:gd name="T19" fmla="*/ 7937 h 13"/>
              <a:gd name="T20" fmla="*/ 23812 w 15"/>
              <a:gd name="T21" fmla="*/ 7937 h 13"/>
              <a:gd name="T22" fmla="*/ 23812 w 15"/>
              <a:gd name="T23" fmla="*/ 12700 h 13"/>
              <a:gd name="T24" fmla="*/ 23812 w 15"/>
              <a:gd name="T25" fmla="*/ 12700 h 13"/>
              <a:gd name="T26" fmla="*/ 23812 w 15"/>
              <a:gd name="T27" fmla="*/ 12700 h 13"/>
              <a:gd name="T28" fmla="*/ 23812 w 15"/>
              <a:gd name="T29" fmla="*/ 15875 h 13"/>
              <a:gd name="T30" fmla="*/ 23812 w 15"/>
              <a:gd name="T31" fmla="*/ 15875 h 13"/>
              <a:gd name="T32" fmla="*/ 19050 w 15"/>
              <a:gd name="T33" fmla="*/ 15875 h 13"/>
              <a:gd name="T34" fmla="*/ 19050 w 15"/>
              <a:gd name="T35" fmla="*/ 15875 h 13"/>
              <a:gd name="T36" fmla="*/ 19050 w 15"/>
              <a:gd name="T37" fmla="*/ 20637 h 13"/>
              <a:gd name="T38" fmla="*/ 19050 w 15"/>
              <a:gd name="T39" fmla="*/ 20637 h 13"/>
              <a:gd name="T40" fmla="*/ 14287 w 15"/>
              <a:gd name="T41" fmla="*/ 20637 h 13"/>
              <a:gd name="T42" fmla="*/ 14287 w 15"/>
              <a:gd name="T43" fmla="*/ 20637 h 13"/>
              <a:gd name="T44" fmla="*/ 14287 w 15"/>
              <a:gd name="T45" fmla="*/ 20637 h 13"/>
              <a:gd name="T46" fmla="*/ 9525 w 15"/>
              <a:gd name="T47" fmla="*/ 20637 h 13"/>
              <a:gd name="T48" fmla="*/ 9525 w 15"/>
              <a:gd name="T49" fmla="*/ 20637 h 13"/>
              <a:gd name="T50" fmla="*/ 4762 w 15"/>
              <a:gd name="T51" fmla="*/ 20637 h 13"/>
              <a:gd name="T52" fmla="*/ 4762 w 15"/>
              <a:gd name="T53" fmla="*/ 20637 h 13"/>
              <a:gd name="T54" fmla="*/ 4762 w 15"/>
              <a:gd name="T55" fmla="*/ 15875 h 13"/>
              <a:gd name="T56" fmla="*/ 4762 w 15"/>
              <a:gd name="T57" fmla="*/ 15875 h 13"/>
              <a:gd name="T58" fmla="*/ 0 w 15"/>
              <a:gd name="T59" fmla="*/ 15875 h 13"/>
              <a:gd name="T60" fmla="*/ 0 w 15"/>
              <a:gd name="T61" fmla="*/ 15875 h 13"/>
              <a:gd name="T62" fmla="*/ 0 w 15"/>
              <a:gd name="T63" fmla="*/ 12700 h 13"/>
              <a:gd name="T64" fmla="*/ 0 w 15"/>
              <a:gd name="T65" fmla="*/ 12700 h 13"/>
              <a:gd name="T66" fmla="*/ 0 w 15"/>
              <a:gd name="T67" fmla="*/ 12700 h 13"/>
              <a:gd name="T68" fmla="*/ 0 w 15"/>
              <a:gd name="T69" fmla="*/ 7937 h 13"/>
              <a:gd name="T70" fmla="*/ 0 w 15"/>
              <a:gd name="T71" fmla="*/ 7937 h 13"/>
              <a:gd name="T72" fmla="*/ 0 w 15"/>
              <a:gd name="T73" fmla="*/ 7937 h 13"/>
              <a:gd name="T74" fmla="*/ 0 w 15"/>
              <a:gd name="T75" fmla="*/ 3175 h 13"/>
              <a:gd name="T76" fmla="*/ 4762 w 15"/>
              <a:gd name="T77" fmla="*/ 3175 h 13"/>
              <a:gd name="T78" fmla="*/ 4762 w 15"/>
              <a:gd name="T79" fmla="*/ 3175 h 13"/>
              <a:gd name="T80" fmla="*/ 4762 w 15"/>
              <a:gd name="T81" fmla="*/ 0 h 13"/>
              <a:gd name="T82" fmla="*/ 4762 w 15"/>
              <a:gd name="T83" fmla="*/ 0 h 13"/>
              <a:gd name="T84" fmla="*/ 9525 w 15"/>
              <a:gd name="T85" fmla="*/ 0 h 13"/>
              <a:gd name="T86" fmla="*/ 9525 w 15"/>
              <a:gd name="T87" fmla="*/ 0 h 13"/>
              <a:gd name="T88" fmla="*/ 9525 w 15"/>
              <a:gd name="T89" fmla="*/ 0 h 13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5" h="13">
                <a:moveTo>
                  <a:pt x="9" y="0"/>
                </a:moveTo>
                <a:lnTo>
                  <a:pt x="9" y="0"/>
                </a:lnTo>
                <a:lnTo>
                  <a:pt x="12" y="0"/>
                </a:lnTo>
                <a:lnTo>
                  <a:pt x="12" y="2"/>
                </a:lnTo>
                <a:lnTo>
                  <a:pt x="15" y="2"/>
                </a:lnTo>
                <a:lnTo>
                  <a:pt x="15" y="5"/>
                </a:lnTo>
                <a:lnTo>
                  <a:pt x="15" y="8"/>
                </a:lnTo>
                <a:lnTo>
                  <a:pt x="15" y="10"/>
                </a:lnTo>
                <a:lnTo>
                  <a:pt x="12" y="10"/>
                </a:lnTo>
                <a:lnTo>
                  <a:pt x="12" y="13"/>
                </a:lnTo>
                <a:lnTo>
                  <a:pt x="9" y="13"/>
                </a:lnTo>
                <a:lnTo>
                  <a:pt x="6" y="13"/>
                </a:lnTo>
                <a:lnTo>
                  <a:pt x="3" y="13"/>
                </a:lnTo>
                <a:lnTo>
                  <a:pt x="3" y="10"/>
                </a:lnTo>
                <a:lnTo>
                  <a:pt x="0" y="10"/>
                </a:lnTo>
                <a:lnTo>
                  <a:pt x="0" y="8"/>
                </a:lnTo>
                <a:lnTo>
                  <a:pt x="0" y="5"/>
                </a:lnTo>
                <a:lnTo>
                  <a:pt x="0" y="2"/>
                </a:lnTo>
                <a:lnTo>
                  <a:pt x="3" y="2"/>
                </a:lnTo>
                <a:lnTo>
                  <a:pt x="3" y="0"/>
                </a:lnTo>
                <a:lnTo>
                  <a:pt x="6" y="0"/>
                </a:lnTo>
                <a:lnTo>
                  <a:pt x="9" y="0"/>
                </a:lnTo>
                <a:close/>
              </a:path>
            </a:pathLst>
          </a:custGeom>
          <a:solidFill>
            <a:srgbClr val="FF070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730" name="Freeform 510"/>
          <p:cNvSpPr>
            <a:spLocks/>
          </p:cNvSpPr>
          <p:nvPr/>
        </p:nvSpPr>
        <p:spPr bwMode="auto">
          <a:xfrm>
            <a:off x="3751263" y="2801640"/>
            <a:ext cx="19050" cy="15875"/>
          </a:xfrm>
          <a:custGeom>
            <a:avLst/>
            <a:gdLst>
              <a:gd name="T0" fmla="*/ 9525 w 12"/>
              <a:gd name="T1" fmla="*/ 0 h 10"/>
              <a:gd name="T2" fmla="*/ 9525 w 12"/>
              <a:gd name="T3" fmla="*/ 0 h 10"/>
              <a:gd name="T4" fmla="*/ 14288 w 12"/>
              <a:gd name="T5" fmla="*/ 0 h 10"/>
              <a:gd name="T6" fmla="*/ 14288 w 12"/>
              <a:gd name="T7" fmla="*/ 0 h 10"/>
              <a:gd name="T8" fmla="*/ 14288 w 12"/>
              <a:gd name="T9" fmla="*/ 0 h 10"/>
              <a:gd name="T10" fmla="*/ 14288 w 12"/>
              <a:gd name="T11" fmla="*/ 3175 h 10"/>
              <a:gd name="T12" fmla="*/ 19050 w 12"/>
              <a:gd name="T13" fmla="*/ 3175 h 10"/>
              <a:gd name="T14" fmla="*/ 19050 w 12"/>
              <a:gd name="T15" fmla="*/ 3175 h 10"/>
              <a:gd name="T16" fmla="*/ 19050 w 12"/>
              <a:gd name="T17" fmla="*/ 3175 h 10"/>
              <a:gd name="T18" fmla="*/ 19050 w 12"/>
              <a:gd name="T19" fmla="*/ 7938 h 10"/>
              <a:gd name="T20" fmla="*/ 19050 w 12"/>
              <a:gd name="T21" fmla="*/ 7938 h 10"/>
              <a:gd name="T22" fmla="*/ 19050 w 12"/>
              <a:gd name="T23" fmla="*/ 7938 h 10"/>
              <a:gd name="T24" fmla="*/ 19050 w 12"/>
              <a:gd name="T25" fmla="*/ 7938 h 10"/>
              <a:gd name="T26" fmla="*/ 19050 w 12"/>
              <a:gd name="T27" fmla="*/ 12700 h 10"/>
              <a:gd name="T28" fmla="*/ 19050 w 12"/>
              <a:gd name="T29" fmla="*/ 12700 h 10"/>
              <a:gd name="T30" fmla="*/ 19050 w 12"/>
              <a:gd name="T31" fmla="*/ 12700 h 10"/>
              <a:gd name="T32" fmla="*/ 14288 w 12"/>
              <a:gd name="T33" fmla="*/ 12700 h 10"/>
              <a:gd name="T34" fmla="*/ 14288 w 12"/>
              <a:gd name="T35" fmla="*/ 15875 h 10"/>
              <a:gd name="T36" fmla="*/ 14288 w 12"/>
              <a:gd name="T37" fmla="*/ 15875 h 10"/>
              <a:gd name="T38" fmla="*/ 14288 w 12"/>
              <a:gd name="T39" fmla="*/ 15875 h 10"/>
              <a:gd name="T40" fmla="*/ 14288 w 12"/>
              <a:gd name="T41" fmla="*/ 15875 h 10"/>
              <a:gd name="T42" fmla="*/ 9525 w 12"/>
              <a:gd name="T43" fmla="*/ 15875 h 10"/>
              <a:gd name="T44" fmla="*/ 9525 w 12"/>
              <a:gd name="T45" fmla="*/ 15875 h 10"/>
              <a:gd name="T46" fmla="*/ 9525 w 12"/>
              <a:gd name="T47" fmla="*/ 15875 h 10"/>
              <a:gd name="T48" fmla="*/ 4763 w 12"/>
              <a:gd name="T49" fmla="*/ 15875 h 10"/>
              <a:gd name="T50" fmla="*/ 4763 w 12"/>
              <a:gd name="T51" fmla="*/ 15875 h 10"/>
              <a:gd name="T52" fmla="*/ 4763 w 12"/>
              <a:gd name="T53" fmla="*/ 15875 h 10"/>
              <a:gd name="T54" fmla="*/ 4763 w 12"/>
              <a:gd name="T55" fmla="*/ 15875 h 10"/>
              <a:gd name="T56" fmla="*/ 4763 w 12"/>
              <a:gd name="T57" fmla="*/ 12700 h 10"/>
              <a:gd name="T58" fmla="*/ 0 w 12"/>
              <a:gd name="T59" fmla="*/ 12700 h 10"/>
              <a:gd name="T60" fmla="*/ 0 w 12"/>
              <a:gd name="T61" fmla="*/ 12700 h 10"/>
              <a:gd name="T62" fmla="*/ 0 w 12"/>
              <a:gd name="T63" fmla="*/ 12700 h 10"/>
              <a:gd name="T64" fmla="*/ 0 w 12"/>
              <a:gd name="T65" fmla="*/ 7938 h 10"/>
              <a:gd name="T66" fmla="*/ 0 w 12"/>
              <a:gd name="T67" fmla="*/ 7938 h 10"/>
              <a:gd name="T68" fmla="*/ 0 w 12"/>
              <a:gd name="T69" fmla="*/ 7938 h 10"/>
              <a:gd name="T70" fmla="*/ 0 w 12"/>
              <a:gd name="T71" fmla="*/ 7938 h 10"/>
              <a:gd name="T72" fmla="*/ 0 w 12"/>
              <a:gd name="T73" fmla="*/ 3175 h 10"/>
              <a:gd name="T74" fmla="*/ 0 w 12"/>
              <a:gd name="T75" fmla="*/ 3175 h 10"/>
              <a:gd name="T76" fmla="*/ 0 w 12"/>
              <a:gd name="T77" fmla="*/ 3175 h 10"/>
              <a:gd name="T78" fmla="*/ 4763 w 12"/>
              <a:gd name="T79" fmla="*/ 3175 h 10"/>
              <a:gd name="T80" fmla="*/ 4763 w 12"/>
              <a:gd name="T81" fmla="*/ 0 h 10"/>
              <a:gd name="T82" fmla="*/ 4763 w 12"/>
              <a:gd name="T83" fmla="*/ 0 h 10"/>
              <a:gd name="T84" fmla="*/ 4763 w 12"/>
              <a:gd name="T85" fmla="*/ 0 h 10"/>
              <a:gd name="T86" fmla="*/ 9525 w 12"/>
              <a:gd name="T87" fmla="*/ 0 h 10"/>
              <a:gd name="T88" fmla="*/ 9525 w 12"/>
              <a:gd name="T89" fmla="*/ 0 h 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2" h="10">
                <a:moveTo>
                  <a:pt x="6" y="0"/>
                </a:moveTo>
                <a:lnTo>
                  <a:pt x="6" y="0"/>
                </a:lnTo>
                <a:lnTo>
                  <a:pt x="9" y="0"/>
                </a:lnTo>
                <a:lnTo>
                  <a:pt x="9" y="2"/>
                </a:lnTo>
                <a:lnTo>
                  <a:pt x="12" y="2"/>
                </a:lnTo>
                <a:lnTo>
                  <a:pt x="12" y="5"/>
                </a:lnTo>
                <a:lnTo>
                  <a:pt x="12" y="8"/>
                </a:lnTo>
                <a:lnTo>
                  <a:pt x="9" y="8"/>
                </a:lnTo>
                <a:lnTo>
                  <a:pt x="9" y="10"/>
                </a:lnTo>
                <a:lnTo>
                  <a:pt x="6" y="10"/>
                </a:lnTo>
                <a:lnTo>
                  <a:pt x="3" y="10"/>
                </a:lnTo>
                <a:lnTo>
                  <a:pt x="3" y="8"/>
                </a:lnTo>
                <a:lnTo>
                  <a:pt x="0" y="8"/>
                </a:lnTo>
                <a:lnTo>
                  <a:pt x="0" y="5"/>
                </a:lnTo>
                <a:lnTo>
                  <a:pt x="0" y="2"/>
                </a:lnTo>
                <a:lnTo>
                  <a:pt x="3" y="2"/>
                </a:lnTo>
                <a:lnTo>
                  <a:pt x="3" y="0"/>
                </a:lnTo>
                <a:lnTo>
                  <a:pt x="6" y="0"/>
                </a:lnTo>
              </a:path>
            </a:pathLst>
          </a:custGeom>
          <a:noFill/>
          <a:ln w="4763">
            <a:solidFill>
              <a:srgbClr val="FF0705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731" name="Freeform 511"/>
          <p:cNvSpPr>
            <a:spLocks/>
          </p:cNvSpPr>
          <p:nvPr/>
        </p:nvSpPr>
        <p:spPr bwMode="auto">
          <a:xfrm>
            <a:off x="3822700" y="2774652"/>
            <a:ext cx="22225" cy="22225"/>
          </a:xfrm>
          <a:custGeom>
            <a:avLst/>
            <a:gdLst>
              <a:gd name="T0" fmla="*/ 12700 w 14"/>
              <a:gd name="T1" fmla="*/ 0 h 14"/>
              <a:gd name="T2" fmla="*/ 12700 w 14"/>
              <a:gd name="T3" fmla="*/ 0 h 14"/>
              <a:gd name="T4" fmla="*/ 12700 w 14"/>
              <a:gd name="T5" fmla="*/ 0 h 14"/>
              <a:gd name="T6" fmla="*/ 17463 w 14"/>
              <a:gd name="T7" fmla="*/ 0 h 14"/>
              <a:gd name="T8" fmla="*/ 17463 w 14"/>
              <a:gd name="T9" fmla="*/ 0 h 14"/>
              <a:gd name="T10" fmla="*/ 17463 w 14"/>
              <a:gd name="T11" fmla="*/ 6350 h 14"/>
              <a:gd name="T12" fmla="*/ 17463 w 14"/>
              <a:gd name="T13" fmla="*/ 6350 h 14"/>
              <a:gd name="T14" fmla="*/ 22225 w 14"/>
              <a:gd name="T15" fmla="*/ 6350 h 14"/>
              <a:gd name="T16" fmla="*/ 22225 w 14"/>
              <a:gd name="T17" fmla="*/ 9525 h 14"/>
              <a:gd name="T18" fmla="*/ 22225 w 14"/>
              <a:gd name="T19" fmla="*/ 9525 h 14"/>
              <a:gd name="T20" fmla="*/ 22225 w 14"/>
              <a:gd name="T21" fmla="*/ 9525 h 14"/>
              <a:gd name="T22" fmla="*/ 22225 w 14"/>
              <a:gd name="T23" fmla="*/ 14288 h 14"/>
              <a:gd name="T24" fmla="*/ 22225 w 14"/>
              <a:gd name="T25" fmla="*/ 14288 h 14"/>
              <a:gd name="T26" fmla="*/ 22225 w 14"/>
              <a:gd name="T27" fmla="*/ 14288 h 14"/>
              <a:gd name="T28" fmla="*/ 22225 w 14"/>
              <a:gd name="T29" fmla="*/ 17463 h 14"/>
              <a:gd name="T30" fmla="*/ 22225 w 14"/>
              <a:gd name="T31" fmla="*/ 17463 h 14"/>
              <a:gd name="T32" fmla="*/ 17463 w 14"/>
              <a:gd name="T33" fmla="*/ 17463 h 14"/>
              <a:gd name="T34" fmla="*/ 17463 w 14"/>
              <a:gd name="T35" fmla="*/ 17463 h 14"/>
              <a:gd name="T36" fmla="*/ 17463 w 14"/>
              <a:gd name="T37" fmla="*/ 22225 h 14"/>
              <a:gd name="T38" fmla="*/ 17463 w 14"/>
              <a:gd name="T39" fmla="*/ 22225 h 14"/>
              <a:gd name="T40" fmla="*/ 12700 w 14"/>
              <a:gd name="T41" fmla="*/ 22225 h 14"/>
              <a:gd name="T42" fmla="*/ 12700 w 14"/>
              <a:gd name="T43" fmla="*/ 22225 h 14"/>
              <a:gd name="T44" fmla="*/ 12700 w 14"/>
              <a:gd name="T45" fmla="*/ 22225 h 14"/>
              <a:gd name="T46" fmla="*/ 9525 w 14"/>
              <a:gd name="T47" fmla="*/ 22225 h 14"/>
              <a:gd name="T48" fmla="*/ 9525 w 14"/>
              <a:gd name="T49" fmla="*/ 22225 h 14"/>
              <a:gd name="T50" fmla="*/ 4763 w 14"/>
              <a:gd name="T51" fmla="*/ 22225 h 14"/>
              <a:gd name="T52" fmla="*/ 4763 w 14"/>
              <a:gd name="T53" fmla="*/ 22225 h 14"/>
              <a:gd name="T54" fmla="*/ 4763 w 14"/>
              <a:gd name="T55" fmla="*/ 17463 h 14"/>
              <a:gd name="T56" fmla="*/ 4763 w 14"/>
              <a:gd name="T57" fmla="*/ 17463 h 14"/>
              <a:gd name="T58" fmla="*/ 0 w 14"/>
              <a:gd name="T59" fmla="*/ 17463 h 14"/>
              <a:gd name="T60" fmla="*/ 0 w 14"/>
              <a:gd name="T61" fmla="*/ 17463 h 14"/>
              <a:gd name="T62" fmla="*/ 0 w 14"/>
              <a:gd name="T63" fmla="*/ 14288 h 14"/>
              <a:gd name="T64" fmla="*/ 0 w 14"/>
              <a:gd name="T65" fmla="*/ 14288 h 14"/>
              <a:gd name="T66" fmla="*/ 0 w 14"/>
              <a:gd name="T67" fmla="*/ 14288 h 14"/>
              <a:gd name="T68" fmla="*/ 0 w 14"/>
              <a:gd name="T69" fmla="*/ 9525 h 14"/>
              <a:gd name="T70" fmla="*/ 0 w 14"/>
              <a:gd name="T71" fmla="*/ 9525 h 14"/>
              <a:gd name="T72" fmla="*/ 0 w 14"/>
              <a:gd name="T73" fmla="*/ 9525 h 14"/>
              <a:gd name="T74" fmla="*/ 0 w 14"/>
              <a:gd name="T75" fmla="*/ 6350 h 14"/>
              <a:gd name="T76" fmla="*/ 4763 w 14"/>
              <a:gd name="T77" fmla="*/ 6350 h 14"/>
              <a:gd name="T78" fmla="*/ 4763 w 14"/>
              <a:gd name="T79" fmla="*/ 6350 h 14"/>
              <a:gd name="T80" fmla="*/ 4763 w 14"/>
              <a:gd name="T81" fmla="*/ 0 h 14"/>
              <a:gd name="T82" fmla="*/ 4763 w 14"/>
              <a:gd name="T83" fmla="*/ 0 h 14"/>
              <a:gd name="T84" fmla="*/ 9525 w 14"/>
              <a:gd name="T85" fmla="*/ 0 h 14"/>
              <a:gd name="T86" fmla="*/ 9525 w 14"/>
              <a:gd name="T87" fmla="*/ 0 h 14"/>
              <a:gd name="T88" fmla="*/ 9525 w 14"/>
              <a:gd name="T89" fmla="*/ 0 h 14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4" h="14">
                <a:moveTo>
                  <a:pt x="8" y="0"/>
                </a:moveTo>
                <a:lnTo>
                  <a:pt x="8" y="0"/>
                </a:lnTo>
                <a:lnTo>
                  <a:pt x="11" y="0"/>
                </a:lnTo>
                <a:lnTo>
                  <a:pt x="11" y="4"/>
                </a:lnTo>
                <a:lnTo>
                  <a:pt x="14" y="4"/>
                </a:lnTo>
                <a:lnTo>
                  <a:pt x="14" y="6"/>
                </a:lnTo>
                <a:lnTo>
                  <a:pt x="14" y="9"/>
                </a:lnTo>
                <a:lnTo>
                  <a:pt x="14" y="11"/>
                </a:lnTo>
                <a:lnTo>
                  <a:pt x="11" y="11"/>
                </a:lnTo>
                <a:lnTo>
                  <a:pt x="11" y="14"/>
                </a:lnTo>
                <a:lnTo>
                  <a:pt x="8" y="14"/>
                </a:lnTo>
                <a:lnTo>
                  <a:pt x="6" y="14"/>
                </a:lnTo>
                <a:lnTo>
                  <a:pt x="3" y="14"/>
                </a:lnTo>
                <a:lnTo>
                  <a:pt x="3" y="11"/>
                </a:lnTo>
                <a:lnTo>
                  <a:pt x="0" y="11"/>
                </a:lnTo>
                <a:lnTo>
                  <a:pt x="0" y="9"/>
                </a:lnTo>
                <a:lnTo>
                  <a:pt x="0" y="6"/>
                </a:lnTo>
                <a:lnTo>
                  <a:pt x="0" y="4"/>
                </a:lnTo>
                <a:lnTo>
                  <a:pt x="3" y="4"/>
                </a:lnTo>
                <a:lnTo>
                  <a:pt x="3" y="0"/>
                </a:lnTo>
                <a:lnTo>
                  <a:pt x="6" y="0"/>
                </a:lnTo>
                <a:lnTo>
                  <a:pt x="8" y="0"/>
                </a:lnTo>
                <a:close/>
              </a:path>
            </a:pathLst>
          </a:custGeom>
          <a:solidFill>
            <a:srgbClr val="FF070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732" name="Freeform 512"/>
          <p:cNvSpPr>
            <a:spLocks/>
          </p:cNvSpPr>
          <p:nvPr/>
        </p:nvSpPr>
        <p:spPr bwMode="auto">
          <a:xfrm>
            <a:off x="3822700" y="2774652"/>
            <a:ext cx="17463" cy="17463"/>
          </a:xfrm>
          <a:custGeom>
            <a:avLst/>
            <a:gdLst>
              <a:gd name="T0" fmla="*/ 9525 w 11"/>
              <a:gd name="T1" fmla="*/ 0 h 11"/>
              <a:gd name="T2" fmla="*/ 9525 w 11"/>
              <a:gd name="T3" fmla="*/ 0 h 11"/>
              <a:gd name="T4" fmla="*/ 12700 w 11"/>
              <a:gd name="T5" fmla="*/ 0 h 11"/>
              <a:gd name="T6" fmla="*/ 12700 w 11"/>
              <a:gd name="T7" fmla="*/ 0 h 11"/>
              <a:gd name="T8" fmla="*/ 12700 w 11"/>
              <a:gd name="T9" fmla="*/ 0 h 11"/>
              <a:gd name="T10" fmla="*/ 12700 w 11"/>
              <a:gd name="T11" fmla="*/ 6350 h 11"/>
              <a:gd name="T12" fmla="*/ 17463 w 11"/>
              <a:gd name="T13" fmla="*/ 6350 h 11"/>
              <a:gd name="T14" fmla="*/ 17463 w 11"/>
              <a:gd name="T15" fmla="*/ 6350 h 11"/>
              <a:gd name="T16" fmla="*/ 17463 w 11"/>
              <a:gd name="T17" fmla="*/ 6350 h 11"/>
              <a:gd name="T18" fmla="*/ 17463 w 11"/>
              <a:gd name="T19" fmla="*/ 9525 h 11"/>
              <a:gd name="T20" fmla="*/ 17463 w 11"/>
              <a:gd name="T21" fmla="*/ 9525 h 11"/>
              <a:gd name="T22" fmla="*/ 17463 w 11"/>
              <a:gd name="T23" fmla="*/ 9525 h 11"/>
              <a:gd name="T24" fmla="*/ 17463 w 11"/>
              <a:gd name="T25" fmla="*/ 9525 h 11"/>
              <a:gd name="T26" fmla="*/ 17463 w 11"/>
              <a:gd name="T27" fmla="*/ 14288 h 11"/>
              <a:gd name="T28" fmla="*/ 17463 w 11"/>
              <a:gd name="T29" fmla="*/ 14288 h 11"/>
              <a:gd name="T30" fmla="*/ 17463 w 11"/>
              <a:gd name="T31" fmla="*/ 14288 h 11"/>
              <a:gd name="T32" fmla="*/ 12700 w 11"/>
              <a:gd name="T33" fmla="*/ 14288 h 11"/>
              <a:gd name="T34" fmla="*/ 12700 w 11"/>
              <a:gd name="T35" fmla="*/ 17463 h 11"/>
              <a:gd name="T36" fmla="*/ 12700 w 11"/>
              <a:gd name="T37" fmla="*/ 17463 h 11"/>
              <a:gd name="T38" fmla="*/ 12700 w 11"/>
              <a:gd name="T39" fmla="*/ 17463 h 11"/>
              <a:gd name="T40" fmla="*/ 12700 w 11"/>
              <a:gd name="T41" fmla="*/ 17463 h 11"/>
              <a:gd name="T42" fmla="*/ 9525 w 11"/>
              <a:gd name="T43" fmla="*/ 17463 h 11"/>
              <a:gd name="T44" fmla="*/ 9525 w 11"/>
              <a:gd name="T45" fmla="*/ 17463 h 11"/>
              <a:gd name="T46" fmla="*/ 9525 w 11"/>
              <a:gd name="T47" fmla="*/ 17463 h 11"/>
              <a:gd name="T48" fmla="*/ 4763 w 11"/>
              <a:gd name="T49" fmla="*/ 17463 h 11"/>
              <a:gd name="T50" fmla="*/ 4763 w 11"/>
              <a:gd name="T51" fmla="*/ 17463 h 11"/>
              <a:gd name="T52" fmla="*/ 4763 w 11"/>
              <a:gd name="T53" fmla="*/ 17463 h 11"/>
              <a:gd name="T54" fmla="*/ 4763 w 11"/>
              <a:gd name="T55" fmla="*/ 17463 h 11"/>
              <a:gd name="T56" fmla="*/ 4763 w 11"/>
              <a:gd name="T57" fmla="*/ 14288 h 11"/>
              <a:gd name="T58" fmla="*/ 0 w 11"/>
              <a:gd name="T59" fmla="*/ 14288 h 11"/>
              <a:gd name="T60" fmla="*/ 0 w 11"/>
              <a:gd name="T61" fmla="*/ 14288 h 11"/>
              <a:gd name="T62" fmla="*/ 0 w 11"/>
              <a:gd name="T63" fmla="*/ 14288 h 11"/>
              <a:gd name="T64" fmla="*/ 0 w 11"/>
              <a:gd name="T65" fmla="*/ 9525 h 11"/>
              <a:gd name="T66" fmla="*/ 0 w 11"/>
              <a:gd name="T67" fmla="*/ 9525 h 11"/>
              <a:gd name="T68" fmla="*/ 0 w 11"/>
              <a:gd name="T69" fmla="*/ 9525 h 11"/>
              <a:gd name="T70" fmla="*/ 0 w 11"/>
              <a:gd name="T71" fmla="*/ 9525 h 11"/>
              <a:gd name="T72" fmla="*/ 0 w 11"/>
              <a:gd name="T73" fmla="*/ 6350 h 11"/>
              <a:gd name="T74" fmla="*/ 0 w 11"/>
              <a:gd name="T75" fmla="*/ 6350 h 11"/>
              <a:gd name="T76" fmla="*/ 0 w 11"/>
              <a:gd name="T77" fmla="*/ 6350 h 11"/>
              <a:gd name="T78" fmla="*/ 4763 w 11"/>
              <a:gd name="T79" fmla="*/ 6350 h 11"/>
              <a:gd name="T80" fmla="*/ 4763 w 11"/>
              <a:gd name="T81" fmla="*/ 0 h 11"/>
              <a:gd name="T82" fmla="*/ 4763 w 11"/>
              <a:gd name="T83" fmla="*/ 0 h 11"/>
              <a:gd name="T84" fmla="*/ 4763 w 11"/>
              <a:gd name="T85" fmla="*/ 0 h 11"/>
              <a:gd name="T86" fmla="*/ 9525 w 11"/>
              <a:gd name="T87" fmla="*/ 0 h 11"/>
              <a:gd name="T88" fmla="*/ 9525 w 11"/>
              <a:gd name="T89" fmla="*/ 0 h 1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" h="11">
                <a:moveTo>
                  <a:pt x="6" y="0"/>
                </a:moveTo>
                <a:lnTo>
                  <a:pt x="6" y="0"/>
                </a:lnTo>
                <a:lnTo>
                  <a:pt x="8" y="0"/>
                </a:lnTo>
                <a:lnTo>
                  <a:pt x="8" y="4"/>
                </a:lnTo>
                <a:lnTo>
                  <a:pt x="11" y="4"/>
                </a:lnTo>
                <a:lnTo>
                  <a:pt x="11" y="6"/>
                </a:lnTo>
                <a:lnTo>
                  <a:pt x="11" y="9"/>
                </a:lnTo>
                <a:lnTo>
                  <a:pt x="8" y="9"/>
                </a:lnTo>
                <a:lnTo>
                  <a:pt x="8" y="11"/>
                </a:lnTo>
                <a:lnTo>
                  <a:pt x="6" y="11"/>
                </a:lnTo>
                <a:lnTo>
                  <a:pt x="3" y="11"/>
                </a:lnTo>
                <a:lnTo>
                  <a:pt x="3" y="9"/>
                </a:lnTo>
                <a:lnTo>
                  <a:pt x="0" y="9"/>
                </a:lnTo>
                <a:lnTo>
                  <a:pt x="0" y="6"/>
                </a:lnTo>
                <a:lnTo>
                  <a:pt x="0" y="4"/>
                </a:lnTo>
                <a:lnTo>
                  <a:pt x="3" y="4"/>
                </a:lnTo>
                <a:lnTo>
                  <a:pt x="3" y="0"/>
                </a:lnTo>
                <a:lnTo>
                  <a:pt x="6" y="0"/>
                </a:lnTo>
              </a:path>
            </a:pathLst>
          </a:custGeom>
          <a:noFill/>
          <a:ln w="4763">
            <a:solidFill>
              <a:srgbClr val="FF0705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733" name="Freeform 513"/>
          <p:cNvSpPr>
            <a:spLocks/>
          </p:cNvSpPr>
          <p:nvPr/>
        </p:nvSpPr>
        <p:spPr bwMode="auto">
          <a:xfrm>
            <a:off x="3897313" y="2744490"/>
            <a:ext cx="20637" cy="20637"/>
          </a:xfrm>
          <a:custGeom>
            <a:avLst/>
            <a:gdLst>
              <a:gd name="T0" fmla="*/ 12700 w 13"/>
              <a:gd name="T1" fmla="*/ 0 h 13"/>
              <a:gd name="T2" fmla="*/ 12700 w 13"/>
              <a:gd name="T3" fmla="*/ 0 h 13"/>
              <a:gd name="T4" fmla="*/ 12700 w 13"/>
              <a:gd name="T5" fmla="*/ 0 h 13"/>
              <a:gd name="T6" fmla="*/ 17462 w 13"/>
              <a:gd name="T7" fmla="*/ 0 h 13"/>
              <a:gd name="T8" fmla="*/ 17462 w 13"/>
              <a:gd name="T9" fmla="*/ 0 h 13"/>
              <a:gd name="T10" fmla="*/ 17462 w 13"/>
              <a:gd name="T11" fmla="*/ 4762 h 13"/>
              <a:gd name="T12" fmla="*/ 17462 w 13"/>
              <a:gd name="T13" fmla="*/ 4762 h 13"/>
              <a:gd name="T14" fmla="*/ 20637 w 13"/>
              <a:gd name="T15" fmla="*/ 4762 h 13"/>
              <a:gd name="T16" fmla="*/ 20637 w 13"/>
              <a:gd name="T17" fmla="*/ 7937 h 13"/>
              <a:gd name="T18" fmla="*/ 20637 w 13"/>
              <a:gd name="T19" fmla="*/ 7937 h 13"/>
              <a:gd name="T20" fmla="*/ 20637 w 13"/>
              <a:gd name="T21" fmla="*/ 7937 h 13"/>
              <a:gd name="T22" fmla="*/ 20637 w 13"/>
              <a:gd name="T23" fmla="*/ 12700 h 13"/>
              <a:gd name="T24" fmla="*/ 20637 w 13"/>
              <a:gd name="T25" fmla="*/ 12700 h 13"/>
              <a:gd name="T26" fmla="*/ 20637 w 13"/>
              <a:gd name="T27" fmla="*/ 12700 h 13"/>
              <a:gd name="T28" fmla="*/ 20637 w 13"/>
              <a:gd name="T29" fmla="*/ 17462 h 13"/>
              <a:gd name="T30" fmla="*/ 20637 w 13"/>
              <a:gd name="T31" fmla="*/ 17462 h 13"/>
              <a:gd name="T32" fmla="*/ 17462 w 13"/>
              <a:gd name="T33" fmla="*/ 17462 h 13"/>
              <a:gd name="T34" fmla="*/ 17462 w 13"/>
              <a:gd name="T35" fmla="*/ 17462 h 13"/>
              <a:gd name="T36" fmla="*/ 17462 w 13"/>
              <a:gd name="T37" fmla="*/ 20637 h 13"/>
              <a:gd name="T38" fmla="*/ 17462 w 13"/>
              <a:gd name="T39" fmla="*/ 20637 h 13"/>
              <a:gd name="T40" fmla="*/ 12700 w 13"/>
              <a:gd name="T41" fmla="*/ 20637 h 13"/>
              <a:gd name="T42" fmla="*/ 12700 w 13"/>
              <a:gd name="T43" fmla="*/ 20637 h 13"/>
              <a:gd name="T44" fmla="*/ 12700 w 13"/>
              <a:gd name="T45" fmla="*/ 20637 h 13"/>
              <a:gd name="T46" fmla="*/ 7937 w 13"/>
              <a:gd name="T47" fmla="*/ 20637 h 13"/>
              <a:gd name="T48" fmla="*/ 7937 w 13"/>
              <a:gd name="T49" fmla="*/ 20637 h 13"/>
              <a:gd name="T50" fmla="*/ 4762 w 13"/>
              <a:gd name="T51" fmla="*/ 20637 h 13"/>
              <a:gd name="T52" fmla="*/ 4762 w 13"/>
              <a:gd name="T53" fmla="*/ 20637 h 13"/>
              <a:gd name="T54" fmla="*/ 4762 w 13"/>
              <a:gd name="T55" fmla="*/ 17462 h 13"/>
              <a:gd name="T56" fmla="*/ 4762 w 13"/>
              <a:gd name="T57" fmla="*/ 17462 h 13"/>
              <a:gd name="T58" fmla="*/ 0 w 13"/>
              <a:gd name="T59" fmla="*/ 17462 h 13"/>
              <a:gd name="T60" fmla="*/ 0 w 13"/>
              <a:gd name="T61" fmla="*/ 17462 h 13"/>
              <a:gd name="T62" fmla="*/ 0 w 13"/>
              <a:gd name="T63" fmla="*/ 12700 h 13"/>
              <a:gd name="T64" fmla="*/ 0 w 13"/>
              <a:gd name="T65" fmla="*/ 12700 h 13"/>
              <a:gd name="T66" fmla="*/ 0 w 13"/>
              <a:gd name="T67" fmla="*/ 12700 h 13"/>
              <a:gd name="T68" fmla="*/ 0 w 13"/>
              <a:gd name="T69" fmla="*/ 7937 h 13"/>
              <a:gd name="T70" fmla="*/ 0 w 13"/>
              <a:gd name="T71" fmla="*/ 7937 h 13"/>
              <a:gd name="T72" fmla="*/ 0 w 13"/>
              <a:gd name="T73" fmla="*/ 7937 h 13"/>
              <a:gd name="T74" fmla="*/ 0 w 13"/>
              <a:gd name="T75" fmla="*/ 4762 h 13"/>
              <a:gd name="T76" fmla="*/ 4762 w 13"/>
              <a:gd name="T77" fmla="*/ 4762 h 13"/>
              <a:gd name="T78" fmla="*/ 4762 w 13"/>
              <a:gd name="T79" fmla="*/ 4762 h 13"/>
              <a:gd name="T80" fmla="*/ 4762 w 13"/>
              <a:gd name="T81" fmla="*/ 0 h 13"/>
              <a:gd name="T82" fmla="*/ 4762 w 13"/>
              <a:gd name="T83" fmla="*/ 0 h 13"/>
              <a:gd name="T84" fmla="*/ 7937 w 13"/>
              <a:gd name="T85" fmla="*/ 0 h 13"/>
              <a:gd name="T86" fmla="*/ 7937 w 13"/>
              <a:gd name="T87" fmla="*/ 0 h 13"/>
              <a:gd name="T88" fmla="*/ 7937 w 13"/>
              <a:gd name="T89" fmla="*/ 0 h 13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3" h="13">
                <a:moveTo>
                  <a:pt x="8" y="0"/>
                </a:moveTo>
                <a:lnTo>
                  <a:pt x="8" y="0"/>
                </a:lnTo>
                <a:lnTo>
                  <a:pt x="11" y="0"/>
                </a:lnTo>
                <a:lnTo>
                  <a:pt x="11" y="3"/>
                </a:lnTo>
                <a:lnTo>
                  <a:pt x="13" y="3"/>
                </a:lnTo>
                <a:lnTo>
                  <a:pt x="13" y="5"/>
                </a:lnTo>
                <a:lnTo>
                  <a:pt x="13" y="8"/>
                </a:lnTo>
                <a:lnTo>
                  <a:pt x="13" y="11"/>
                </a:lnTo>
                <a:lnTo>
                  <a:pt x="11" y="11"/>
                </a:lnTo>
                <a:lnTo>
                  <a:pt x="11" y="13"/>
                </a:lnTo>
                <a:lnTo>
                  <a:pt x="8" y="13"/>
                </a:lnTo>
                <a:lnTo>
                  <a:pt x="5" y="13"/>
                </a:lnTo>
                <a:lnTo>
                  <a:pt x="3" y="13"/>
                </a:lnTo>
                <a:lnTo>
                  <a:pt x="3" y="11"/>
                </a:lnTo>
                <a:lnTo>
                  <a:pt x="0" y="11"/>
                </a:lnTo>
                <a:lnTo>
                  <a:pt x="0" y="8"/>
                </a:lnTo>
                <a:lnTo>
                  <a:pt x="0" y="5"/>
                </a:lnTo>
                <a:lnTo>
                  <a:pt x="0" y="3"/>
                </a:lnTo>
                <a:lnTo>
                  <a:pt x="3" y="3"/>
                </a:lnTo>
                <a:lnTo>
                  <a:pt x="3" y="0"/>
                </a:lnTo>
                <a:lnTo>
                  <a:pt x="5" y="0"/>
                </a:lnTo>
                <a:lnTo>
                  <a:pt x="8" y="0"/>
                </a:lnTo>
                <a:close/>
              </a:path>
            </a:pathLst>
          </a:custGeom>
          <a:solidFill>
            <a:srgbClr val="FF070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734" name="Freeform 514"/>
          <p:cNvSpPr>
            <a:spLocks/>
          </p:cNvSpPr>
          <p:nvPr/>
        </p:nvSpPr>
        <p:spPr bwMode="auto">
          <a:xfrm>
            <a:off x="3897313" y="2744490"/>
            <a:ext cx="17462" cy="17462"/>
          </a:xfrm>
          <a:custGeom>
            <a:avLst/>
            <a:gdLst>
              <a:gd name="T0" fmla="*/ 7937 w 11"/>
              <a:gd name="T1" fmla="*/ 0 h 11"/>
              <a:gd name="T2" fmla="*/ 7937 w 11"/>
              <a:gd name="T3" fmla="*/ 0 h 11"/>
              <a:gd name="T4" fmla="*/ 12700 w 11"/>
              <a:gd name="T5" fmla="*/ 0 h 11"/>
              <a:gd name="T6" fmla="*/ 12700 w 11"/>
              <a:gd name="T7" fmla="*/ 0 h 11"/>
              <a:gd name="T8" fmla="*/ 12700 w 11"/>
              <a:gd name="T9" fmla="*/ 0 h 11"/>
              <a:gd name="T10" fmla="*/ 12700 w 11"/>
              <a:gd name="T11" fmla="*/ 4762 h 11"/>
              <a:gd name="T12" fmla="*/ 17462 w 11"/>
              <a:gd name="T13" fmla="*/ 4762 h 11"/>
              <a:gd name="T14" fmla="*/ 17462 w 11"/>
              <a:gd name="T15" fmla="*/ 4762 h 11"/>
              <a:gd name="T16" fmla="*/ 17462 w 11"/>
              <a:gd name="T17" fmla="*/ 4762 h 11"/>
              <a:gd name="T18" fmla="*/ 17462 w 11"/>
              <a:gd name="T19" fmla="*/ 7937 h 11"/>
              <a:gd name="T20" fmla="*/ 17462 w 11"/>
              <a:gd name="T21" fmla="*/ 7937 h 11"/>
              <a:gd name="T22" fmla="*/ 17462 w 11"/>
              <a:gd name="T23" fmla="*/ 7937 h 11"/>
              <a:gd name="T24" fmla="*/ 17462 w 11"/>
              <a:gd name="T25" fmla="*/ 7937 h 11"/>
              <a:gd name="T26" fmla="*/ 17462 w 11"/>
              <a:gd name="T27" fmla="*/ 12700 h 11"/>
              <a:gd name="T28" fmla="*/ 17462 w 11"/>
              <a:gd name="T29" fmla="*/ 12700 h 11"/>
              <a:gd name="T30" fmla="*/ 17462 w 11"/>
              <a:gd name="T31" fmla="*/ 12700 h 11"/>
              <a:gd name="T32" fmla="*/ 12700 w 11"/>
              <a:gd name="T33" fmla="*/ 12700 h 11"/>
              <a:gd name="T34" fmla="*/ 12700 w 11"/>
              <a:gd name="T35" fmla="*/ 17462 h 11"/>
              <a:gd name="T36" fmla="*/ 12700 w 11"/>
              <a:gd name="T37" fmla="*/ 17462 h 11"/>
              <a:gd name="T38" fmla="*/ 12700 w 11"/>
              <a:gd name="T39" fmla="*/ 17462 h 11"/>
              <a:gd name="T40" fmla="*/ 12700 w 11"/>
              <a:gd name="T41" fmla="*/ 17462 h 11"/>
              <a:gd name="T42" fmla="*/ 7937 w 11"/>
              <a:gd name="T43" fmla="*/ 17462 h 11"/>
              <a:gd name="T44" fmla="*/ 7937 w 11"/>
              <a:gd name="T45" fmla="*/ 17462 h 11"/>
              <a:gd name="T46" fmla="*/ 7937 w 11"/>
              <a:gd name="T47" fmla="*/ 17462 h 11"/>
              <a:gd name="T48" fmla="*/ 4762 w 11"/>
              <a:gd name="T49" fmla="*/ 17462 h 11"/>
              <a:gd name="T50" fmla="*/ 4762 w 11"/>
              <a:gd name="T51" fmla="*/ 17462 h 11"/>
              <a:gd name="T52" fmla="*/ 4762 w 11"/>
              <a:gd name="T53" fmla="*/ 17462 h 11"/>
              <a:gd name="T54" fmla="*/ 4762 w 11"/>
              <a:gd name="T55" fmla="*/ 17462 h 11"/>
              <a:gd name="T56" fmla="*/ 4762 w 11"/>
              <a:gd name="T57" fmla="*/ 12700 h 11"/>
              <a:gd name="T58" fmla="*/ 0 w 11"/>
              <a:gd name="T59" fmla="*/ 12700 h 11"/>
              <a:gd name="T60" fmla="*/ 0 w 11"/>
              <a:gd name="T61" fmla="*/ 12700 h 11"/>
              <a:gd name="T62" fmla="*/ 0 w 11"/>
              <a:gd name="T63" fmla="*/ 12700 h 11"/>
              <a:gd name="T64" fmla="*/ 0 w 11"/>
              <a:gd name="T65" fmla="*/ 7937 h 11"/>
              <a:gd name="T66" fmla="*/ 0 w 11"/>
              <a:gd name="T67" fmla="*/ 7937 h 11"/>
              <a:gd name="T68" fmla="*/ 0 w 11"/>
              <a:gd name="T69" fmla="*/ 7937 h 11"/>
              <a:gd name="T70" fmla="*/ 0 w 11"/>
              <a:gd name="T71" fmla="*/ 7937 h 11"/>
              <a:gd name="T72" fmla="*/ 0 w 11"/>
              <a:gd name="T73" fmla="*/ 4762 h 11"/>
              <a:gd name="T74" fmla="*/ 0 w 11"/>
              <a:gd name="T75" fmla="*/ 4762 h 11"/>
              <a:gd name="T76" fmla="*/ 0 w 11"/>
              <a:gd name="T77" fmla="*/ 4762 h 11"/>
              <a:gd name="T78" fmla="*/ 4762 w 11"/>
              <a:gd name="T79" fmla="*/ 4762 h 11"/>
              <a:gd name="T80" fmla="*/ 4762 w 11"/>
              <a:gd name="T81" fmla="*/ 0 h 11"/>
              <a:gd name="T82" fmla="*/ 4762 w 11"/>
              <a:gd name="T83" fmla="*/ 0 h 11"/>
              <a:gd name="T84" fmla="*/ 4762 w 11"/>
              <a:gd name="T85" fmla="*/ 0 h 11"/>
              <a:gd name="T86" fmla="*/ 7937 w 11"/>
              <a:gd name="T87" fmla="*/ 0 h 11"/>
              <a:gd name="T88" fmla="*/ 7937 w 11"/>
              <a:gd name="T89" fmla="*/ 0 h 1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" h="11">
                <a:moveTo>
                  <a:pt x="5" y="0"/>
                </a:moveTo>
                <a:lnTo>
                  <a:pt x="5" y="0"/>
                </a:lnTo>
                <a:lnTo>
                  <a:pt x="8" y="0"/>
                </a:lnTo>
                <a:lnTo>
                  <a:pt x="8" y="3"/>
                </a:lnTo>
                <a:lnTo>
                  <a:pt x="11" y="3"/>
                </a:lnTo>
                <a:lnTo>
                  <a:pt x="11" y="5"/>
                </a:lnTo>
                <a:lnTo>
                  <a:pt x="11" y="8"/>
                </a:lnTo>
                <a:lnTo>
                  <a:pt x="8" y="8"/>
                </a:lnTo>
                <a:lnTo>
                  <a:pt x="8" y="11"/>
                </a:lnTo>
                <a:lnTo>
                  <a:pt x="5" y="11"/>
                </a:lnTo>
                <a:lnTo>
                  <a:pt x="3" y="11"/>
                </a:lnTo>
                <a:lnTo>
                  <a:pt x="3" y="8"/>
                </a:lnTo>
                <a:lnTo>
                  <a:pt x="0" y="8"/>
                </a:lnTo>
                <a:lnTo>
                  <a:pt x="0" y="5"/>
                </a:lnTo>
                <a:lnTo>
                  <a:pt x="0" y="3"/>
                </a:lnTo>
                <a:lnTo>
                  <a:pt x="3" y="3"/>
                </a:lnTo>
                <a:lnTo>
                  <a:pt x="3" y="0"/>
                </a:lnTo>
                <a:lnTo>
                  <a:pt x="5" y="0"/>
                </a:lnTo>
              </a:path>
            </a:pathLst>
          </a:custGeom>
          <a:noFill/>
          <a:ln w="4763">
            <a:solidFill>
              <a:srgbClr val="FF0705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735" name="Freeform 515"/>
          <p:cNvSpPr>
            <a:spLocks/>
          </p:cNvSpPr>
          <p:nvPr/>
        </p:nvSpPr>
        <p:spPr bwMode="auto">
          <a:xfrm>
            <a:off x="3967163" y="2712740"/>
            <a:ext cx="23812" cy="23812"/>
          </a:xfrm>
          <a:custGeom>
            <a:avLst/>
            <a:gdLst>
              <a:gd name="T0" fmla="*/ 12700 w 15"/>
              <a:gd name="T1" fmla="*/ 0 h 15"/>
              <a:gd name="T2" fmla="*/ 12700 w 15"/>
              <a:gd name="T3" fmla="*/ 0 h 15"/>
              <a:gd name="T4" fmla="*/ 12700 w 15"/>
              <a:gd name="T5" fmla="*/ 0 h 15"/>
              <a:gd name="T6" fmla="*/ 19050 w 15"/>
              <a:gd name="T7" fmla="*/ 0 h 15"/>
              <a:gd name="T8" fmla="*/ 19050 w 15"/>
              <a:gd name="T9" fmla="*/ 0 h 15"/>
              <a:gd name="T10" fmla="*/ 19050 w 15"/>
              <a:gd name="T11" fmla="*/ 4762 h 15"/>
              <a:gd name="T12" fmla="*/ 19050 w 15"/>
              <a:gd name="T13" fmla="*/ 4762 h 15"/>
              <a:gd name="T14" fmla="*/ 23812 w 15"/>
              <a:gd name="T15" fmla="*/ 4762 h 15"/>
              <a:gd name="T16" fmla="*/ 23812 w 15"/>
              <a:gd name="T17" fmla="*/ 7937 h 15"/>
              <a:gd name="T18" fmla="*/ 23812 w 15"/>
              <a:gd name="T19" fmla="*/ 7937 h 15"/>
              <a:gd name="T20" fmla="*/ 23812 w 15"/>
              <a:gd name="T21" fmla="*/ 7937 h 15"/>
              <a:gd name="T22" fmla="*/ 23812 w 15"/>
              <a:gd name="T23" fmla="*/ 14287 h 15"/>
              <a:gd name="T24" fmla="*/ 23812 w 15"/>
              <a:gd name="T25" fmla="*/ 14287 h 15"/>
              <a:gd name="T26" fmla="*/ 23812 w 15"/>
              <a:gd name="T27" fmla="*/ 14287 h 15"/>
              <a:gd name="T28" fmla="*/ 23812 w 15"/>
              <a:gd name="T29" fmla="*/ 19050 h 15"/>
              <a:gd name="T30" fmla="*/ 23812 w 15"/>
              <a:gd name="T31" fmla="*/ 19050 h 15"/>
              <a:gd name="T32" fmla="*/ 19050 w 15"/>
              <a:gd name="T33" fmla="*/ 19050 h 15"/>
              <a:gd name="T34" fmla="*/ 19050 w 15"/>
              <a:gd name="T35" fmla="*/ 19050 h 15"/>
              <a:gd name="T36" fmla="*/ 19050 w 15"/>
              <a:gd name="T37" fmla="*/ 23812 h 15"/>
              <a:gd name="T38" fmla="*/ 19050 w 15"/>
              <a:gd name="T39" fmla="*/ 23812 h 15"/>
              <a:gd name="T40" fmla="*/ 12700 w 15"/>
              <a:gd name="T41" fmla="*/ 23812 h 15"/>
              <a:gd name="T42" fmla="*/ 12700 w 15"/>
              <a:gd name="T43" fmla="*/ 23812 h 15"/>
              <a:gd name="T44" fmla="*/ 12700 w 15"/>
              <a:gd name="T45" fmla="*/ 23812 h 15"/>
              <a:gd name="T46" fmla="*/ 7937 w 15"/>
              <a:gd name="T47" fmla="*/ 23812 h 15"/>
              <a:gd name="T48" fmla="*/ 7937 w 15"/>
              <a:gd name="T49" fmla="*/ 23812 h 15"/>
              <a:gd name="T50" fmla="*/ 4762 w 15"/>
              <a:gd name="T51" fmla="*/ 23812 h 15"/>
              <a:gd name="T52" fmla="*/ 4762 w 15"/>
              <a:gd name="T53" fmla="*/ 23812 h 15"/>
              <a:gd name="T54" fmla="*/ 4762 w 15"/>
              <a:gd name="T55" fmla="*/ 19050 h 15"/>
              <a:gd name="T56" fmla="*/ 4762 w 15"/>
              <a:gd name="T57" fmla="*/ 19050 h 15"/>
              <a:gd name="T58" fmla="*/ 0 w 15"/>
              <a:gd name="T59" fmla="*/ 19050 h 15"/>
              <a:gd name="T60" fmla="*/ 0 w 15"/>
              <a:gd name="T61" fmla="*/ 19050 h 15"/>
              <a:gd name="T62" fmla="*/ 0 w 15"/>
              <a:gd name="T63" fmla="*/ 14287 h 15"/>
              <a:gd name="T64" fmla="*/ 0 w 15"/>
              <a:gd name="T65" fmla="*/ 14287 h 15"/>
              <a:gd name="T66" fmla="*/ 0 w 15"/>
              <a:gd name="T67" fmla="*/ 14287 h 15"/>
              <a:gd name="T68" fmla="*/ 0 w 15"/>
              <a:gd name="T69" fmla="*/ 7937 h 15"/>
              <a:gd name="T70" fmla="*/ 0 w 15"/>
              <a:gd name="T71" fmla="*/ 7937 h 15"/>
              <a:gd name="T72" fmla="*/ 0 w 15"/>
              <a:gd name="T73" fmla="*/ 7937 h 15"/>
              <a:gd name="T74" fmla="*/ 0 w 15"/>
              <a:gd name="T75" fmla="*/ 4762 h 15"/>
              <a:gd name="T76" fmla="*/ 4762 w 15"/>
              <a:gd name="T77" fmla="*/ 4762 h 15"/>
              <a:gd name="T78" fmla="*/ 4762 w 15"/>
              <a:gd name="T79" fmla="*/ 4762 h 15"/>
              <a:gd name="T80" fmla="*/ 4762 w 15"/>
              <a:gd name="T81" fmla="*/ 0 h 15"/>
              <a:gd name="T82" fmla="*/ 4762 w 15"/>
              <a:gd name="T83" fmla="*/ 0 h 15"/>
              <a:gd name="T84" fmla="*/ 7937 w 15"/>
              <a:gd name="T85" fmla="*/ 0 h 15"/>
              <a:gd name="T86" fmla="*/ 7937 w 15"/>
              <a:gd name="T87" fmla="*/ 0 h 15"/>
              <a:gd name="T88" fmla="*/ 7937 w 15"/>
              <a:gd name="T89" fmla="*/ 0 h 15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5" h="15">
                <a:moveTo>
                  <a:pt x="8" y="0"/>
                </a:moveTo>
                <a:lnTo>
                  <a:pt x="8" y="0"/>
                </a:lnTo>
                <a:lnTo>
                  <a:pt x="12" y="0"/>
                </a:lnTo>
                <a:lnTo>
                  <a:pt x="12" y="3"/>
                </a:lnTo>
                <a:lnTo>
                  <a:pt x="15" y="3"/>
                </a:lnTo>
                <a:lnTo>
                  <a:pt x="15" y="5"/>
                </a:lnTo>
                <a:lnTo>
                  <a:pt x="15" y="9"/>
                </a:lnTo>
                <a:lnTo>
                  <a:pt x="15" y="12"/>
                </a:lnTo>
                <a:lnTo>
                  <a:pt x="12" y="12"/>
                </a:lnTo>
                <a:lnTo>
                  <a:pt x="12" y="15"/>
                </a:lnTo>
                <a:lnTo>
                  <a:pt x="8" y="15"/>
                </a:lnTo>
                <a:lnTo>
                  <a:pt x="5" y="15"/>
                </a:lnTo>
                <a:lnTo>
                  <a:pt x="3" y="15"/>
                </a:lnTo>
                <a:lnTo>
                  <a:pt x="3" y="12"/>
                </a:lnTo>
                <a:lnTo>
                  <a:pt x="0" y="12"/>
                </a:lnTo>
                <a:lnTo>
                  <a:pt x="0" y="9"/>
                </a:lnTo>
                <a:lnTo>
                  <a:pt x="0" y="5"/>
                </a:lnTo>
                <a:lnTo>
                  <a:pt x="0" y="3"/>
                </a:lnTo>
                <a:lnTo>
                  <a:pt x="3" y="3"/>
                </a:lnTo>
                <a:lnTo>
                  <a:pt x="3" y="0"/>
                </a:lnTo>
                <a:lnTo>
                  <a:pt x="5" y="0"/>
                </a:lnTo>
                <a:lnTo>
                  <a:pt x="8" y="0"/>
                </a:lnTo>
                <a:close/>
              </a:path>
            </a:pathLst>
          </a:custGeom>
          <a:solidFill>
            <a:srgbClr val="FF070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736" name="Freeform 516"/>
          <p:cNvSpPr>
            <a:spLocks/>
          </p:cNvSpPr>
          <p:nvPr/>
        </p:nvSpPr>
        <p:spPr bwMode="auto">
          <a:xfrm>
            <a:off x="3967163" y="2712740"/>
            <a:ext cx="19050" cy="19050"/>
          </a:xfrm>
          <a:custGeom>
            <a:avLst/>
            <a:gdLst>
              <a:gd name="T0" fmla="*/ 7938 w 12"/>
              <a:gd name="T1" fmla="*/ 0 h 12"/>
              <a:gd name="T2" fmla="*/ 7938 w 12"/>
              <a:gd name="T3" fmla="*/ 0 h 12"/>
              <a:gd name="T4" fmla="*/ 12700 w 12"/>
              <a:gd name="T5" fmla="*/ 0 h 12"/>
              <a:gd name="T6" fmla="*/ 12700 w 12"/>
              <a:gd name="T7" fmla="*/ 0 h 12"/>
              <a:gd name="T8" fmla="*/ 12700 w 12"/>
              <a:gd name="T9" fmla="*/ 0 h 12"/>
              <a:gd name="T10" fmla="*/ 12700 w 12"/>
              <a:gd name="T11" fmla="*/ 4763 h 12"/>
              <a:gd name="T12" fmla="*/ 19050 w 12"/>
              <a:gd name="T13" fmla="*/ 4763 h 12"/>
              <a:gd name="T14" fmla="*/ 19050 w 12"/>
              <a:gd name="T15" fmla="*/ 4763 h 12"/>
              <a:gd name="T16" fmla="*/ 19050 w 12"/>
              <a:gd name="T17" fmla="*/ 4763 h 12"/>
              <a:gd name="T18" fmla="*/ 19050 w 12"/>
              <a:gd name="T19" fmla="*/ 7938 h 12"/>
              <a:gd name="T20" fmla="*/ 19050 w 12"/>
              <a:gd name="T21" fmla="*/ 7938 h 12"/>
              <a:gd name="T22" fmla="*/ 19050 w 12"/>
              <a:gd name="T23" fmla="*/ 7938 h 12"/>
              <a:gd name="T24" fmla="*/ 19050 w 12"/>
              <a:gd name="T25" fmla="*/ 7938 h 12"/>
              <a:gd name="T26" fmla="*/ 19050 w 12"/>
              <a:gd name="T27" fmla="*/ 14288 h 12"/>
              <a:gd name="T28" fmla="*/ 19050 w 12"/>
              <a:gd name="T29" fmla="*/ 14288 h 12"/>
              <a:gd name="T30" fmla="*/ 19050 w 12"/>
              <a:gd name="T31" fmla="*/ 14288 h 12"/>
              <a:gd name="T32" fmla="*/ 12700 w 12"/>
              <a:gd name="T33" fmla="*/ 14288 h 12"/>
              <a:gd name="T34" fmla="*/ 12700 w 12"/>
              <a:gd name="T35" fmla="*/ 19050 h 12"/>
              <a:gd name="T36" fmla="*/ 12700 w 12"/>
              <a:gd name="T37" fmla="*/ 19050 h 12"/>
              <a:gd name="T38" fmla="*/ 12700 w 12"/>
              <a:gd name="T39" fmla="*/ 19050 h 12"/>
              <a:gd name="T40" fmla="*/ 12700 w 12"/>
              <a:gd name="T41" fmla="*/ 19050 h 12"/>
              <a:gd name="T42" fmla="*/ 7938 w 12"/>
              <a:gd name="T43" fmla="*/ 19050 h 12"/>
              <a:gd name="T44" fmla="*/ 7938 w 12"/>
              <a:gd name="T45" fmla="*/ 19050 h 12"/>
              <a:gd name="T46" fmla="*/ 7938 w 12"/>
              <a:gd name="T47" fmla="*/ 19050 h 12"/>
              <a:gd name="T48" fmla="*/ 4763 w 12"/>
              <a:gd name="T49" fmla="*/ 19050 h 12"/>
              <a:gd name="T50" fmla="*/ 4763 w 12"/>
              <a:gd name="T51" fmla="*/ 19050 h 12"/>
              <a:gd name="T52" fmla="*/ 4763 w 12"/>
              <a:gd name="T53" fmla="*/ 19050 h 12"/>
              <a:gd name="T54" fmla="*/ 4763 w 12"/>
              <a:gd name="T55" fmla="*/ 19050 h 12"/>
              <a:gd name="T56" fmla="*/ 4763 w 12"/>
              <a:gd name="T57" fmla="*/ 14288 h 12"/>
              <a:gd name="T58" fmla="*/ 0 w 12"/>
              <a:gd name="T59" fmla="*/ 14288 h 12"/>
              <a:gd name="T60" fmla="*/ 0 w 12"/>
              <a:gd name="T61" fmla="*/ 14288 h 12"/>
              <a:gd name="T62" fmla="*/ 0 w 12"/>
              <a:gd name="T63" fmla="*/ 14288 h 12"/>
              <a:gd name="T64" fmla="*/ 0 w 12"/>
              <a:gd name="T65" fmla="*/ 7938 h 12"/>
              <a:gd name="T66" fmla="*/ 0 w 12"/>
              <a:gd name="T67" fmla="*/ 7938 h 12"/>
              <a:gd name="T68" fmla="*/ 0 w 12"/>
              <a:gd name="T69" fmla="*/ 7938 h 12"/>
              <a:gd name="T70" fmla="*/ 0 w 12"/>
              <a:gd name="T71" fmla="*/ 7938 h 12"/>
              <a:gd name="T72" fmla="*/ 0 w 12"/>
              <a:gd name="T73" fmla="*/ 4763 h 12"/>
              <a:gd name="T74" fmla="*/ 0 w 12"/>
              <a:gd name="T75" fmla="*/ 4763 h 12"/>
              <a:gd name="T76" fmla="*/ 0 w 12"/>
              <a:gd name="T77" fmla="*/ 4763 h 12"/>
              <a:gd name="T78" fmla="*/ 4763 w 12"/>
              <a:gd name="T79" fmla="*/ 4763 h 12"/>
              <a:gd name="T80" fmla="*/ 4763 w 12"/>
              <a:gd name="T81" fmla="*/ 0 h 12"/>
              <a:gd name="T82" fmla="*/ 4763 w 12"/>
              <a:gd name="T83" fmla="*/ 0 h 12"/>
              <a:gd name="T84" fmla="*/ 4763 w 12"/>
              <a:gd name="T85" fmla="*/ 0 h 12"/>
              <a:gd name="T86" fmla="*/ 7938 w 12"/>
              <a:gd name="T87" fmla="*/ 0 h 12"/>
              <a:gd name="T88" fmla="*/ 7938 w 12"/>
              <a:gd name="T89" fmla="*/ 0 h 1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2" h="12">
                <a:moveTo>
                  <a:pt x="5" y="0"/>
                </a:moveTo>
                <a:lnTo>
                  <a:pt x="5" y="0"/>
                </a:lnTo>
                <a:lnTo>
                  <a:pt x="8" y="0"/>
                </a:lnTo>
                <a:lnTo>
                  <a:pt x="8" y="3"/>
                </a:lnTo>
                <a:lnTo>
                  <a:pt x="12" y="3"/>
                </a:lnTo>
                <a:lnTo>
                  <a:pt x="12" y="5"/>
                </a:lnTo>
                <a:lnTo>
                  <a:pt x="12" y="9"/>
                </a:lnTo>
                <a:lnTo>
                  <a:pt x="8" y="9"/>
                </a:lnTo>
                <a:lnTo>
                  <a:pt x="8" y="12"/>
                </a:lnTo>
                <a:lnTo>
                  <a:pt x="5" y="12"/>
                </a:lnTo>
                <a:lnTo>
                  <a:pt x="3" y="12"/>
                </a:lnTo>
                <a:lnTo>
                  <a:pt x="3" y="9"/>
                </a:lnTo>
                <a:lnTo>
                  <a:pt x="0" y="9"/>
                </a:lnTo>
                <a:lnTo>
                  <a:pt x="0" y="5"/>
                </a:lnTo>
                <a:lnTo>
                  <a:pt x="0" y="3"/>
                </a:lnTo>
                <a:lnTo>
                  <a:pt x="3" y="3"/>
                </a:lnTo>
                <a:lnTo>
                  <a:pt x="3" y="0"/>
                </a:lnTo>
                <a:lnTo>
                  <a:pt x="5" y="0"/>
                </a:lnTo>
              </a:path>
            </a:pathLst>
          </a:custGeom>
          <a:noFill/>
          <a:ln w="4763">
            <a:solidFill>
              <a:srgbClr val="FF0705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737" name="Freeform 517"/>
          <p:cNvSpPr>
            <a:spLocks/>
          </p:cNvSpPr>
          <p:nvPr/>
        </p:nvSpPr>
        <p:spPr bwMode="auto">
          <a:xfrm>
            <a:off x="4043363" y="2687340"/>
            <a:ext cx="20637" cy="20637"/>
          </a:xfrm>
          <a:custGeom>
            <a:avLst/>
            <a:gdLst>
              <a:gd name="T0" fmla="*/ 12700 w 13"/>
              <a:gd name="T1" fmla="*/ 0 h 13"/>
              <a:gd name="T2" fmla="*/ 12700 w 13"/>
              <a:gd name="T3" fmla="*/ 0 h 13"/>
              <a:gd name="T4" fmla="*/ 12700 w 13"/>
              <a:gd name="T5" fmla="*/ 0 h 13"/>
              <a:gd name="T6" fmla="*/ 15875 w 13"/>
              <a:gd name="T7" fmla="*/ 0 h 13"/>
              <a:gd name="T8" fmla="*/ 15875 w 13"/>
              <a:gd name="T9" fmla="*/ 0 h 13"/>
              <a:gd name="T10" fmla="*/ 15875 w 13"/>
              <a:gd name="T11" fmla="*/ 4762 h 13"/>
              <a:gd name="T12" fmla="*/ 15875 w 13"/>
              <a:gd name="T13" fmla="*/ 4762 h 13"/>
              <a:gd name="T14" fmla="*/ 20637 w 13"/>
              <a:gd name="T15" fmla="*/ 4762 h 13"/>
              <a:gd name="T16" fmla="*/ 20637 w 13"/>
              <a:gd name="T17" fmla="*/ 7937 h 13"/>
              <a:gd name="T18" fmla="*/ 20637 w 13"/>
              <a:gd name="T19" fmla="*/ 7937 h 13"/>
              <a:gd name="T20" fmla="*/ 20637 w 13"/>
              <a:gd name="T21" fmla="*/ 7937 h 13"/>
              <a:gd name="T22" fmla="*/ 20637 w 13"/>
              <a:gd name="T23" fmla="*/ 12700 h 13"/>
              <a:gd name="T24" fmla="*/ 20637 w 13"/>
              <a:gd name="T25" fmla="*/ 12700 h 13"/>
              <a:gd name="T26" fmla="*/ 20637 w 13"/>
              <a:gd name="T27" fmla="*/ 12700 h 13"/>
              <a:gd name="T28" fmla="*/ 20637 w 13"/>
              <a:gd name="T29" fmla="*/ 17462 h 13"/>
              <a:gd name="T30" fmla="*/ 20637 w 13"/>
              <a:gd name="T31" fmla="*/ 17462 h 13"/>
              <a:gd name="T32" fmla="*/ 15875 w 13"/>
              <a:gd name="T33" fmla="*/ 17462 h 13"/>
              <a:gd name="T34" fmla="*/ 15875 w 13"/>
              <a:gd name="T35" fmla="*/ 17462 h 13"/>
              <a:gd name="T36" fmla="*/ 15875 w 13"/>
              <a:gd name="T37" fmla="*/ 20637 h 13"/>
              <a:gd name="T38" fmla="*/ 15875 w 13"/>
              <a:gd name="T39" fmla="*/ 20637 h 13"/>
              <a:gd name="T40" fmla="*/ 12700 w 13"/>
              <a:gd name="T41" fmla="*/ 20637 h 13"/>
              <a:gd name="T42" fmla="*/ 12700 w 13"/>
              <a:gd name="T43" fmla="*/ 20637 h 13"/>
              <a:gd name="T44" fmla="*/ 12700 w 13"/>
              <a:gd name="T45" fmla="*/ 20637 h 13"/>
              <a:gd name="T46" fmla="*/ 7937 w 13"/>
              <a:gd name="T47" fmla="*/ 20637 h 13"/>
              <a:gd name="T48" fmla="*/ 7937 w 13"/>
              <a:gd name="T49" fmla="*/ 20637 h 13"/>
              <a:gd name="T50" fmla="*/ 3175 w 13"/>
              <a:gd name="T51" fmla="*/ 20637 h 13"/>
              <a:gd name="T52" fmla="*/ 3175 w 13"/>
              <a:gd name="T53" fmla="*/ 20637 h 13"/>
              <a:gd name="T54" fmla="*/ 3175 w 13"/>
              <a:gd name="T55" fmla="*/ 17462 h 13"/>
              <a:gd name="T56" fmla="*/ 3175 w 13"/>
              <a:gd name="T57" fmla="*/ 17462 h 13"/>
              <a:gd name="T58" fmla="*/ 0 w 13"/>
              <a:gd name="T59" fmla="*/ 17462 h 13"/>
              <a:gd name="T60" fmla="*/ 0 w 13"/>
              <a:gd name="T61" fmla="*/ 17462 h 13"/>
              <a:gd name="T62" fmla="*/ 0 w 13"/>
              <a:gd name="T63" fmla="*/ 12700 h 13"/>
              <a:gd name="T64" fmla="*/ 0 w 13"/>
              <a:gd name="T65" fmla="*/ 12700 h 13"/>
              <a:gd name="T66" fmla="*/ 0 w 13"/>
              <a:gd name="T67" fmla="*/ 12700 h 13"/>
              <a:gd name="T68" fmla="*/ 0 w 13"/>
              <a:gd name="T69" fmla="*/ 7937 h 13"/>
              <a:gd name="T70" fmla="*/ 0 w 13"/>
              <a:gd name="T71" fmla="*/ 7937 h 13"/>
              <a:gd name="T72" fmla="*/ 0 w 13"/>
              <a:gd name="T73" fmla="*/ 7937 h 13"/>
              <a:gd name="T74" fmla="*/ 0 w 13"/>
              <a:gd name="T75" fmla="*/ 4762 h 13"/>
              <a:gd name="T76" fmla="*/ 3175 w 13"/>
              <a:gd name="T77" fmla="*/ 4762 h 13"/>
              <a:gd name="T78" fmla="*/ 3175 w 13"/>
              <a:gd name="T79" fmla="*/ 4762 h 13"/>
              <a:gd name="T80" fmla="*/ 3175 w 13"/>
              <a:gd name="T81" fmla="*/ 0 h 13"/>
              <a:gd name="T82" fmla="*/ 3175 w 13"/>
              <a:gd name="T83" fmla="*/ 0 h 13"/>
              <a:gd name="T84" fmla="*/ 7937 w 13"/>
              <a:gd name="T85" fmla="*/ 0 h 13"/>
              <a:gd name="T86" fmla="*/ 7937 w 13"/>
              <a:gd name="T87" fmla="*/ 0 h 13"/>
              <a:gd name="T88" fmla="*/ 7937 w 13"/>
              <a:gd name="T89" fmla="*/ 0 h 13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3" h="13">
                <a:moveTo>
                  <a:pt x="8" y="0"/>
                </a:moveTo>
                <a:lnTo>
                  <a:pt x="8" y="0"/>
                </a:lnTo>
                <a:lnTo>
                  <a:pt x="10" y="0"/>
                </a:lnTo>
                <a:lnTo>
                  <a:pt x="10" y="3"/>
                </a:lnTo>
                <a:lnTo>
                  <a:pt x="13" y="3"/>
                </a:lnTo>
                <a:lnTo>
                  <a:pt x="13" y="5"/>
                </a:lnTo>
                <a:lnTo>
                  <a:pt x="13" y="8"/>
                </a:lnTo>
                <a:lnTo>
                  <a:pt x="13" y="11"/>
                </a:lnTo>
                <a:lnTo>
                  <a:pt x="10" y="11"/>
                </a:lnTo>
                <a:lnTo>
                  <a:pt x="10" y="13"/>
                </a:lnTo>
                <a:lnTo>
                  <a:pt x="8" y="13"/>
                </a:lnTo>
                <a:lnTo>
                  <a:pt x="5" y="13"/>
                </a:lnTo>
                <a:lnTo>
                  <a:pt x="2" y="13"/>
                </a:lnTo>
                <a:lnTo>
                  <a:pt x="2" y="11"/>
                </a:lnTo>
                <a:lnTo>
                  <a:pt x="0" y="11"/>
                </a:lnTo>
                <a:lnTo>
                  <a:pt x="0" y="8"/>
                </a:lnTo>
                <a:lnTo>
                  <a:pt x="0" y="5"/>
                </a:lnTo>
                <a:lnTo>
                  <a:pt x="0" y="3"/>
                </a:lnTo>
                <a:lnTo>
                  <a:pt x="2" y="3"/>
                </a:lnTo>
                <a:lnTo>
                  <a:pt x="2" y="0"/>
                </a:lnTo>
                <a:lnTo>
                  <a:pt x="5" y="0"/>
                </a:lnTo>
                <a:lnTo>
                  <a:pt x="8" y="0"/>
                </a:lnTo>
                <a:close/>
              </a:path>
            </a:pathLst>
          </a:custGeom>
          <a:solidFill>
            <a:srgbClr val="FF070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738" name="Freeform 518"/>
          <p:cNvSpPr>
            <a:spLocks/>
          </p:cNvSpPr>
          <p:nvPr/>
        </p:nvSpPr>
        <p:spPr bwMode="auto">
          <a:xfrm>
            <a:off x="4043363" y="2687340"/>
            <a:ext cx="15875" cy="17462"/>
          </a:xfrm>
          <a:custGeom>
            <a:avLst/>
            <a:gdLst>
              <a:gd name="T0" fmla="*/ 7938 w 10"/>
              <a:gd name="T1" fmla="*/ 0 h 11"/>
              <a:gd name="T2" fmla="*/ 7938 w 10"/>
              <a:gd name="T3" fmla="*/ 0 h 11"/>
              <a:gd name="T4" fmla="*/ 12700 w 10"/>
              <a:gd name="T5" fmla="*/ 0 h 11"/>
              <a:gd name="T6" fmla="*/ 12700 w 10"/>
              <a:gd name="T7" fmla="*/ 0 h 11"/>
              <a:gd name="T8" fmla="*/ 12700 w 10"/>
              <a:gd name="T9" fmla="*/ 0 h 11"/>
              <a:gd name="T10" fmla="*/ 12700 w 10"/>
              <a:gd name="T11" fmla="*/ 4762 h 11"/>
              <a:gd name="T12" fmla="*/ 15875 w 10"/>
              <a:gd name="T13" fmla="*/ 4762 h 11"/>
              <a:gd name="T14" fmla="*/ 15875 w 10"/>
              <a:gd name="T15" fmla="*/ 4762 h 11"/>
              <a:gd name="T16" fmla="*/ 15875 w 10"/>
              <a:gd name="T17" fmla="*/ 4762 h 11"/>
              <a:gd name="T18" fmla="*/ 15875 w 10"/>
              <a:gd name="T19" fmla="*/ 7937 h 11"/>
              <a:gd name="T20" fmla="*/ 15875 w 10"/>
              <a:gd name="T21" fmla="*/ 7937 h 11"/>
              <a:gd name="T22" fmla="*/ 15875 w 10"/>
              <a:gd name="T23" fmla="*/ 7937 h 11"/>
              <a:gd name="T24" fmla="*/ 15875 w 10"/>
              <a:gd name="T25" fmla="*/ 7937 h 11"/>
              <a:gd name="T26" fmla="*/ 15875 w 10"/>
              <a:gd name="T27" fmla="*/ 12700 h 11"/>
              <a:gd name="T28" fmla="*/ 15875 w 10"/>
              <a:gd name="T29" fmla="*/ 12700 h 11"/>
              <a:gd name="T30" fmla="*/ 15875 w 10"/>
              <a:gd name="T31" fmla="*/ 12700 h 11"/>
              <a:gd name="T32" fmla="*/ 12700 w 10"/>
              <a:gd name="T33" fmla="*/ 12700 h 11"/>
              <a:gd name="T34" fmla="*/ 12700 w 10"/>
              <a:gd name="T35" fmla="*/ 17462 h 11"/>
              <a:gd name="T36" fmla="*/ 12700 w 10"/>
              <a:gd name="T37" fmla="*/ 17462 h 11"/>
              <a:gd name="T38" fmla="*/ 12700 w 10"/>
              <a:gd name="T39" fmla="*/ 17462 h 11"/>
              <a:gd name="T40" fmla="*/ 12700 w 10"/>
              <a:gd name="T41" fmla="*/ 17462 h 11"/>
              <a:gd name="T42" fmla="*/ 7938 w 10"/>
              <a:gd name="T43" fmla="*/ 17462 h 11"/>
              <a:gd name="T44" fmla="*/ 7938 w 10"/>
              <a:gd name="T45" fmla="*/ 17462 h 11"/>
              <a:gd name="T46" fmla="*/ 7938 w 10"/>
              <a:gd name="T47" fmla="*/ 17462 h 11"/>
              <a:gd name="T48" fmla="*/ 3175 w 10"/>
              <a:gd name="T49" fmla="*/ 17462 h 11"/>
              <a:gd name="T50" fmla="*/ 3175 w 10"/>
              <a:gd name="T51" fmla="*/ 17462 h 11"/>
              <a:gd name="T52" fmla="*/ 3175 w 10"/>
              <a:gd name="T53" fmla="*/ 17462 h 11"/>
              <a:gd name="T54" fmla="*/ 3175 w 10"/>
              <a:gd name="T55" fmla="*/ 17462 h 11"/>
              <a:gd name="T56" fmla="*/ 3175 w 10"/>
              <a:gd name="T57" fmla="*/ 12700 h 11"/>
              <a:gd name="T58" fmla="*/ 0 w 10"/>
              <a:gd name="T59" fmla="*/ 12700 h 11"/>
              <a:gd name="T60" fmla="*/ 0 w 10"/>
              <a:gd name="T61" fmla="*/ 12700 h 11"/>
              <a:gd name="T62" fmla="*/ 0 w 10"/>
              <a:gd name="T63" fmla="*/ 12700 h 11"/>
              <a:gd name="T64" fmla="*/ 0 w 10"/>
              <a:gd name="T65" fmla="*/ 7937 h 11"/>
              <a:gd name="T66" fmla="*/ 0 w 10"/>
              <a:gd name="T67" fmla="*/ 7937 h 11"/>
              <a:gd name="T68" fmla="*/ 0 w 10"/>
              <a:gd name="T69" fmla="*/ 7937 h 11"/>
              <a:gd name="T70" fmla="*/ 0 w 10"/>
              <a:gd name="T71" fmla="*/ 7937 h 11"/>
              <a:gd name="T72" fmla="*/ 0 w 10"/>
              <a:gd name="T73" fmla="*/ 4762 h 11"/>
              <a:gd name="T74" fmla="*/ 0 w 10"/>
              <a:gd name="T75" fmla="*/ 4762 h 11"/>
              <a:gd name="T76" fmla="*/ 0 w 10"/>
              <a:gd name="T77" fmla="*/ 4762 h 11"/>
              <a:gd name="T78" fmla="*/ 3175 w 10"/>
              <a:gd name="T79" fmla="*/ 4762 h 11"/>
              <a:gd name="T80" fmla="*/ 3175 w 10"/>
              <a:gd name="T81" fmla="*/ 0 h 11"/>
              <a:gd name="T82" fmla="*/ 3175 w 10"/>
              <a:gd name="T83" fmla="*/ 0 h 11"/>
              <a:gd name="T84" fmla="*/ 3175 w 10"/>
              <a:gd name="T85" fmla="*/ 0 h 11"/>
              <a:gd name="T86" fmla="*/ 7938 w 10"/>
              <a:gd name="T87" fmla="*/ 0 h 11"/>
              <a:gd name="T88" fmla="*/ 7938 w 10"/>
              <a:gd name="T89" fmla="*/ 0 h 1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0" h="11">
                <a:moveTo>
                  <a:pt x="5" y="0"/>
                </a:moveTo>
                <a:lnTo>
                  <a:pt x="5" y="0"/>
                </a:lnTo>
                <a:lnTo>
                  <a:pt x="8" y="0"/>
                </a:lnTo>
                <a:lnTo>
                  <a:pt x="8" y="3"/>
                </a:lnTo>
                <a:lnTo>
                  <a:pt x="10" y="3"/>
                </a:lnTo>
                <a:lnTo>
                  <a:pt x="10" y="5"/>
                </a:lnTo>
                <a:lnTo>
                  <a:pt x="10" y="8"/>
                </a:lnTo>
                <a:lnTo>
                  <a:pt x="8" y="8"/>
                </a:lnTo>
                <a:lnTo>
                  <a:pt x="8" y="11"/>
                </a:lnTo>
                <a:lnTo>
                  <a:pt x="5" y="11"/>
                </a:lnTo>
                <a:lnTo>
                  <a:pt x="2" y="11"/>
                </a:lnTo>
                <a:lnTo>
                  <a:pt x="2" y="8"/>
                </a:lnTo>
                <a:lnTo>
                  <a:pt x="0" y="8"/>
                </a:lnTo>
                <a:lnTo>
                  <a:pt x="0" y="5"/>
                </a:lnTo>
                <a:lnTo>
                  <a:pt x="0" y="3"/>
                </a:lnTo>
                <a:lnTo>
                  <a:pt x="2" y="3"/>
                </a:lnTo>
                <a:lnTo>
                  <a:pt x="2" y="0"/>
                </a:lnTo>
                <a:lnTo>
                  <a:pt x="5" y="0"/>
                </a:lnTo>
              </a:path>
            </a:pathLst>
          </a:custGeom>
          <a:noFill/>
          <a:ln w="4763">
            <a:solidFill>
              <a:srgbClr val="FF0705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739" name="Freeform 519"/>
          <p:cNvSpPr>
            <a:spLocks/>
          </p:cNvSpPr>
          <p:nvPr/>
        </p:nvSpPr>
        <p:spPr bwMode="auto">
          <a:xfrm>
            <a:off x="4116388" y="2660352"/>
            <a:ext cx="22225" cy="22225"/>
          </a:xfrm>
          <a:custGeom>
            <a:avLst/>
            <a:gdLst>
              <a:gd name="T0" fmla="*/ 12700 w 14"/>
              <a:gd name="T1" fmla="*/ 0 h 14"/>
              <a:gd name="T2" fmla="*/ 12700 w 14"/>
              <a:gd name="T3" fmla="*/ 0 h 14"/>
              <a:gd name="T4" fmla="*/ 12700 w 14"/>
              <a:gd name="T5" fmla="*/ 0 h 14"/>
              <a:gd name="T6" fmla="*/ 17463 w 14"/>
              <a:gd name="T7" fmla="*/ 0 h 14"/>
              <a:gd name="T8" fmla="*/ 17463 w 14"/>
              <a:gd name="T9" fmla="*/ 0 h 14"/>
              <a:gd name="T10" fmla="*/ 17463 w 14"/>
              <a:gd name="T11" fmla="*/ 3175 h 14"/>
              <a:gd name="T12" fmla="*/ 17463 w 14"/>
              <a:gd name="T13" fmla="*/ 3175 h 14"/>
              <a:gd name="T14" fmla="*/ 22225 w 14"/>
              <a:gd name="T15" fmla="*/ 3175 h 14"/>
              <a:gd name="T16" fmla="*/ 22225 w 14"/>
              <a:gd name="T17" fmla="*/ 7938 h 14"/>
              <a:gd name="T18" fmla="*/ 22225 w 14"/>
              <a:gd name="T19" fmla="*/ 7938 h 14"/>
              <a:gd name="T20" fmla="*/ 22225 w 14"/>
              <a:gd name="T21" fmla="*/ 7938 h 14"/>
              <a:gd name="T22" fmla="*/ 22225 w 14"/>
              <a:gd name="T23" fmla="*/ 14288 h 14"/>
              <a:gd name="T24" fmla="*/ 22225 w 14"/>
              <a:gd name="T25" fmla="*/ 14288 h 14"/>
              <a:gd name="T26" fmla="*/ 22225 w 14"/>
              <a:gd name="T27" fmla="*/ 14288 h 14"/>
              <a:gd name="T28" fmla="*/ 22225 w 14"/>
              <a:gd name="T29" fmla="*/ 19050 h 14"/>
              <a:gd name="T30" fmla="*/ 22225 w 14"/>
              <a:gd name="T31" fmla="*/ 19050 h 14"/>
              <a:gd name="T32" fmla="*/ 17463 w 14"/>
              <a:gd name="T33" fmla="*/ 19050 h 14"/>
              <a:gd name="T34" fmla="*/ 17463 w 14"/>
              <a:gd name="T35" fmla="*/ 19050 h 14"/>
              <a:gd name="T36" fmla="*/ 17463 w 14"/>
              <a:gd name="T37" fmla="*/ 22225 h 14"/>
              <a:gd name="T38" fmla="*/ 17463 w 14"/>
              <a:gd name="T39" fmla="*/ 22225 h 14"/>
              <a:gd name="T40" fmla="*/ 12700 w 14"/>
              <a:gd name="T41" fmla="*/ 22225 h 14"/>
              <a:gd name="T42" fmla="*/ 12700 w 14"/>
              <a:gd name="T43" fmla="*/ 22225 h 14"/>
              <a:gd name="T44" fmla="*/ 12700 w 14"/>
              <a:gd name="T45" fmla="*/ 22225 h 14"/>
              <a:gd name="T46" fmla="*/ 9525 w 14"/>
              <a:gd name="T47" fmla="*/ 22225 h 14"/>
              <a:gd name="T48" fmla="*/ 9525 w 14"/>
              <a:gd name="T49" fmla="*/ 22225 h 14"/>
              <a:gd name="T50" fmla="*/ 4763 w 14"/>
              <a:gd name="T51" fmla="*/ 22225 h 14"/>
              <a:gd name="T52" fmla="*/ 4763 w 14"/>
              <a:gd name="T53" fmla="*/ 22225 h 14"/>
              <a:gd name="T54" fmla="*/ 4763 w 14"/>
              <a:gd name="T55" fmla="*/ 19050 h 14"/>
              <a:gd name="T56" fmla="*/ 4763 w 14"/>
              <a:gd name="T57" fmla="*/ 19050 h 14"/>
              <a:gd name="T58" fmla="*/ 0 w 14"/>
              <a:gd name="T59" fmla="*/ 19050 h 14"/>
              <a:gd name="T60" fmla="*/ 0 w 14"/>
              <a:gd name="T61" fmla="*/ 19050 h 14"/>
              <a:gd name="T62" fmla="*/ 0 w 14"/>
              <a:gd name="T63" fmla="*/ 14288 h 14"/>
              <a:gd name="T64" fmla="*/ 0 w 14"/>
              <a:gd name="T65" fmla="*/ 14288 h 14"/>
              <a:gd name="T66" fmla="*/ 0 w 14"/>
              <a:gd name="T67" fmla="*/ 14288 h 14"/>
              <a:gd name="T68" fmla="*/ 0 w 14"/>
              <a:gd name="T69" fmla="*/ 7938 h 14"/>
              <a:gd name="T70" fmla="*/ 0 w 14"/>
              <a:gd name="T71" fmla="*/ 7938 h 14"/>
              <a:gd name="T72" fmla="*/ 0 w 14"/>
              <a:gd name="T73" fmla="*/ 7938 h 14"/>
              <a:gd name="T74" fmla="*/ 0 w 14"/>
              <a:gd name="T75" fmla="*/ 3175 h 14"/>
              <a:gd name="T76" fmla="*/ 4763 w 14"/>
              <a:gd name="T77" fmla="*/ 3175 h 14"/>
              <a:gd name="T78" fmla="*/ 4763 w 14"/>
              <a:gd name="T79" fmla="*/ 3175 h 14"/>
              <a:gd name="T80" fmla="*/ 4763 w 14"/>
              <a:gd name="T81" fmla="*/ 0 h 14"/>
              <a:gd name="T82" fmla="*/ 4763 w 14"/>
              <a:gd name="T83" fmla="*/ 0 h 14"/>
              <a:gd name="T84" fmla="*/ 9525 w 14"/>
              <a:gd name="T85" fmla="*/ 0 h 14"/>
              <a:gd name="T86" fmla="*/ 9525 w 14"/>
              <a:gd name="T87" fmla="*/ 0 h 14"/>
              <a:gd name="T88" fmla="*/ 9525 w 14"/>
              <a:gd name="T89" fmla="*/ 0 h 14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4" h="14">
                <a:moveTo>
                  <a:pt x="8" y="0"/>
                </a:moveTo>
                <a:lnTo>
                  <a:pt x="8" y="0"/>
                </a:lnTo>
                <a:lnTo>
                  <a:pt x="11" y="0"/>
                </a:lnTo>
                <a:lnTo>
                  <a:pt x="11" y="2"/>
                </a:lnTo>
                <a:lnTo>
                  <a:pt x="14" y="2"/>
                </a:lnTo>
                <a:lnTo>
                  <a:pt x="14" y="5"/>
                </a:lnTo>
                <a:lnTo>
                  <a:pt x="14" y="9"/>
                </a:lnTo>
                <a:lnTo>
                  <a:pt x="14" y="12"/>
                </a:lnTo>
                <a:lnTo>
                  <a:pt x="11" y="12"/>
                </a:lnTo>
                <a:lnTo>
                  <a:pt x="11" y="14"/>
                </a:lnTo>
                <a:lnTo>
                  <a:pt x="8" y="14"/>
                </a:lnTo>
                <a:lnTo>
                  <a:pt x="6" y="14"/>
                </a:lnTo>
                <a:lnTo>
                  <a:pt x="3" y="14"/>
                </a:lnTo>
                <a:lnTo>
                  <a:pt x="3" y="12"/>
                </a:lnTo>
                <a:lnTo>
                  <a:pt x="0" y="12"/>
                </a:lnTo>
                <a:lnTo>
                  <a:pt x="0" y="9"/>
                </a:lnTo>
                <a:lnTo>
                  <a:pt x="0" y="5"/>
                </a:lnTo>
                <a:lnTo>
                  <a:pt x="0" y="2"/>
                </a:lnTo>
                <a:lnTo>
                  <a:pt x="3" y="2"/>
                </a:lnTo>
                <a:lnTo>
                  <a:pt x="3" y="0"/>
                </a:lnTo>
                <a:lnTo>
                  <a:pt x="6" y="0"/>
                </a:lnTo>
                <a:lnTo>
                  <a:pt x="8" y="0"/>
                </a:lnTo>
                <a:close/>
              </a:path>
            </a:pathLst>
          </a:custGeom>
          <a:solidFill>
            <a:srgbClr val="FF070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740" name="Freeform 520"/>
          <p:cNvSpPr>
            <a:spLocks/>
          </p:cNvSpPr>
          <p:nvPr/>
        </p:nvSpPr>
        <p:spPr bwMode="auto">
          <a:xfrm>
            <a:off x="4116388" y="2660352"/>
            <a:ext cx="17462" cy="19050"/>
          </a:xfrm>
          <a:custGeom>
            <a:avLst/>
            <a:gdLst>
              <a:gd name="T0" fmla="*/ 9525 w 11"/>
              <a:gd name="T1" fmla="*/ 0 h 12"/>
              <a:gd name="T2" fmla="*/ 9525 w 11"/>
              <a:gd name="T3" fmla="*/ 0 h 12"/>
              <a:gd name="T4" fmla="*/ 12700 w 11"/>
              <a:gd name="T5" fmla="*/ 0 h 12"/>
              <a:gd name="T6" fmla="*/ 12700 w 11"/>
              <a:gd name="T7" fmla="*/ 0 h 12"/>
              <a:gd name="T8" fmla="*/ 12700 w 11"/>
              <a:gd name="T9" fmla="*/ 0 h 12"/>
              <a:gd name="T10" fmla="*/ 12700 w 11"/>
              <a:gd name="T11" fmla="*/ 3175 h 12"/>
              <a:gd name="T12" fmla="*/ 17462 w 11"/>
              <a:gd name="T13" fmla="*/ 3175 h 12"/>
              <a:gd name="T14" fmla="*/ 17462 w 11"/>
              <a:gd name="T15" fmla="*/ 3175 h 12"/>
              <a:gd name="T16" fmla="*/ 17462 w 11"/>
              <a:gd name="T17" fmla="*/ 3175 h 12"/>
              <a:gd name="T18" fmla="*/ 17462 w 11"/>
              <a:gd name="T19" fmla="*/ 7938 h 12"/>
              <a:gd name="T20" fmla="*/ 17462 w 11"/>
              <a:gd name="T21" fmla="*/ 7938 h 12"/>
              <a:gd name="T22" fmla="*/ 17462 w 11"/>
              <a:gd name="T23" fmla="*/ 7938 h 12"/>
              <a:gd name="T24" fmla="*/ 17462 w 11"/>
              <a:gd name="T25" fmla="*/ 7938 h 12"/>
              <a:gd name="T26" fmla="*/ 17462 w 11"/>
              <a:gd name="T27" fmla="*/ 14288 h 12"/>
              <a:gd name="T28" fmla="*/ 17462 w 11"/>
              <a:gd name="T29" fmla="*/ 14288 h 12"/>
              <a:gd name="T30" fmla="*/ 17462 w 11"/>
              <a:gd name="T31" fmla="*/ 14288 h 12"/>
              <a:gd name="T32" fmla="*/ 12700 w 11"/>
              <a:gd name="T33" fmla="*/ 14288 h 12"/>
              <a:gd name="T34" fmla="*/ 12700 w 11"/>
              <a:gd name="T35" fmla="*/ 19050 h 12"/>
              <a:gd name="T36" fmla="*/ 12700 w 11"/>
              <a:gd name="T37" fmla="*/ 19050 h 12"/>
              <a:gd name="T38" fmla="*/ 12700 w 11"/>
              <a:gd name="T39" fmla="*/ 19050 h 12"/>
              <a:gd name="T40" fmla="*/ 12700 w 11"/>
              <a:gd name="T41" fmla="*/ 19050 h 12"/>
              <a:gd name="T42" fmla="*/ 9525 w 11"/>
              <a:gd name="T43" fmla="*/ 19050 h 12"/>
              <a:gd name="T44" fmla="*/ 9525 w 11"/>
              <a:gd name="T45" fmla="*/ 19050 h 12"/>
              <a:gd name="T46" fmla="*/ 9525 w 11"/>
              <a:gd name="T47" fmla="*/ 19050 h 12"/>
              <a:gd name="T48" fmla="*/ 4762 w 11"/>
              <a:gd name="T49" fmla="*/ 19050 h 12"/>
              <a:gd name="T50" fmla="*/ 4762 w 11"/>
              <a:gd name="T51" fmla="*/ 19050 h 12"/>
              <a:gd name="T52" fmla="*/ 4762 w 11"/>
              <a:gd name="T53" fmla="*/ 19050 h 12"/>
              <a:gd name="T54" fmla="*/ 4762 w 11"/>
              <a:gd name="T55" fmla="*/ 19050 h 12"/>
              <a:gd name="T56" fmla="*/ 4762 w 11"/>
              <a:gd name="T57" fmla="*/ 14288 h 12"/>
              <a:gd name="T58" fmla="*/ 0 w 11"/>
              <a:gd name="T59" fmla="*/ 14288 h 12"/>
              <a:gd name="T60" fmla="*/ 0 w 11"/>
              <a:gd name="T61" fmla="*/ 14288 h 12"/>
              <a:gd name="T62" fmla="*/ 0 w 11"/>
              <a:gd name="T63" fmla="*/ 14288 h 12"/>
              <a:gd name="T64" fmla="*/ 0 w 11"/>
              <a:gd name="T65" fmla="*/ 7938 h 12"/>
              <a:gd name="T66" fmla="*/ 0 w 11"/>
              <a:gd name="T67" fmla="*/ 7938 h 12"/>
              <a:gd name="T68" fmla="*/ 0 w 11"/>
              <a:gd name="T69" fmla="*/ 7938 h 12"/>
              <a:gd name="T70" fmla="*/ 0 w 11"/>
              <a:gd name="T71" fmla="*/ 7938 h 12"/>
              <a:gd name="T72" fmla="*/ 0 w 11"/>
              <a:gd name="T73" fmla="*/ 3175 h 12"/>
              <a:gd name="T74" fmla="*/ 0 w 11"/>
              <a:gd name="T75" fmla="*/ 3175 h 12"/>
              <a:gd name="T76" fmla="*/ 0 w 11"/>
              <a:gd name="T77" fmla="*/ 3175 h 12"/>
              <a:gd name="T78" fmla="*/ 4762 w 11"/>
              <a:gd name="T79" fmla="*/ 3175 h 12"/>
              <a:gd name="T80" fmla="*/ 4762 w 11"/>
              <a:gd name="T81" fmla="*/ 0 h 12"/>
              <a:gd name="T82" fmla="*/ 4762 w 11"/>
              <a:gd name="T83" fmla="*/ 0 h 12"/>
              <a:gd name="T84" fmla="*/ 4762 w 11"/>
              <a:gd name="T85" fmla="*/ 0 h 12"/>
              <a:gd name="T86" fmla="*/ 9525 w 11"/>
              <a:gd name="T87" fmla="*/ 0 h 12"/>
              <a:gd name="T88" fmla="*/ 9525 w 11"/>
              <a:gd name="T89" fmla="*/ 0 h 1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" h="12">
                <a:moveTo>
                  <a:pt x="6" y="0"/>
                </a:moveTo>
                <a:lnTo>
                  <a:pt x="6" y="0"/>
                </a:lnTo>
                <a:lnTo>
                  <a:pt x="8" y="0"/>
                </a:lnTo>
                <a:lnTo>
                  <a:pt x="8" y="2"/>
                </a:lnTo>
                <a:lnTo>
                  <a:pt x="11" y="2"/>
                </a:lnTo>
                <a:lnTo>
                  <a:pt x="11" y="5"/>
                </a:lnTo>
                <a:lnTo>
                  <a:pt x="11" y="9"/>
                </a:lnTo>
                <a:lnTo>
                  <a:pt x="8" y="9"/>
                </a:lnTo>
                <a:lnTo>
                  <a:pt x="8" y="12"/>
                </a:lnTo>
                <a:lnTo>
                  <a:pt x="6" y="12"/>
                </a:lnTo>
                <a:lnTo>
                  <a:pt x="3" y="12"/>
                </a:lnTo>
                <a:lnTo>
                  <a:pt x="3" y="9"/>
                </a:lnTo>
                <a:lnTo>
                  <a:pt x="0" y="9"/>
                </a:lnTo>
                <a:lnTo>
                  <a:pt x="0" y="5"/>
                </a:lnTo>
                <a:lnTo>
                  <a:pt x="0" y="2"/>
                </a:lnTo>
                <a:lnTo>
                  <a:pt x="3" y="2"/>
                </a:lnTo>
                <a:lnTo>
                  <a:pt x="3" y="0"/>
                </a:lnTo>
                <a:lnTo>
                  <a:pt x="6" y="0"/>
                </a:lnTo>
              </a:path>
            </a:pathLst>
          </a:custGeom>
          <a:noFill/>
          <a:ln w="4763">
            <a:solidFill>
              <a:srgbClr val="FF0705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741" name="Freeform 521"/>
          <p:cNvSpPr>
            <a:spLocks/>
          </p:cNvSpPr>
          <p:nvPr/>
        </p:nvSpPr>
        <p:spPr bwMode="auto">
          <a:xfrm>
            <a:off x="4195763" y="2638127"/>
            <a:ext cx="22225" cy="22225"/>
          </a:xfrm>
          <a:custGeom>
            <a:avLst/>
            <a:gdLst>
              <a:gd name="T0" fmla="*/ 14288 w 14"/>
              <a:gd name="T1" fmla="*/ 0 h 14"/>
              <a:gd name="T2" fmla="*/ 14288 w 14"/>
              <a:gd name="T3" fmla="*/ 0 h 14"/>
              <a:gd name="T4" fmla="*/ 14288 w 14"/>
              <a:gd name="T5" fmla="*/ 0 h 14"/>
              <a:gd name="T6" fmla="*/ 19050 w 14"/>
              <a:gd name="T7" fmla="*/ 0 h 14"/>
              <a:gd name="T8" fmla="*/ 19050 w 14"/>
              <a:gd name="T9" fmla="*/ 0 h 14"/>
              <a:gd name="T10" fmla="*/ 19050 w 14"/>
              <a:gd name="T11" fmla="*/ 4763 h 14"/>
              <a:gd name="T12" fmla="*/ 19050 w 14"/>
              <a:gd name="T13" fmla="*/ 4763 h 14"/>
              <a:gd name="T14" fmla="*/ 22225 w 14"/>
              <a:gd name="T15" fmla="*/ 4763 h 14"/>
              <a:gd name="T16" fmla="*/ 22225 w 14"/>
              <a:gd name="T17" fmla="*/ 9525 h 14"/>
              <a:gd name="T18" fmla="*/ 22225 w 14"/>
              <a:gd name="T19" fmla="*/ 9525 h 14"/>
              <a:gd name="T20" fmla="*/ 22225 w 14"/>
              <a:gd name="T21" fmla="*/ 9525 h 14"/>
              <a:gd name="T22" fmla="*/ 22225 w 14"/>
              <a:gd name="T23" fmla="*/ 12700 h 14"/>
              <a:gd name="T24" fmla="*/ 22225 w 14"/>
              <a:gd name="T25" fmla="*/ 12700 h 14"/>
              <a:gd name="T26" fmla="*/ 22225 w 14"/>
              <a:gd name="T27" fmla="*/ 12700 h 14"/>
              <a:gd name="T28" fmla="*/ 22225 w 14"/>
              <a:gd name="T29" fmla="*/ 17463 h 14"/>
              <a:gd name="T30" fmla="*/ 22225 w 14"/>
              <a:gd name="T31" fmla="*/ 17463 h 14"/>
              <a:gd name="T32" fmla="*/ 19050 w 14"/>
              <a:gd name="T33" fmla="*/ 17463 h 14"/>
              <a:gd name="T34" fmla="*/ 19050 w 14"/>
              <a:gd name="T35" fmla="*/ 17463 h 14"/>
              <a:gd name="T36" fmla="*/ 19050 w 14"/>
              <a:gd name="T37" fmla="*/ 22225 h 14"/>
              <a:gd name="T38" fmla="*/ 19050 w 14"/>
              <a:gd name="T39" fmla="*/ 22225 h 14"/>
              <a:gd name="T40" fmla="*/ 14288 w 14"/>
              <a:gd name="T41" fmla="*/ 22225 h 14"/>
              <a:gd name="T42" fmla="*/ 14288 w 14"/>
              <a:gd name="T43" fmla="*/ 22225 h 14"/>
              <a:gd name="T44" fmla="*/ 14288 w 14"/>
              <a:gd name="T45" fmla="*/ 22225 h 14"/>
              <a:gd name="T46" fmla="*/ 9525 w 14"/>
              <a:gd name="T47" fmla="*/ 22225 h 14"/>
              <a:gd name="T48" fmla="*/ 9525 w 14"/>
              <a:gd name="T49" fmla="*/ 22225 h 14"/>
              <a:gd name="T50" fmla="*/ 3175 w 14"/>
              <a:gd name="T51" fmla="*/ 22225 h 14"/>
              <a:gd name="T52" fmla="*/ 3175 w 14"/>
              <a:gd name="T53" fmla="*/ 22225 h 14"/>
              <a:gd name="T54" fmla="*/ 3175 w 14"/>
              <a:gd name="T55" fmla="*/ 17463 h 14"/>
              <a:gd name="T56" fmla="*/ 3175 w 14"/>
              <a:gd name="T57" fmla="*/ 17463 h 14"/>
              <a:gd name="T58" fmla="*/ 0 w 14"/>
              <a:gd name="T59" fmla="*/ 17463 h 14"/>
              <a:gd name="T60" fmla="*/ 0 w 14"/>
              <a:gd name="T61" fmla="*/ 17463 h 14"/>
              <a:gd name="T62" fmla="*/ 0 w 14"/>
              <a:gd name="T63" fmla="*/ 12700 h 14"/>
              <a:gd name="T64" fmla="*/ 0 w 14"/>
              <a:gd name="T65" fmla="*/ 12700 h 14"/>
              <a:gd name="T66" fmla="*/ 0 w 14"/>
              <a:gd name="T67" fmla="*/ 12700 h 14"/>
              <a:gd name="T68" fmla="*/ 0 w 14"/>
              <a:gd name="T69" fmla="*/ 9525 h 14"/>
              <a:gd name="T70" fmla="*/ 0 w 14"/>
              <a:gd name="T71" fmla="*/ 9525 h 14"/>
              <a:gd name="T72" fmla="*/ 0 w 14"/>
              <a:gd name="T73" fmla="*/ 9525 h 14"/>
              <a:gd name="T74" fmla="*/ 0 w 14"/>
              <a:gd name="T75" fmla="*/ 4763 h 14"/>
              <a:gd name="T76" fmla="*/ 3175 w 14"/>
              <a:gd name="T77" fmla="*/ 4763 h 14"/>
              <a:gd name="T78" fmla="*/ 3175 w 14"/>
              <a:gd name="T79" fmla="*/ 4763 h 14"/>
              <a:gd name="T80" fmla="*/ 3175 w 14"/>
              <a:gd name="T81" fmla="*/ 0 h 14"/>
              <a:gd name="T82" fmla="*/ 3175 w 14"/>
              <a:gd name="T83" fmla="*/ 0 h 14"/>
              <a:gd name="T84" fmla="*/ 9525 w 14"/>
              <a:gd name="T85" fmla="*/ 0 h 14"/>
              <a:gd name="T86" fmla="*/ 9525 w 14"/>
              <a:gd name="T87" fmla="*/ 0 h 14"/>
              <a:gd name="T88" fmla="*/ 9525 w 14"/>
              <a:gd name="T89" fmla="*/ 0 h 14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4" h="14">
                <a:moveTo>
                  <a:pt x="9" y="0"/>
                </a:moveTo>
                <a:lnTo>
                  <a:pt x="9" y="0"/>
                </a:lnTo>
                <a:lnTo>
                  <a:pt x="12" y="0"/>
                </a:lnTo>
                <a:lnTo>
                  <a:pt x="12" y="3"/>
                </a:lnTo>
                <a:lnTo>
                  <a:pt x="14" y="3"/>
                </a:lnTo>
                <a:lnTo>
                  <a:pt x="14" y="6"/>
                </a:lnTo>
                <a:lnTo>
                  <a:pt x="14" y="8"/>
                </a:lnTo>
                <a:lnTo>
                  <a:pt x="14" y="11"/>
                </a:lnTo>
                <a:lnTo>
                  <a:pt x="12" y="11"/>
                </a:lnTo>
                <a:lnTo>
                  <a:pt x="12" y="14"/>
                </a:lnTo>
                <a:lnTo>
                  <a:pt x="9" y="14"/>
                </a:lnTo>
                <a:lnTo>
                  <a:pt x="6" y="14"/>
                </a:lnTo>
                <a:lnTo>
                  <a:pt x="2" y="14"/>
                </a:lnTo>
                <a:lnTo>
                  <a:pt x="2" y="11"/>
                </a:lnTo>
                <a:lnTo>
                  <a:pt x="0" y="11"/>
                </a:lnTo>
                <a:lnTo>
                  <a:pt x="0" y="8"/>
                </a:lnTo>
                <a:lnTo>
                  <a:pt x="0" y="6"/>
                </a:lnTo>
                <a:lnTo>
                  <a:pt x="0" y="3"/>
                </a:lnTo>
                <a:lnTo>
                  <a:pt x="2" y="3"/>
                </a:lnTo>
                <a:lnTo>
                  <a:pt x="2" y="0"/>
                </a:lnTo>
                <a:lnTo>
                  <a:pt x="6" y="0"/>
                </a:lnTo>
                <a:lnTo>
                  <a:pt x="9" y="0"/>
                </a:lnTo>
                <a:close/>
              </a:path>
            </a:pathLst>
          </a:custGeom>
          <a:solidFill>
            <a:srgbClr val="FF070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742" name="Freeform 522"/>
          <p:cNvSpPr>
            <a:spLocks/>
          </p:cNvSpPr>
          <p:nvPr/>
        </p:nvSpPr>
        <p:spPr bwMode="auto">
          <a:xfrm>
            <a:off x="4195763" y="2638127"/>
            <a:ext cx="19050" cy="17463"/>
          </a:xfrm>
          <a:custGeom>
            <a:avLst/>
            <a:gdLst>
              <a:gd name="T0" fmla="*/ 9525 w 12"/>
              <a:gd name="T1" fmla="*/ 0 h 11"/>
              <a:gd name="T2" fmla="*/ 9525 w 12"/>
              <a:gd name="T3" fmla="*/ 0 h 11"/>
              <a:gd name="T4" fmla="*/ 14288 w 12"/>
              <a:gd name="T5" fmla="*/ 0 h 11"/>
              <a:gd name="T6" fmla="*/ 14288 w 12"/>
              <a:gd name="T7" fmla="*/ 0 h 11"/>
              <a:gd name="T8" fmla="*/ 14288 w 12"/>
              <a:gd name="T9" fmla="*/ 0 h 11"/>
              <a:gd name="T10" fmla="*/ 14288 w 12"/>
              <a:gd name="T11" fmla="*/ 4763 h 11"/>
              <a:gd name="T12" fmla="*/ 19050 w 12"/>
              <a:gd name="T13" fmla="*/ 4763 h 11"/>
              <a:gd name="T14" fmla="*/ 19050 w 12"/>
              <a:gd name="T15" fmla="*/ 4763 h 11"/>
              <a:gd name="T16" fmla="*/ 19050 w 12"/>
              <a:gd name="T17" fmla="*/ 4763 h 11"/>
              <a:gd name="T18" fmla="*/ 19050 w 12"/>
              <a:gd name="T19" fmla="*/ 9525 h 11"/>
              <a:gd name="T20" fmla="*/ 19050 w 12"/>
              <a:gd name="T21" fmla="*/ 9525 h 11"/>
              <a:gd name="T22" fmla="*/ 19050 w 12"/>
              <a:gd name="T23" fmla="*/ 9525 h 11"/>
              <a:gd name="T24" fmla="*/ 19050 w 12"/>
              <a:gd name="T25" fmla="*/ 9525 h 11"/>
              <a:gd name="T26" fmla="*/ 19050 w 12"/>
              <a:gd name="T27" fmla="*/ 12700 h 11"/>
              <a:gd name="T28" fmla="*/ 19050 w 12"/>
              <a:gd name="T29" fmla="*/ 12700 h 11"/>
              <a:gd name="T30" fmla="*/ 19050 w 12"/>
              <a:gd name="T31" fmla="*/ 12700 h 11"/>
              <a:gd name="T32" fmla="*/ 14288 w 12"/>
              <a:gd name="T33" fmla="*/ 12700 h 11"/>
              <a:gd name="T34" fmla="*/ 14288 w 12"/>
              <a:gd name="T35" fmla="*/ 17463 h 11"/>
              <a:gd name="T36" fmla="*/ 14288 w 12"/>
              <a:gd name="T37" fmla="*/ 17463 h 11"/>
              <a:gd name="T38" fmla="*/ 14288 w 12"/>
              <a:gd name="T39" fmla="*/ 17463 h 11"/>
              <a:gd name="T40" fmla="*/ 14288 w 12"/>
              <a:gd name="T41" fmla="*/ 17463 h 11"/>
              <a:gd name="T42" fmla="*/ 9525 w 12"/>
              <a:gd name="T43" fmla="*/ 17463 h 11"/>
              <a:gd name="T44" fmla="*/ 9525 w 12"/>
              <a:gd name="T45" fmla="*/ 17463 h 11"/>
              <a:gd name="T46" fmla="*/ 9525 w 12"/>
              <a:gd name="T47" fmla="*/ 17463 h 11"/>
              <a:gd name="T48" fmla="*/ 3175 w 12"/>
              <a:gd name="T49" fmla="*/ 17463 h 11"/>
              <a:gd name="T50" fmla="*/ 3175 w 12"/>
              <a:gd name="T51" fmla="*/ 17463 h 11"/>
              <a:gd name="T52" fmla="*/ 3175 w 12"/>
              <a:gd name="T53" fmla="*/ 17463 h 11"/>
              <a:gd name="T54" fmla="*/ 3175 w 12"/>
              <a:gd name="T55" fmla="*/ 17463 h 11"/>
              <a:gd name="T56" fmla="*/ 3175 w 12"/>
              <a:gd name="T57" fmla="*/ 12700 h 11"/>
              <a:gd name="T58" fmla="*/ 0 w 12"/>
              <a:gd name="T59" fmla="*/ 12700 h 11"/>
              <a:gd name="T60" fmla="*/ 0 w 12"/>
              <a:gd name="T61" fmla="*/ 12700 h 11"/>
              <a:gd name="T62" fmla="*/ 0 w 12"/>
              <a:gd name="T63" fmla="*/ 12700 h 11"/>
              <a:gd name="T64" fmla="*/ 0 w 12"/>
              <a:gd name="T65" fmla="*/ 9525 h 11"/>
              <a:gd name="T66" fmla="*/ 0 w 12"/>
              <a:gd name="T67" fmla="*/ 9525 h 11"/>
              <a:gd name="T68" fmla="*/ 0 w 12"/>
              <a:gd name="T69" fmla="*/ 9525 h 11"/>
              <a:gd name="T70" fmla="*/ 0 w 12"/>
              <a:gd name="T71" fmla="*/ 9525 h 11"/>
              <a:gd name="T72" fmla="*/ 0 w 12"/>
              <a:gd name="T73" fmla="*/ 4763 h 11"/>
              <a:gd name="T74" fmla="*/ 0 w 12"/>
              <a:gd name="T75" fmla="*/ 4763 h 11"/>
              <a:gd name="T76" fmla="*/ 0 w 12"/>
              <a:gd name="T77" fmla="*/ 4763 h 11"/>
              <a:gd name="T78" fmla="*/ 3175 w 12"/>
              <a:gd name="T79" fmla="*/ 4763 h 11"/>
              <a:gd name="T80" fmla="*/ 3175 w 12"/>
              <a:gd name="T81" fmla="*/ 0 h 11"/>
              <a:gd name="T82" fmla="*/ 3175 w 12"/>
              <a:gd name="T83" fmla="*/ 0 h 11"/>
              <a:gd name="T84" fmla="*/ 3175 w 12"/>
              <a:gd name="T85" fmla="*/ 0 h 11"/>
              <a:gd name="T86" fmla="*/ 9525 w 12"/>
              <a:gd name="T87" fmla="*/ 0 h 11"/>
              <a:gd name="T88" fmla="*/ 9525 w 12"/>
              <a:gd name="T89" fmla="*/ 0 h 1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2" h="11">
                <a:moveTo>
                  <a:pt x="6" y="0"/>
                </a:moveTo>
                <a:lnTo>
                  <a:pt x="6" y="0"/>
                </a:lnTo>
                <a:lnTo>
                  <a:pt x="9" y="0"/>
                </a:lnTo>
                <a:lnTo>
                  <a:pt x="9" y="3"/>
                </a:lnTo>
                <a:lnTo>
                  <a:pt x="12" y="3"/>
                </a:lnTo>
                <a:lnTo>
                  <a:pt x="12" y="6"/>
                </a:lnTo>
                <a:lnTo>
                  <a:pt x="12" y="8"/>
                </a:lnTo>
                <a:lnTo>
                  <a:pt x="9" y="8"/>
                </a:lnTo>
                <a:lnTo>
                  <a:pt x="9" y="11"/>
                </a:lnTo>
                <a:lnTo>
                  <a:pt x="6" y="11"/>
                </a:lnTo>
                <a:lnTo>
                  <a:pt x="2" y="11"/>
                </a:lnTo>
                <a:lnTo>
                  <a:pt x="2" y="8"/>
                </a:lnTo>
                <a:lnTo>
                  <a:pt x="0" y="8"/>
                </a:lnTo>
                <a:lnTo>
                  <a:pt x="0" y="6"/>
                </a:lnTo>
                <a:lnTo>
                  <a:pt x="0" y="3"/>
                </a:lnTo>
                <a:lnTo>
                  <a:pt x="2" y="3"/>
                </a:lnTo>
                <a:lnTo>
                  <a:pt x="2" y="0"/>
                </a:lnTo>
                <a:lnTo>
                  <a:pt x="6" y="0"/>
                </a:lnTo>
              </a:path>
            </a:pathLst>
          </a:custGeom>
          <a:noFill/>
          <a:ln w="4763">
            <a:solidFill>
              <a:srgbClr val="FF0705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743" name="Freeform 523"/>
          <p:cNvSpPr>
            <a:spLocks/>
          </p:cNvSpPr>
          <p:nvPr/>
        </p:nvSpPr>
        <p:spPr bwMode="auto">
          <a:xfrm>
            <a:off x="4275138" y="2622252"/>
            <a:ext cx="20637" cy="20638"/>
          </a:xfrm>
          <a:custGeom>
            <a:avLst/>
            <a:gdLst>
              <a:gd name="T0" fmla="*/ 12700 w 13"/>
              <a:gd name="T1" fmla="*/ 0 h 13"/>
              <a:gd name="T2" fmla="*/ 12700 w 13"/>
              <a:gd name="T3" fmla="*/ 0 h 13"/>
              <a:gd name="T4" fmla="*/ 12700 w 13"/>
              <a:gd name="T5" fmla="*/ 0 h 13"/>
              <a:gd name="T6" fmla="*/ 17462 w 13"/>
              <a:gd name="T7" fmla="*/ 0 h 13"/>
              <a:gd name="T8" fmla="*/ 17462 w 13"/>
              <a:gd name="T9" fmla="*/ 0 h 13"/>
              <a:gd name="T10" fmla="*/ 17462 w 13"/>
              <a:gd name="T11" fmla="*/ 3175 h 13"/>
              <a:gd name="T12" fmla="*/ 17462 w 13"/>
              <a:gd name="T13" fmla="*/ 3175 h 13"/>
              <a:gd name="T14" fmla="*/ 20637 w 13"/>
              <a:gd name="T15" fmla="*/ 3175 h 13"/>
              <a:gd name="T16" fmla="*/ 20637 w 13"/>
              <a:gd name="T17" fmla="*/ 7938 h 13"/>
              <a:gd name="T18" fmla="*/ 20637 w 13"/>
              <a:gd name="T19" fmla="*/ 7938 h 13"/>
              <a:gd name="T20" fmla="*/ 20637 w 13"/>
              <a:gd name="T21" fmla="*/ 7938 h 13"/>
              <a:gd name="T22" fmla="*/ 20637 w 13"/>
              <a:gd name="T23" fmla="*/ 12700 h 13"/>
              <a:gd name="T24" fmla="*/ 20637 w 13"/>
              <a:gd name="T25" fmla="*/ 12700 h 13"/>
              <a:gd name="T26" fmla="*/ 20637 w 13"/>
              <a:gd name="T27" fmla="*/ 12700 h 13"/>
              <a:gd name="T28" fmla="*/ 20637 w 13"/>
              <a:gd name="T29" fmla="*/ 15875 h 13"/>
              <a:gd name="T30" fmla="*/ 20637 w 13"/>
              <a:gd name="T31" fmla="*/ 15875 h 13"/>
              <a:gd name="T32" fmla="*/ 17462 w 13"/>
              <a:gd name="T33" fmla="*/ 15875 h 13"/>
              <a:gd name="T34" fmla="*/ 17462 w 13"/>
              <a:gd name="T35" fmla="*/ 15875 h 13"/>
              <a:gd name="T36" fmla="*/ 17462 w 13"/>
              <a:gd name="T37" fmla="*/ 20638 h 13"/>
              <a:gd name="T38" fmla="*/ 17462 w 13"/>
              <a:gd name="T39" fmla="*/ 20638 h 13"/>
              <a:gd name="T40" fmla="*/ 12700 w 13"/>
              <a:gd name="T41" fmla="*/ 20638 h 13"/>
              <a:gd name="T42" fmla="*/ 12700 w 13"/>
              <a:gd name="T43" fmla="*/ 20638 h 13"/>
              <a:gd name="T44" fmla="*/ 12700 w 13"/>
              <a:gd name="T45" fmla="*/ 20638 h 13"/>
              <a:gd name="T46" fmla="*/ 7937 w 13"/>
              <a:gd name="T47" fmla="*/ 20638 h 13"/>
              <a:gd name="T48" fmla="*/ 7937 w 13"/>
              <a:gd name="T49" fmla="*/ 20638 h 13"/>
              <a:gd name="T50" fmla="*/ 4762 w 13"/>
              <a:gd name="T51" fmla="*/ 20638 h 13"/>
              <a:gd name="T52" fmla="*/ 4762 w 13"/>
              <a:gd name="T53" fmla="*/ 20638 h 13"/>
              <a:gd name="T54" fmla="*/ 4762 w 13"/>
              <a:gd name="T55" fmla="*/ 15875 h 13"/>
              <a:gd name="T56" fmla="*/ 4762 w 13"/>
              <a:gd name="T57" fmla="*/ 15875 h 13"/>
              <a:gd name="T58" fmla="*/ 0 w 13"/>
              <a:gd name="T59" fmla="*/ 15875 h 13"/>
              <a:gd name="T60" fmla="*/ 0 w 13"/>
              <a:gd name="T61" fmla="*/ 15875 h 13"/>
              <a:gd name="T62" fmla="*/ 0 w 13"/>
              <a:gd name="T63" fmla="*/ 12700 h 13"/>
              <a:gd name="T64" fmla="*/ 0 w 13"/>
              <a:gd name="T65" fmla="*/ 12700 h 13"/>
              <a:gd name="T66" fmla="*/ 0 w 13"/>
              <a:gd name="T67" fmla="*/ 12700 h 13"/>
              <a:gd name="T68" fmla="*/ 0 w 13"/>
              <a:gd name="T69" fmla="*/ 7938 h 13"/>
              <a:gd name="T70" fmla="*/ 0 w 13"/>
              <a:gd name="T71" fmla="*/ 7938 h 13"/>
              <a:gd name="T72" fmla="*/ 0 w 13"/>
              <a:gd name="T73" fmla="*/ 7938 h 13"/>
              <a:gd name="T74" fmla="*/ 0 w 13"/>
              <a:gd name="T75" fmla="*/ 3175 h 13"/>
              <a:gd name="T76" fmla="*/ 4762 w 13"/>
              <a:gd name="T77" fmla="*/ 3175 h 13"/>
              <a:gd name="T78" fmla="*/ 4762 w 13"/>
              <a:gd name="T79" fmla="*/ 3175 h 13"/>
              <a:gd name="T80" fmla="*/ 4762 w 13"/>
              <a:gd name="T81" fmla="*/ 0 h 13"/>
              <a:gd name="T82" fmla="*/ 4762 w 13"/>
              <a:gd name="T83" fmla="*/ 0 h 13"/>
              <a:gd name="T84" fmla="*/ 7937 w 13"/>
              <a:gd name="T85" fmla="*/ 0 h 13"/>
              <a:gd name="T86" fmla="*/ 7937 w 13"/>
              <a:gd name="T87" fmla="*/ 0 h 13"/>
              <a:gd name="T88" fmla="*/ 7937 w 13"/>
              <a:gd name="T89" fmla="*/ 0 h 13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3" h="13">
                <a:moveTo>
                  <a:pt x="8" y="0"/>
                </a:moveTo>
                <a:lnTo>
                  <a:pt x="8" y="0"/>
                </a:lnTo>
                <a:lnTo>
                  <a:pt x="11" y="0"/>
                </a:lnTo>
                <a:lnTo>
                  <a:pt x="11" y="2"/>
                </a:lnTo>
                <a:lnTo>
                  <a:pt x="13" y="2"/>
                </a:lnTo>
                <a:lnTo>
                  <a:pt x="13" y="5"/>
                </a:lnTo>
                <a:lnTo>
                  <a:pt x="13" y="8"/>
                </a:lnTo>
                <a:lnTo>
                  <a:pt x="13" y="10"/>
                </a:lnTo>
                <a:lnTo>
                  <a:pt x="11" y="10"/>
                </a:lnTo>
                <a:lnTo>
                  <a:pt x="11" y="13"/>
                </a:lnTo>
                <a:lnTo>
                  <a:pt x="8" y="13"/>
                </a:lnTo>
                <a:lnTo>
                  <a:pt x="5" y="13"/>
                </a:lnTo>
                <a:lnTo>
                  <a:pt x="3" y="13"/>
                </a:lnTo>
                <a:lnTo>
                  <a:pt x="3" y="10"/>
                </a:lnTo>
                <a:lnTo>
                  <a:pt x="0" y="10"/>
                </a:lnTo>
                <a:lnTo>
                  <a:pt x="0" y="8"/>
                </a:lnTo>
                <a:lnTo>
                  <a:pt x="0" y="5"/>
                </a:lnTo>
                <a:lnTo>
                  <a:pt x="0" y="2"/>
                </a:lnTo>
                <a:lnTo>
                  <a:pt x="3" y="2"/>
                </a:lnTo>
                <a:lnTo>
                  <a:pt x="3" y="0"/>
                </a:lnTo>
                <a:lnTo>
                  <a:pt x="5" y="0"/>
                </a:lnTo>
                <a:lnTo>
                  <a:pt x="8" y="0"/>
                </a:lnTo>
                <a:close/>
              </a:path>
            </a:pathLst>
          </a:custGeom>
          <a:solidFill>
            <a:srgbClr val="FF070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744" name="Freeform 524"/>
          <p:cNvSpPr>
            <a:spLocks/>
          </p:cNvSpPr>
          <p:nvPr/>
        </p:nvSpPr>
        <p:spPr bwMode="auto">
          <a:xfrm>
            <a:off x="4275138" y="2622252"/>
            <a:ext cx="17462" cy="15875"/>
          </a:xfrm>
          <a:custGeom>
            <a:avLst/>
            <a:gdLst>
              <a:gd name="T0" fmla="*/ 7937 w 11"/>
              <a:gd name="T1" fmla="*/ 0 h 10"/>
              <a:gd name="T2" fmla="*/ 7937 w 11"/>
              <a:gd name="T3" fmla="*/ 0 h 10"/>
              <a:gd name="T4" fmla="*/ 12700 w 11"/>
              <a:gd name="T5" fmla="*/ 0 h 10"/>
              <a:gd name="T6" fmla="*/ 12700 w 11"/>
              <a:gd name="T7" fmla="*/ 0 h 10"/>
              <a:gd name="T8" fmla="*/ 12700 w 11"/>
              <a:gd name="T9" fmla="*/ 0 h 10"/>
              <a:gd name="T10" fmla="*/ 12700 w 11"/>
              <a:gd name="T11" fmla="*/ 3175 h 10"/>
              <a:gd name="T12" fmla="*/ 17462 w 11"/>
              <a:gd name="T13" fmla="*/ 3175 h 10"/>
              <a:gd name="T14" fmla="*/ 17462 w 11"/>
              <a:gd name="T15" fmla="*/ 3175 h 10"/>
              <a:gd name="T16" fmla="*/ 17462 w 11"/>
              <a:gd name="T17" fmla="*/ 3175 h 10"/>
              <a:gd name="T18" fmla="*/ 17462 w 11"/>
              <a:gd name="T19" fmla="*/ 7938 h 10"/>
              <a:gd name="T20" fmla="*/ 17462 w 11"/>
              <a:gd name="T21" fmla="*/ 7938 h 10"/>
              <a:gd name="T22" fmla="*/ 17462 w 11"/>
              <a:gd name="T23" fmla="*/ 7938 h 10"/>
              <a:gd name="T24" fmla="*/ 17462 w 11"/>
              <a:gd name="T25" fmla="*/ 7938 h 10"/>
              <a:gd name="T26" fmla="*/ 17462 w 11"/>
              <a:gd name="T27" fmla="*/ 12700 h 10"/>
              <a:gd name="T28" fmla="*/ 17462 w 11"/>
              <a:gd name="T29" fmla="*/ 12700 h 10"/>
              <a:gd name="T30" fmla="*/ 17462 w 11"/>
              <a:gd name="T31" fmla="*/ 12700 h 10"/>
              <a:gd name="T32" fmla="*/ 12700 w 11"/>
              <a:gd name="T33" fmla="*/ 12700 h 10"/>
              <a:gd name="T34" fmla="*/ 12700 w 11"/>
              <a:gd name="T35" fmla="*/ 15875 h 10"/>
              <a:gd name="T36" fmla="*/ 12700 w 11"/>
              <a:gd name="T37" fmla="*/ 15875 h 10"/>
              <a:gd name="T38" fmla="*/ 12700 w 11"/>
              <a:gd name="T39" fmla="*/ 15875 h 10"/>
              <a:gd name="T40" fmla="*/ 12700 w 11"/>
              <a:gd name="T41" fmla="*/ 15875 h 10"/>
              <a:gd name="T42" fmla="*/ 7937 w 11"/>
              <a:gd name="T43" fmla="*/ 15875 h 10"/>
              <a:gd name="T44" fmla="*/ 7937 w 11"/>
              <a:gd name="T45" fmla="*/ 15875 h 10"/>
              <a:gd name="T46" fmla="*/ 7937 w 11"/>
              <a:gd name="T47" fmla="*/ 15875 h 10"/>
              <a:gd name="T48" fmla="*/ 4762 w 11"/>
              <a:gd name="T49" fmla="*/ 15875 h 10"/>
              <a:gd name="T50" fmla="*/ 4762 w 11"/>
              <a:gd name="T51" fmla="*/ 15875 h 10"/>
              <a:gd name="T52" fmla="*/ 4762 w 11"/>
              <a:gd name="T53" fmla="*/ 15875 h 10"/>
              <a:gd name="T54" fmla="*/ 4762 w 11"/>
              <a:gd name="T55" fmla="*/ 15875 h 10"/>
              <a:gd name="T56" fmla="*/ 4762 w 11"/>
              <a:gd name="T57" fmla="*/ 12700 h 10"/>
              <a:gd name="T58" fmla="*/ 0 w 11"/>
              <a:gd name="T59" fmla="*/ 12700 h 10"/>
              <a:gd name="T60" fmla="*/ 0 w 11"/>
              <a:gd name="T61" fmla="*/ 12700 h 10"/>
              <a:gd name="T62" fmla="*/ 0 w 11"/>
              <a:gd name="T63" fmla="*/ 12700 h 10"/>
              <a:gd name="T64" fmla="*/ 0 w 11"/>
              <a:gd name="T65" fmla="*/ 7938 h 10"/>
              <a:gd name="T66" fmla="*/ 0 w 11"/>
              <a:gd name="T67" fmla="*/ 7938 h 10"/>
              <a:gd name="T68" fmla="*/ 0 w 11"/>
              <a:gd name="T69" fmla="*/ 7938 h 10"/>
              <a:gd name="T70" fmla="*/ 0 w 11"/>
              <a:gd name="T71" fmla="*/ 7938 h 10"/>
              <a:gd name="T72" fmla="*/ 0 w 11"/>
              <a:gd name="T73" fmla="*/ 3175 h 10"/>
              <a:gd name="T74" fmla="*/ 0 w 11"/>
              <a:gd name="T75" fmla="*/ 3175 h 10"/>
              <a:gd name="T76" fmla="*/ 0 w 11"/>
              <a:gd name="T77" fmla="*/ 3175 h 10"/>
              <a:gd name="T78" fmla="*/ 4762 w 11"/>
              <a:gd name="T79" fmla="*/ 3175 h 10"/>
              <a:gd name="T80" fmla="*/ 4762 w 11"/>
              <a:gd name="T81" fmla="*/ 0 h 10"/>
              <a:gd name="T82" fmla="*/ 4762 w 11"/>
              <a:gd name="T83" fmla="*/ 0 h 10"/>
              <a:gd name="T84" fmla="*/ 4762 w 11"/>
              <a:gd name="T85" fmla="*/ 0 h 10"/>
              <a:gd name="T86" fmla="*/ 7937 w 11"/>
              <a:gd name="T87" fmla="*/ 0 h 10"/>
              <a:gd name="T88" fmla="*/ 7937 w 11"/>
              <a:gd name="T89" fmla="*/ 0 h 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" h="10">
                <a:moveTo>
                  <a:pt x="5" y="0"/>
                </a:moveTo>
                <a:lnTo>
                  <a:pt x="5" y="0"/>
                </a:lnTo>
                <a:lnTo>
                  <a:pt x="8" y="0"/>
                </a:lnTo>
                <a:lnTo>
                  <a:pt x="8" y="2"/>
                </a:lnTo>
                <a:lnTo>
                  <a:pt x="11" y="2"/>
                </a:lnTo>
                <a:lnTo>
                  <a:pt x="11" y="5"/>
                </a:lnTo>
                <a:lnTo>
                  <a:pt x="11" y="8"/>
                </a:lnTo>
                <a:lnTo>
                  <a:pt x="8" y="8"/>
                </a:lnTo>
                <a:lnTo>
                  <a:pt x="8" y="10"/>
                </a:lnTo>
                <a:lnTo>
                  <a:pt x="5" y="10"/>
                </a:lnTo>
                <a:lnTo>
                  <a:pt x="3" y="10"/>
                </a:lnTo>
                <a:lnTo>
                  <a:pt x="3" y="8"/>
                </a:lnTo>
                <a:lnTo>
                  <a:pt x="0" y="8"/>
                </a:lnTo>
                <a:lnTo>
                  <a:pt x="0" y="5"/>
                </a:lnTo>
                <a:lnTo>
                  <a:pt x="0" y="2"/>
                </a:lnTo>
                <a:lnTo>
                  <a:pt x="3" y="2"/>
                </a:lnTo>
                <a:lnTo>
                  <a:pt x="3" y="0"/>
                </a:lnTo>
                <a:lnTo>
                  <a:pt x="5" y="0"/>
                </a:lnTo>
              </a:path>
            </a:pathLst>
          </a:custGeom>
          <a:noFill/>
          <a:ln w="4763">
            <a:solidFill>
              <a:srgbClr val="FF0705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745" name="Freeform 525"/>
          <p:cNvSpPr>
            <a:spLocks/>
          </p:cNvSpPr>
          <p:nvPr/>
        </p:nvSpPr>
        <p:spPr bwMode="auto">
          <a:xfrm>
            <a:off x="4349750" y="2603202"/>
            <a:ext cx="22225" cy="22225"/>
          </a:xfrm>
          <a:custGeom>
            <a:avLst/>
            <a:gdLst>
              <a:gd name="T0" fmla="*/ 12700 w 14"/>
              <a:gd name="T1" fmla="*/ 0 h 14"/>
              <a:gd name="T2" fmla="*/ 12700 w 14"/>
              <a:gd name="T3" fmla="*/ 0 h 14"/>
              <a:gd name="T4" fmla="*/ 12700 w 14"/>
              <a:gd name="T5" fmla="*/ 0 h 14"/>
              <a:gd name="T6" fmla="*/ 19050 w 14"/>
              <a:gd name="T7" fmla="*/ 0 h 14"/>
              <a:gd name="T8" fmla="*/ 19050 w 14"/>
              <a:gd name="T9" fmla="*/ 0 h 14"/>
              <a:gd name="T10" fmla="*/ 19050 w 14"/>
              <a:gd name="T11" fmla="*/ 4763 h 14"/>
              <a:gd name="T12" fmla="*/ 19050 w 14"/>
              <a:gd name="T13" fmla="*/ 4763 h 14"/>
              <a:gd name="T14" fmla="*/ 22225 w 14"/>
              <a:gd name="T15" fmla="*/ 4763 h 14"/>
              <a:gd name="T16" fmla="*/ 22225 w 14"/>
              <a:gd name="T17" fmla="*/ 7938 h 14"/>
              <a:gd name="T18" fmla="*/ 22225 w 14"/>
              <a:gd name="T19" fmla="*/ 7938 h 14"/>
              <a:gd name="T20" fmla="*/ 22225 w 14"/>
              <a:gd name="T21" fmla="*/ 7938 h 14"/>
              <a:gd name="T22" fmla="*/ 22225 w 14"/>
              <a:gd name="T23" fmla="*/ 12700 h 14"/>
              <a:gd name="T24" fmla="*/ 22225 w 14"/>
              <a:gd name="T25" fmla="*/ 12700 h 14"/>
              <a:gd name="T26" fmla="*/ 22225 w 14"/>
              <a:gd name="T27" fmla="*/ 12700 h 14"/>
              <a:gd name="T28" fmla="*/ 22225 w 14"/>
              <a:gd name="T29" fmla="*/ 19050 h 14"/>
              <a:gd name="T30" fmla="*/ 22225 w 14"/>
              <a:gd name="T31" fmla="*/ 19050 h 14"/>
              <a:gd name="T32" fmla="*/ 19050 w 14"/>
              <a:gd name="T33" fmla="*/ 19050 h 14"/>
              <a:gd name="T34" fmla="*/ 19050 w 14"/>
              <a:gd name="T35" fmla="*/ 19050 h 14"/>
              <a:gd name="T36" fmla="*/ 19050 w 14"/>
              <a:gd name="T37" fmla="*/ 22225 h 14"/>
              <a:gd name="T38" fmla="*/ 19050 w 14"/>
              <a:gd name="T39" fmla="*/ 22225 h 14"/>
              <a:gd name="T40" fmla="*/ 12700 w 14"/>
              <a:gd name="T41" fmla="*/ 22225 h 14"/>
              <a:gd name="T42" fmla="*/ 12700 w 14"/>
              <a:gd name="T43" fmla="*/ 22225 h 14"/>
              <a:gd name="T44" fmla="*/ 12700 w 14"/>
              <a:gd name="T45" fmla="*/ 22225 h 14"/>
              <a:gd name="T46" fmla="*/ 7938 w 14"/>
              <a:gd name="T47" fmla="*/ 22225 h 14"/>
              <a:gd name="T48" fmla="*/ 7938 w 14"/>
              <a:gd name="T49" fmla="*/ 22225 h 14"/>
              <a:gd name="T50" fmla="*/ 3175 w 14"/>
              <a:gd name="T51" fmla="*/ 22225 h 14"/>
              <a:gd name="T52" fmla="*/ 3175 w 14"/>
              <a:gd name="T53" fmla="*/ 22225 h 14"/>
              <a:gd name="T54" fmla="*/ 3175 w 14"/>
              <a:gd name="T55" fmla="*/ 19050 h 14"/>
              <a:gd name="T56" fmla="*/ 3175 w 14"/>
              <a:gd name="T57" fmla="*/ 19050 h 14"/>
              <a:gd name="T58" fmla="*/ 0 w 14"/>
              <a:gd name="T59" fmla="*/ 19050 h 14"/>
              <a:gd name="T60" fmla="*/ 0 w 14"/>
              <a:gd name="T61" fmla="*/ 19050 h 14"/>
              <a:gd name="T62" fmla="*/ 0 w 14"/>
              <a:gd name="T63" fmla="*/ 12700 h 14"/>
              <a:gd name="T64" fmla="*/ 0 w 14"/>
              <a:gd name="T65" fmla="*/ 12700 h 14"/>
              <a:gd name="T66" fmla="*/ 0 w 14"/>
              <a:gd name="T67" fmla="*/ 12700 h 14"/>
              <a:gd name="T68" fmla="*/ 0 w 14"/>
              <a:gd name="T69" fmla="*/ 7938 h 14"/>
              <a:gd name="T70" fmla="*/ 0 w 14"/>
              <a:gd name="T71" fmla="*/ 7938 h 14"/>
              <a:gd name="T72" fmla="*/ 0 w 14"/>
              <a:gd name="T73" fmla="*/ 7938 h 14"/>
              <a:gd name="T74" fmla="*/ 0 w 14"/>
              <a:gd name="T75" fmla="*/ 4763 h 14"/>
              <a:gd name="T76" fmla="*/ 3175 w 14"/>
              <a:gd name="T77" fmla="*/ 4763 h 14"/>
              <a:gd name="T78" fmla="*/ 3175 w 14"/>
              <a:gd name="T79" fmla="*/ 4763 h 14"/>
              <a:gd name="T80" fmla="*/ 3175 w 14"/>
              <a:gd name="T81" fmla="*/ 0 h 14"/>
              <a:gd name="T82" fmla="*/ 3175 w 14"/>
              <a:gd name="T83" fmla="*/ 0 h 14"/>
              <a:gd name="T84" fmla="*/ 7938 w 14"/>
              <a:gd name="T85" fmla="*/ 0 h 14"/>
              <a:gd name="T86" fmla="*/ 7938 w 14"/>
              <a:gd name="T87" fmla="*/ 0 h 14"/>
              <a:gd name="T88" fmla="*/ 7938 w 14"/>
              <a:gd name="T89" fmla="*/ 0 h 14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4" h="14">
                <a:moveTo>
                  <a:pt x="8" y="0"/>
                </a:moveTo>
                <a:lnTo>
                  <a:pt x="8" y="0"/>
                </a:lnTo>
                <a:lnTo>
                  <a:pt x="12" y="0"/>
                </a:lnTo>
                <a:lnTo>
                  <a:pt x="12" y="3"/>
                </a:lnTo>
                <a:lnTo>
                  <a:pt x="14" y="3"/>
                </a:lnTo>
                <a:lnTo>
                  <a:pt x="14" y="5"/>
                </a:lnTo>
                <a:lnTo>
                  <a:pt x="14" y="8"/>
                </a:lnTo>
                <a:lnTo>
                  <a:pt x="14" y="12"/>
                </a:lnTo>
                <a:lnTo>
                  <a:pt x="12" y="12"/>
                </a:lnTo>
                <a:lnTo>
                  <a:pt x="12" y="14"/>
                </a:lnTo>
                <a:lnTo>
                  <a:pt x="8" y="14"/>
                </a:lnTo>
                <a:lnTo>
                  <a:pt x="5" y="14"/>
                </a:lnTo>
                <a:lnTo>
                  <a:pt x="2" y="14"/>
                </a:lnTo>
                <a:lnTo>
                  <a:pt x="2" y="12"/>
                </a:lnTo>
                <a:lnTo>
                  <a:pt x="0" y="12"/>
                </a:lnTo>
                <a:lnTo>
                  <a:pt x="0" y="8"/>
                </a:lnTo>
                <a:lnTo>
                  <a:pt x="0" y="5"/>
                </a:lnTo>
                <a:lnTo>
                  <a:pt x="0" y="3"/>
                </a:lnTo>
                <a:lnTo>
                  <a:pt x="2" y="3"/>
                </a:lnTo>
                <a:lnTo>
                  <a:pt x="2" y="0"/>
                </a:lnTo>
                <a:lnTo>
                  <a:pt x="5" y="0"/>
                </a:lnTo>
                <a:lnTo>
                  <a:pt x="8" y="0"/>
                </a:lnTo>
                <a:close/>
              </a:path>
            </a:pathLst>
          </a:custGeom>
          <a:solidFill>
            <a:srgbClr val="FF070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746" name="Freeform 526"/>
          <p:cNvSpPr>
            <a:spLocks/>
          </p:cNvSpPr>
          <p:nvPr/>
        </p:nvSpPr>
        <p:spPr bwMode="auto">
          <a:xfrm>
            <a:off x="4349750" y="2603202"/>
            <a:ext cx="19050" cy="19050"/>
          </a:xfrm>
          <a:custGeom>
            <a:avLst/>
            <a:gdLst>
              <a:gd name="T0" fmla="*/ 7938 w 12"/>
              <a:gd name="T1" fmla="*/ 0 h 12"/>
              <a:gd name="T2" fmla="*/ 7938 w 12"/>
              <a:gd name="T3" fmla="*/ 0 h 12"/>
              <a:gd name="T4" fmla="*/ 12700 w 12"/>
              <a:gd name="T5" fmla="*/ 0 h 12"/>
              <a:gd name="T6" fmla="*/ 12700 w 12"/>
              <a:gd name="T7" fmla="*/ 0 h 12"/>
              <a:gd name="T8" fmla="*/ 12700 w 12"/>
              <a:gd name="T9" fmla="*/ 0 h 12"/>
              <a:gd name="T10" fmla="*/ 12700 w 12"/>
              <a:gd name="T11" fmla="*/ 4763 h 12"/>
              <a:gd name="T12" fmla="*/ 19050 w 12"/>
              <a:gd name="T13" fmla="*/ 4763 h 12"/>
              <a:gd name="T14" fmla="*/ 19050 w 12"/>
              <a:gd name="T15" fmla="*/ 4763 h 12"/>
              <a:gd name="T16" fmla="*/ 19050 w 12"/>
              <a:gd name="T17" fmla="*/ 4763 h 12"/>
              <a:gd name="T18" fmla="*/ 19050 w 12"/>
              <a:gd name="T19" fmla="*/ 7938 h 12"/>
              <a:gd name="T20" fmla="*/ 19050 w 12"/>
              <a:gd name="T21" fmla="*/ 7938 h 12"/>
              <a:gd name="T22" fmla="*/ 19050 w 12"/>
              <a:gd name="T23" fmla="*/ 7938 h 12"/>
              <a:gd name="T24" fmla="*/ 19050 w 12"/>
              <a:gd name="T25" fmla="*/ 7938 h 12"/>
              <a:gd name="T26" fmla="*/ 19050 w 12"/>
              <a:gd name="T27" fmla="*/ 12700 h 12"/>
              <a:gd name="T28" fmla="*/ 19050 w 12"/>
              <a:gd name="T29" fmla="*/ 12700 h 12"/>
              <a:gd name="T30" fmla="*/ 19050 w 12"/>
              <a:gd name="T31" fmla="*/ 12700 h 12"/>
              <a:gd name="T32" fmla="*/ 12700 w 12"/>
              <a:gd name="T33" fmla="*/ 12700 h 12"/>
              <a:gd name="T34" fmla="*/ 12700 w 12"/>
              <a:gd name="T35" fmla="*/ 19050 h 12"/>
              <a:gd name="T36" fmla="*/ 12700 w 12"/>
              <a:gd name="T37" fmla="*/ 19050 h 12"/>
              <a:gd name="T38" fmla="*/ 12700 w 12"/>
              <a:gd name="T39" fmla="*/ 19050 h 12"/>
              <a:gd name="T40" fmla="*/ 12700 w 12"/>
              <a:gd name="T41" fmla="*/ 19050 h 12"/>
              <a:gd name="T42" fmla="*/ 7938 w 12"/>
              <a:gd name="T43" fmla="*/ 19050 h 12"/>
              <a:gd name="T44" fmla="*/ 7938 w 12"/>
              <a:gd name="T45" fmla="*/ 19050 h 12"/>
              <a:gd name="T46" fmla="*/ 7938 w 12"/>
              <a:gd name="T47" fmla="*/ 19050 h 12"/>
              <a:gd name="T48" fmla="*/ 3175 w 12"/>
              <a:gd name="T49" fmla="*/ 19050 h 12"/>
              <a:gd name="T50" fmla="*/ 3175 w 12"/>
              <a:gd name="T51" fmla="*/ 19050 h 12"/>
              <a:gd name="T52" fmla="*/ 3175 w 12"/>
              <a:gd name="T53" fmla="*/ 19050 h 12"/>
              <a:gd name="T54" fmla="*/ 3175 w 12"/>
              <a:gd name="T55" fmla="*/ 19050 h 12"/>
              <a:gd name="T56" fmla="*/ 3175 w 12"/>
              <a:gd name="T57" fmla="*/ 12700 h 12"/>
              <a:gd name="T58" fmla="*/ 0 w 12"/>
              <a:gd name="T59" fmla="*/ 12700 h 12"/>
              <a:gd name="T60" fmla="*/ 0 w 12"/>
              <a:gd name="T61" fmla="*/ 12700 h 12"/>
              <a:gd name="T62" fmla="*/ 0 w 12"/>
              <a:gd name="T63" fmla="*/ 12700 h 12"/>
              <a:gd name="T64" fmla="*/ 0 w 12"/>
              <a:gd name="T65" fmla="*/ 7938 h 12"/>
              <a:gd name="T66" fmla="*/ 0 w 12"/>
              <a:gd name="T67" fmla="*/ 7938 h 12"/>
              <a:gd name="T68" fmla="*/ 0 w 12"/>
              <a:gd name="T69" fmla="*/ 7938 h 12"/>
              <a:gd name="T70" fmla="*/ 0 w 12"/>
              <a:gd name="T71" fmla="*/ 7938 h 12"/>
              <a:gd name="T72" fmla="*/ 0 w 12"/>
              <a:gd name="T73" fmla="*/ 4763 h 12"/>
              <a:gd name="T74" fmla="*/ 0 w 12"/>
              <a:gd name="T75" fmla="*/ 4763 h 12"/>
              <a:gd name="T76" fmla="*/ 0 w 12"/>
              <a:gd name="T77" fmla="*/ 4763 h 12"/>
              <a:gd name="T78" fmla="*/ 3175 w 12"/>
              <a:gd name="T79" fmla="*/ 4763 h 12"/>
              <a:gd name="T80" fmla="*/ 3175 w 12"/>
              <a:gd name="T81" fmla="*/ 0 h 12"/>
              <a:gd name="T82" fmla="*/ 3175 w 12"/>
              <a:gd name="T83" fmla="*/ 0 h 12"/>
              <a:gd name="T84" fmla="*/ 3175 w 12"/>
              <a:gd name="T85" fmla="*/ 0 h 12"/>
              <a:gd name="T86" fmla="*/ 7938 w 12"/>
              <a:gd name="T87" fmla="*/ 0 h 12"/>
              <a:gd name="T88" fmla="*/ 7938 w 12"/>
              <a:gd name="T89" fmla="*/ 0 h 1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2" h="12">
                <a:moveTo>
                  <a:pt x="5" y="0"/>
                </a:moveTo>
                <a:lnTo>
                  <a:pt x="5" y="0"/>
                </a:lnTo>
                <a:lnTo>
                  <a:pt x="8" y="0"/>
                </a:lnTo>
                <a:lnTo>
                  <a:pt x="8" y="3"/>
                </a:lnTo>
                <a:lnTo>
                  <a:pt x="12" y="3"/>
                </a:lnTo>
                <a:lnTo>
                  <a:pt x="12" y="5"/>
                </a:lnTo>
                <a:lnTo>
                  <a:pt x="12" y="8"/>
                </a:lnTo>
                <a:lnTo>
                  <a:pt x="8" y="8"/>
                </a:lnTo>
                <a:lnTo>
                  <a:pt x="8" y="12"/>
                </a:lnTo>
                <a:lnTo>
                  <a:pt x="5" y="12"/>
                </a:lnTo>
                <a:lnTo>
                  <a:pt x="2" y="12"/>
                </a:lnTo>
                <a:lnTo>
                  <a:pt x="2" y="8"/>
                </a:lnTo>
                <a:lnTo>
                  <a:pt x="0" y="8"/>
                </a:lnTo>
                <a:lnTo>
                  <a:pt x="0" y="5"/>
                </a:lnTo>
                <a:lnTo>
                  <a:pt x="0" y="3"/>
                </a:lnTo>
                <a:lnTo>
                  <a:pt x="2" y="3"/>
                </a:lnTo>
                <a:lnTo>
                  <a:pt x="2" y="0"/>
                </a:lnTo>
                <a:lnTo>
                  <a:pt x="5" y="0"/>
                </a:lnTo>
              </a:path>
            </a:pathLst>
          </a:custGeom>
          <a:noFill/>
          <a:ln w="4763">
            <a:solidFill>
              <a:srgbClr val="FF0705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747" name="Freeform 527"/>
          <p:cNvSpPr>
            <a:spLocks/>
          </p:cNvSpPr>
          <p:nvPr/>
        </p:nvSpPr>
        <p:spPr bwMode="auto">
          <a:xfrm>
            <a:off x="4433888" y="2590502"/>
            <a:ext cx="20637" cy="20638"/>
          </a:xfrm>
          <a:custGeom>
            <a:avLst/>
            <a:gdLst>
              <a:gd name="T0" fmla="*/ 12700 w 13"/>
              <a:gd name="T1" fmla="*/ 0 h 13"/>
              <a:gd name="T2" fmla="*/ 12700 w 13"/>
              <a:gd name="T3" fmla="*/ 0 h 13"/>
              <a:gd name="T4" fmla="*/ 12700 w 13"/>
              <a:gd name="T5" fmla="*/ 0 h 13"/>
              <a:gd name="T6" fmla="*/ 17462 w 13"/>
              <a:gd name="T7" fmla="*/ 0 h 13"/>
              <a:gd name="T8" fmla="*/ 17462 w 13"/>
              <a:gd name="T9" fmla="*/ 0 h 13"/>
              <a:gd name="T10" fmla="*/ 17462 w 13"/>
              <a:gd name="T11" fmla="*/ 4763 h 13"/>
              <a:gd name="T12" fmla="*/ 17462 w 13"/>
              <a:gd name="T13" fmla="*/ 4763 h 13"/>
              <a:gd name="T14" fmla="*/ 20637 w 13"/>
              <a:gd name="T15" fmla="*/ 4763 h 13"/>
              <a:gd name="T16" fmla="*/ 20637 w 13"/>
              <a:gd name="T17" fmla="*/ 7938 h 13"/>
              <a:gd name="T18" fmla="*/ 20637 w 13"/>
              <a:gd name="T19" fmla="*/ 7938 h 13"/>
              <a:gd name="T20" fmla="*/ 20637 w 13"/>
              <a:gd name="T21" fmla="*/ 7938 h 13"/>
              <a:gd name="T22" fmla="*/ 20637 w 13"/>
              <a:gd name="T23" fmla="*/ 12700 h 13"/>
              <a:gd name="T24" fmla="*/ 20637 w 13"/>
              <a:gd name="T25" fmla="*/ 12700 h 13"/>
              <a:gd name="T26" fmla="*/ 20637 w 13"/>
              <a:gd name="T27" fmla="*/ 12700 h 13"/>
              <a:gd name="T28" fmla="*/ 20637 w 13"/>
              <a:gd name="T29" fmla="*/ 17463 h 13"/>
              <a:gd name="T30" fmla="*/ 20637 w 13"/>
              <a:gd name="T31" fmla="*/ 17463 h 13"/>
              <a:gd name="T32" fmla="*/ 17462 w 13"/>
              <a:gd name="T33" fmla="*/ 17463 h 13"/>
              <a:gd name="T34" fmla="*/ 17462 w 13"/>
              <a:gd name="T35" fmla="*/ 17463 h 13"/>
              <a:gd name="T36" fmla="*/ 17462 w 13"/>
              <a:gd name="T37" fmla="*/ 20638 h 13"/>
              <a:gd name="T38" fmla="*/ 17462 w 13"/>
              <a:gd name="T39" fmla="*/ 20638 h 13"/>
              <a:gd name="T40" fmla="*/ 12700 w 13"/>
              <a:gd name="T41" fmla="*/ 20638 h 13"/>
              <a:gd name="T42" fmla="*/ 12700 w 13"/>
              <a:gd name="T43" fmla="*/ 20638 h 13"/>
              <a:gd name="T44" fmla="*/ 12700 w 13"/>
              <a:gd name="T45" fmla="*/ 20638 h 13"/>
              <a:gd name="T46" fmla="*/ 7937 w 13"/>
              <a:gd name="T47" fmla="*/ 20638 h 13"/>
              <a:gd name="T48" fmla="*/ 7937 w 13"/>
              <a:gd name="T49" fmla="*/ 20638 h 13"/>
              <a:gd name="T50" fmla="*/ 4762 w 13"/>
              <a:gd name="T51" fmla="*/ 20638 h 13"/>
              <a:gd name="T52" fmla="*/ 4762 w 13"/>
              <a:gd name="T53" fmla="*/ 20638 h 13"/>
              <a:gd name="T54" fmla="*/ 4762 w 13"/>
              <a:gd name="T55" fmla="*/ 17463 h 13"/>
              <a:gd name="T56" fmla="*/ 4762 w 13"/>
              <a:gd name="T57" fmla="*/ 17463 h 13"/>
              <a:gd name="T58" fmla="*/ 0 w 13"/>
              <a:gd name="T59" fmla="*/ 17463 h 13"/>
              <a:gd name="T60" fmla="*/ 0 w 13"/>
              <a:gd name="T61" fmla="*/ 17463 h 13"/>
              <a:gd name="T62" fmla="*/ 0 w 13"/>
              <a:gd name="T63" fmla="*/ 12700 h 13"/>
              <a:gd name="T64" fmla="*/ 0 w 13"/>
              <a:gd name="T65" fmla="*/ 12700 h 13"/>
              <a:gd name="T66" fmla="*/ 0 w 13"/>
              <a:gd name="T67" fmla="*/ 12700 h 13"/>
              <a:gd name="T68" fmla="*/ 0 w 13"/>
              <a:gd name="T69" fmla="*/ 7938 h 13"/>
              <a:gd name="T70" fmla="*/ 0 w 13"/>
              <a:gd name="T71" fmla="*/ 7938 h 13"/>
              <a:gd name="T72" fmla="*/ 0 w 13"/>
              <a:gd name="T73" fmla="*/ 7938 h 13"/>
              <a:gd name="T74" fmla="*/ 0 w 13"/>
              <a:gd name="T75" fmla="*/ 4763 h 13"/>
              <a:gd name="T76" fmla="*/ 4762 w 13"/>
              <a:gd name="T77" fmla="*/ 4763 h 13"/>
              <a:gd name="T78" fmla="*/ 4762 w 13"/>
              <a:gd name="T79" fmla="*/ 4763 h 13"/>
              <a:gd name="T80" fmla="*/ 4762 w 13"/>
              <a:gd name="T81" fmla="*/ 0 h 13"/>
              <a:gd name="T82" fmla="*/ 4762 w 13"/>
              <a:gd name="T83" fmla="*/ 0 h 13"/>
              <a:gd name="T84" fmla="*/ 7937 w 13"/>
              <a:gd name="T85" fmla="*/ 0 h 13"/>
              <a:gd name="T86" fmla="*/ 7937 w 13"/>
              <a:gd name="T87" fmla="*/ 0 h 13"/>
              <a:gd name="T88" fmla="*/ 7937 w 13"/>
              <a:gd name="T89" fmla="*/ 0 h 13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3" h="13">
                <a:moveTo>
                  <a:pt x="8" y="0"/>
                </a:moveTo>
                <a:lnTo>
                  <a:pt x="8" y="0"/>
                </a:lnTo>
                <a:lnTo>
                  <a:pt x="11" y="0"/>
                </a:lnTo>
                <a:lnTo>
                  <a:pt x="11" y="3"/>
                </a:lnTo>
                <a:lnTo>
                  <a:pt x="13" y="3"/>
                </a:lnTo>
                <a:lnTo>
                  <a:pt x="13" y="5"/>
                </a:lnTo>
                <a:lnTo>
                  <a:pt x="13" y="8"/>
                </a:lnTo>
                <a:lnTo>
                  <a:pt x="13" y="11"/>
                </a:lnTo>
                <a:lnTo>
                  <a:pt x="11" y="11"/>
                </a:lnTo>
                <a:lnTo>
                  <a:pt x="11" y="13"/>
                </a:lnTo>
                <a:lnTo>
                  <a:pt x="8" y="13"/>
                </a:lnTo>
                <a:lnTo>
                  <a:pt x="5" y="13"/>
                </a:lnTo>
                <a:lnTo>
                  <a:pt x="3" y="13"/>
                </a:lnTo>
                <a:lnTo>
                  <a:pt x="3" y="11"/>
                </a:lnTo>
                <a:lnTo>
                  <a:pt x="0" y="11"/>
                </a:lnTo>
                <a:lnTo>
                  <a:pt x="0" y="8"/>
                </a:lnTo>
                <a:lnTo>
                  <a:pt x="0" y="5"/>
                </a:lnTo>
                <a:lnTo>
                  <a:pt x="0" y="3"/>
                </a:lnTo>
                <a:lnTo>
                  <a:pt x="3" y="3"/>
                </a:lnTo>
                <a:lnTo>
                  <a:pt x="3" y="0"/>
                </a:lnTo>
                <a:lnTo>
                  <a:pt x="5" y="0"/>
                </a:lnTo>
                <a:lnTo>
                  <a:pt x="8" y="0"/>
                </a:lnTo>
                <a:close/>
              </a:path>
            </a:pathLst>
          </a:custGeom>
          <a:solidFill>
            <a:srgbClr val="FF070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748" name="Freeform 528"/>
          <p:cNvSpPr>
            <a:spLocks/>
          </p:cNvSpPr>
          <p:nvPr/>
        </p:nvSpPr>
        <p:spPr bwMode="auto">
          <a:xfrm>
            <a:off x="4433888" y="2590502"/>
            <a:ext cx="17462" cy="17463"/>
          </a:xfrm>
          <a:custGeom>
            <a:avLst/>
            <a:gdLst>
              <a:gd name="T0" fmla="*/ 7937 w 11"/>
              <a:gd name="T1" fmla="*/ 0 h 11"/>
              <a:gd name="T2" fmla="*/ 7937 w 11"/>
              <a:gd name="T3" fmla="*/ 0 h 11"/>
              <a:gd name="T4" fmla="*/ 12700 w 11"/>
              <a:gd name="T5" fmla="*/ 0 h 11"/>
              <a:gd name="T6" fmla="*/ 12700 w 11"/>
              <a:gd name="T7" fmla="*/ 0 h 11"/>
              <a:gd name="T8" fmla="*/ 12700 w 11"/>
              <a:gd name="T9" fmla="*/ 0 h 11"/>
              <a:gd name="T10" fmla="*/ 12700 w 11"/>
              <a:gd name="T11" fmla="*/ 4763 h 11"/>
              <a:gd name="T12" fmla="*/ 17462 w 11"/>
              <a:gd name="T13" fmla="*/ 4763 h 11"/>
              <a:gd name="T14" fmla="*/ 17462 w 11"/>
              <a:gd name="T15" fmla="*/ 4763 h 11"/>
              <a:gd name="T16" fmla="*/ 17462 w 11"/>
              <a:gd name="T17" fmla="*/ 4763 h 11"/>
              <a:gd name="T18" fmla="*/ 17462 w 11"/>
              <a:gd name="T19" fmla="*/ 7938 h 11"/>
              <a:gd name="T20" fmla="*/ 17462 w 11"/>
              <a:gd name="T21" fmla="*/ 7938 h 11"/>
              <a:gd name="T22" fmla="*/ 17462 w 11"/>
              <a:gd name="T23" fmla="*/ 7938 h 11"/>
              <a:gd name="T24" fmla="*/ 17462 w 11"/>
              <a:gd name="T25" fmla="*/ 7938 h 11"/>
              <a:gd name="T26" fmla="*/ 17462 w 11"/>
              <a:gd name="T27" fmla="*/ 12700 h 11"/>
              <a:gd name="T28" fmla="*/ 17462 w 11"/>
              <a:gd name="T29" fmla="*/ 12700 h 11"/>
              <a:gd name="T30" fmla="*/ 17462 w 11"/>
              <a:gd name="T31" fmla="*/ 12700 h 11"/>
              <a:gd name="T32" fmla="*/ 12700 w 11"/>
              <a:gd name="T33" fmla="*/ 12700 h 11"/>
              <a:gd name="T34" fmla="*/ 12700 w 11"/>
              <a:gd name="T35" fmla="*/ 17463 h 11"/>
              <a:gd name="T36" fmla="*/ 12700 w 11"/>
              <a:gd name="T37" fmla="*/ 17463 h 11"/>
              <a:gd name="T38" fmla="*/ 12700 w 11"/>
              <a:gd name="T39" fmla="*/ 17463 h 11"/>
              <a:gd name="T40" fmla="*/ 12700 w 11"/>
              <a:gd name="T41" fmla="*/ 17463 h 11"/>
              <a:gd name="T42" fmla="*/ 7937 w 11"/>
              <a:gd name="T43" fmla="*/ 17463 h 11"/>
              <a:gd name="T44" fmla="*/ 7937 w 11"/>
              <a:gd name="T45" fmla="*/ 17463 h 11"/>
              <a:gd name="T46" fmla="*/ 7937 w 11"/>
              <a:gd name="T47" fmla="*/ 17463 h 11"/>
              <a:gd name="T48" fmla="*/ 4762 w 11"/>
              <a:gd name="T49" fmla="*/ 17463 h 11"/>
              <a:gd name="T50" fmla="*/ 4762 w 11"/>
              <a:gd name="T51" fmla="*/ 17463 h 11"/>
              <a:gd name="T52" fmla="*/ 4762 w 11"/>
              <a:gd name="T53" fmla="*/ 17463 h 11"/>
              <a:gd name="T54" fmla="*/ 4762 w 11"/>
              <a:gd name="T55" fmla="*/ 17463 h 11"/>
              <a:gd name="T56" fmla="*/ 4762 w 11"/>
              <a:gd name="T57" fmla="*/ 12700 h 11"/>
              <a:gd name="T58" fmla="*/ 0 w 11"/>
              <a:gd name="T59" fmla="*/ 12700 h 11"/>
              <a:gd name="T60" fmla="*/ 0 w 11"/>
              <a:gd name="T61" fmla="*/ 12700 h 11"/>
              <a:gd name="T62" fmla="*/ 0 w 11"/>
              <a:gd name="T63" fmla="*/ 12700 h 11"/>
              <a:gd name="T64" fmla="*/ 0 w 11"/>
              <a:gd name="T65" fmla="*/ 7938 h 11"/>
              <a:gd name="T66" fmla="*/ 0 w 11"/>
              <a:gd name="T67" fmla="*/ 7938 h 11"/>
              <a:gd name="T68" fmla="*/ 0 w 11"/>
              <a:gd name="T69" fmla="*/ 7938 h 11"/>
              <a:gd name="T70" fmla="*/ 0 w 11"/>
              <a:gd name="T71" fmla="*/ 7938 h 11"/>
              <a:gd name="T72" fmla="*/ 0 w 11"/>
              <a:gd name="T73" fmla="*/ 4763 h 11"/>
              <a:gd name="T74" fmla="*/ 0 w 11"/>
              <a:gd name="T75" fmla="*/ 4763 h 11"/>
              <a:gd name="T76" fmla="*/ 0 w 11"/>
              <a:gd name="T77" fmla="*/ 4763 h 11"/>
              <a:gd name="T78" fmla="*/ 4762 w 11"/>
              <a:gd name="T79" fmla="*/ 4763 h 11"/>
              <a:gd name="T80" fmla="*/ 4762 w 11"/>
              <a:gd name="T81" fmla="*/ 0 h 11"/>
              <a:gd name="T82" fmla="*/ 4762 w 11"/>
              <a:gd name="T83" fmla="*/ 0 h 11"/>
              <a:gd name="T84" fmla="*/ 4762 w 11"/>
              <a:gd name="T85" fmla="*/ 0 h 11"/>
              <a:gd name="T86" fmla="*/ 7937 w 11"/>
              <a:gd name="T87" fmla="*/ 0 h 11"/>
              <a:gd name="T88" fmla="*/ 7937 w 11"/>
              <a:gd name="T89" fmla="*/ 0 h 1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" h="11">
                <a:moveTo>
                  <a:pt x="5" y="0"/>
                </a:moveTo>
                <a:lnTo>
                  <a:pt x="5" y="0"/>
                </a:lnTo>
                <a:lnTo>
                  <a:pt x="8" y="0"/>
                </a:lnTo>
                <a:lnTo>
                  <a:pt x="8" y="3"/>
                </a:lnTo>
                <a:lnTo>
                  <a:pt x="11" y="3"/>
                </a:lnTo>
                <a:lnTo>
                  <a:pt x="11" y="5"/>
                </a:lnTo>
                <a:lnTo>
                  <a:pt x="11" y="8"/>
                </a:lnTo>
                <a:lnTo>
                  <a:pt x="8" y="8"/>
                </a:lnTo>
                <a:lnTo>
                  <a:pt x="8" y="11"/>
                </a:lnTo>
                <a:lnTo>
                  <a:pt x="5" y="11"/>
                </a:lnTo>
                <a:lnTo>
                  <a:pt x="3" y="11"/>
                </a:lnTo>
                <a:lnTo>
                  <a:pt x="3" y="8"/>
                </a:lnTo>
                <a:lnTo>
                  <a:pt x="0" y="8"/>
                </a:lnTo>
                <a:lnTo>
                  <a:pt x="0" y="5"/>
                </a:lnTo>
                <a:lnTo>
                  <a:pt x="0" y="3"/>
                </a:lnTo>
                <a:lnTo>
                  <a:pt x="3" y="3"/>
                </a:lnTo>
                <a:lnTo>
                  <a:pt x="3" y="0"/>
                </a:lnTo>
                <a:lnTo>
                  <a:pt x="5" y="0"/>
                </a:lnTo>
              </a:path>
            </a:pathLst>
          </a:custGeom>
          <a:noFill/>
          <a:ln w="4763">
            <a:solidFill>
              <a:srgbClr val="FF0705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749" name="Freeform 529"/>
          <p:cNvSpPr>
            <a:spLocks/>
          </p:cNvSpPr>
          <p:nvPr/>
        </p:nvSpPr>
        <p:spPr bwMode="auto">
          <a:xfrm>
            <a:off x="4511675" y="2573040"/>
            <a:ext cx="23813" cy="22225"/>
          </a:xfrm>
          <a:custGeom>
            <a:avLst/>
            <a:gdLst>
              <a:gd name="T0" fmla="*/ 12700 w 15"/>
              <a:gd name="T1" fmla="*/ 0 h 14"/>
              <a:gd name="T2" fmla="*/ 12700 w 15"/>
              <a:gd name="T3" fmla="*/ 0 h 14"/>
              <a:gd name="T4" fmla="*/ 12700 w 15"/>
              <a:gd name="T5" fmla="*/ 0 h 14"/>
              <a:gd name="T6" fmla="*/ 17463 w 15"/>
              <a:gd name="T7" fmla="*/ 0 h 14"/>
              <a:gd name="T8" fmla="*/ 17463 w 15"/>
              <a:gd name="T9" fmla="*/ 0 h 14"/>
              <a:gd name="T10" fmla="*/ 17463 w 15"/>
              <a:gd name="T11" fmla="*/ 4763 h 14"/>
              <a:gd name="T12" fmla="*/ 17463 w 15"/>
              <a:gd name="T13" fmla="*/ 4763 h 14"/>
              <a:gd name="T14" fmla="*/ 23813 w 15"/>
              <a:gd name="T15" fmla="*/ 4763 h 14"/>
              <a:gd name="T16" fmla="*/ 23813 w 15"/>
              <a:gd name="T17" fmla="*/ 9525 h 14"/>
              <a:gd name="T18" fmla="*/ 23813 w 15"/>
              <a:gd name="T19" fmla="*/ 9525 h 14"/>
              <a:gd name="T20" fmla="*/ 23813 w 15"/>
              <a:gd name="T21" fmla="*/ 9525 h 14"/>
              <a:gd name="T22" fmla="*/ 23813 w 15"/>
              <a:gd name="T23" fmla="*/ 12700 h 14"/>
              <a:gd name="T24" fmla="*/ 23813 w 15"/>
              <a:gd name="T25" fmla="*/ 12700 h 14"/>
              <a:gd name="T26" fmla="*/ 23813 w 15"/>
              <a:gd name="T27" fmla="*/ 12700 h 14"/>
              <a:gd name="T28" fmla="*/ 23813 w 15"/>
              <a:gd name="T29" fmla="*/ 17463 h 14"/>
              <a:gd name="T30" fmla="*/ 23813 w 15"/>
              <a:gd name="T31" fmla="*/ 17463 h 14"/>
              <a:gd name="T32" fmla="*/ 17463 w 15"/>
              <a:gd name="T33" fmla="*/ 17463 h 14"/>
              <a:gd name="T34" fmla="*/ 17463 w 15"/>
              <a:gd name="T35" fmla="*/ 17463 h 14"/>
              <a:gd name="T36" fmla="*/ 17463 w 15"/>
              <a:gd name="T37" fmla="*/ 22225 h 14"/>
              <a:gd name="T38" fmla="*/ 17463 w 15"/>
              <a:gd name="T39" fmla="*/ 22225 h 14"/>
              <a:gd name="T40" fmla="*/ 12700 w 15"/>
              <a:gd name="T41" fmla="*/ 22225 h 14"/>
              <a:gd name="T42" fmla="*/ 12700 w 15"/>
              <a:gd name="T43" fmla="*/ 22225 h 14"/>
              <a:gd name="T44" fmla="*/ 12700 w 15"/>
              <a:gd name="T45" fmla="*/ 22225 h 14"/>
              <a:gd name="T46" fmla="*/ 7938 w 15"/>
              <a:gd name="T47" fmla="*/ 22225 h 14"/>
              <a:gd name="T48" fmla="*/ 7938 w 15"/>
              <a:gd name="T49" fmla="*/ 22225 h 14"/>
              <a:gd name="T50" fmla="*/ 4763 w 15"/>
              <a:gd name="T51" fmla="*/ 22225 h 14"/>
              <a:gd name="T52" fmla="*/ 4763 w 15"/>
              <a:gd name="T53" fmla="*/ 22225 h 14"/>
              <a:gd name="T54" fmla="*/ 4763 w 15"/>
              <a:gd name="T55" fmla="*/ 17463 h 14"/>
              <a:gd name="T56" fmla="*/ 4763 w 15"/>
              <a:gd name="T57" fmla="*/ 17463 h 14"/>
              <a:gd name="T58" fmla="*/ 0 w 15"/>
              <a:gd name="T59" fmla="*/ 17463 h 14"/>
              <a:gd name="T60" fmla="*/ 0 w 15"/>
              <a:gd name="T61" fmla="*/ 17463 h 14"/>
              <a:gd name="T62" fmla="*/ 0 w 15"/>
              <a:gd name="T63" fmla="*/ 12700 h 14"/>
              <a:gd name="T64" fmla="*/ 0 w 15"/>
              <a:gd name="T65" fmla="*/ 12700 h 14"/>
              <a:gd name="T66" fmla="*/ 0 w 15"/>
              <a:gd name="T67" fmla="*/ 12700 h 14"/>
              <a:gd name="T68" fmla="*/ 0 w 15"/>
              <a:gd name="T69" fmla="*/ 9525 h 14"/>
              <a:gd name="T70" fmla="*/ 0 w 15"/>
              <a:gd name="T71" fmla="*/ 9525 h 14"/>
              <a:gd name="T72" fmla="*/ 0 w 15"/>
              <a:gd name="T73" fmla="*/ 9525 h 14"/>
              <a:gd name="T74" fmla="*/ 0 w 15"/>
              <a:gd name="T75" fmla="*/ 4763 h 14"/>
              <a:gd name="T76" fmla="*/ 4763 w 15"/>
              <a:gd name="T77" fmla="*/ 4763 h 14"/>
              <a:gd name="T78" fmla="*/ 4763 w 15"/>
              <a:gd name="T79" fmla="*/ 4763 h 14"/>
              <a:gd name="T80" fmla="*/ 4763 w 15"/>
              <a:gd name="T81" fmla="*/ 0 h 14"/>
              <a:gd name="T82" fmla="*/ 4763 w 15"/>
              <a:gd name="T83" fmla="*/ 0 h 14"/>
              <a:gd name="T84" fmla="*/ 7938 w 15"/>
              <a:gd name="T85" fmla="*/ 0 h 14"/>
              <a:gd name="T86" fmla="*/ 7938 w 15"/>
              <a:gd name="T87" fmla="*/ 0 h 14"/>
              <a:gd name="T88" fmla="*/ 7938 w 15"/>
              <a:gd name="T89" fmla="*/ 0 h 14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5" h="14">
                <a:moveTo>
                  <a:pt x="8" y="0"/>
                </a:moveTo>
                <a:lnTo>
                  <a:pt x="8" y="0"/>
                </a:lnTo>
                <a:lnTo>
                  <a:pt x="11" y="0"/>
                </a:lnTo>
                <a:lnTo>
                  <a:pt x="11" y="3"/>
                </a:lnTo>
                <a:lnTo>
                  <a:pt x="15" y="3"/>
                </a:lnTo>
                <a:lnTo>
                  <a:pt x="15" y="6"/>
                </a:lnTo>
                <a:lnTo>
                  <a:pt x="15" y="8"/>
                </a:lnTo>
                <a:lnTo>
                  <a:pt x="15" y="11"/>
                </a:lnTo>
                <a:lnTo>
                  <a:pt x="11" y="11"/>
                </a:lnTo>
                <a:lnTo>
                  <a:pt x="11" y="14"/>
                </a:lnTo>
                <a:lnTo>
                  <a:pt x="8" y="14"/>
                </a:lnTo>
                <a:lnTo>
                  <a:pt x="5" y="14"/>
                </a:lnTo>
                <a:lnTo>
                  <a:pt x="3" y="14"/>
                </a:lnTo>
                <a:lnTo>
                  <a:pt x="3" y="11"/>
                </a:lnTo>
                <a:lnTo>
                  <a:pt x="0" y="11"/>
                </a:lnTo>
                <a:lnTo>
                  <a:pt x="0" y="8"/>
                </a:lnTo>
                <a:lnTo>
                  <a:pt x="0" y="6"/>
                </a:lnTo>
                <a:lnTo>
                  <a:pt x="0" y="3"/>
                </a:lnTo>
                <a:lnTo>
                  <a:pt x="3" y="3"/>
                </a:lnTo>
                <a:lnTo>
                  <a:pt x="3" y="0"/>
                </a:lnTo>
                <a:lnTo>
                  <a:pt x="5" y="0"/>
                </a:lnTo>
                <a:lnTo>
                  <a:pt x="8" y="0"/>
                </a:lnTo>
                <a:close/>
              </a:path>
            </a:pathLst>
          </a:custGeom>
          <a:solidFill>
            <a:srgbClr val="FF070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750" name="Freeform 530"/>
          <p:cNvSpPr>
            <a:spLocks/>
          </p:cNvSpPr>
          <p:nvPr/>
        </p:nvSpPr>
        <p:spPr bwMode="auto">
          <a:xfrm>
            <a:off x="4511675" y="2573040"/>
            <a:ext cx="17463" cy="17462"/>
          </a:xfrm>
          <a:custGeom>
            <a:avLst/>
            <a:gdLst>
              <a:gd name="T0" fmla="*/ 7938 w 11"/>
              <a:gd name="T1" fmla="*/ 0 h 11"/>
              <a:gd name="T2" fmla="*/ 7938 w 11"/>
              <a:gd name="T3" fmla="*/ 0 h 11"/>
              <a:gd name="T4" fmla="*/ 12700 w 11"/>
              <a:gd name="T5" fmla="*/ 0 h 11"/>
              <a:gd name="T6" fmla="*/ 12700 w 11"/>
              <a:gd name="T7" fmla="*/ 0 h 11"/>
              <a:gd name="T8" fmla="*/ 12700 w 11"/>
              <a:gd name="T9" fmla="*/ 0 h 11"/>
              <a:gd name="T10" fmla="*/ 12700 w 11"/>
              <a:gd name="T11" fmla="*/ 4762 h 11"/>
              <a:gd name="T12" fmla="*/ 17463 w 11"/>
              <a:gd name="T13" fmla="*/ 4762 h 11"/>
              <a:gd name="T14" fmla="*/ 17463 w 11"/>
              <a:gd name="T15" fmla="*/ 4762 h 11"/>
              <a:gd name="T16" fmla="*/ 17463 w 11"/>
              <a:gd name="T17" fmla="*/ 4762 h 11"/>
              <a:gd name="T18" fmla="*/ 17463 w 11"/>
              <a:gd name="T19" fmla="*/ 9525 h 11"/>
              <a:gd name="T20" fmla="*/ 17463 w 11"/>
              <a:gd name="T21" fmla="*/ 9525 h 11"/>
              <a:gd name="T22" fmla="*/ 17463 w 11"/>
              <a:gd name="T23" fmla="*/ 9525 h 11"/>
              <a:gd name="T24" fmla="*/ 17463 w 11"/>
              <a:gd name="T25" fmla="*/ 9525 h 11"/>
              <a:gd name="T26" fmla="*/ 17463 w 11"/>
              <a:gd name="T27" fmla="*/ 12700 h 11"/>
              <a:gd name="T28" fmla="*/ 17463 w 11"/>
              <a:gd name="T29" fmla="*/ 12700 h 11"/>
              <a:gd name="T30" fmla="*/ 17463 w 11"/>
              <a:gd name="T31" fmla="*/ 12700 h 11"/>
              <a:gd name="T32" fmla="*/ 12700 w 11"/>
              <a:gd name="T33" fmla="*/ 12700 h 11"/>
              <a:gd name="T34" fmla="*/ 12700 w 11"/>
              <a:gd name="T35" fmla="*/ 17462 h 11"/>
              <a:gd name="T36" fmla="*/ 12700 w 11"/>
              <a:gd name="T37" fmla="*/ 17462 h 11"/>
              <a:gd name="T38" fmla="*/ 12700 w 11"/>
              <a:gd name="T39" fmla="*/ 17462 h 11"/>
              <a:gd name="T40" fmla="*/ 12700 w 11"/>
              <a:gd name="T41" fmla="*/ 17462 h 11"/>
              <a:gd name="T42" fmla="*/ 7938 w 11"/>
              <a:gd name="T43" fmla="*/ 17462 h 11"/>
              <a:gd name="T44" fmla="*/ 7938 w 11"/>
              <a:gd name="T45" fmla="*/ 17462 h 11"/>
              <a:gd name="T46" fmla="*/ 7938 w 11"/>
              <a:gd name="T47" fmla="*/ 17462 h 11"/>
              <a:gd name="T48" fmla="*/ 4763 w 11"/>
              <a:gd name="T49" fmla="*/ 17462 h 11"/>
              <a:gd name="T50" fmla="*/ 4763 w 11"/>
              <a:gd name="T51" fmla="*/ 17462 h 11"/>
              <a:gd name="T52" fmla="*/ 4763 w 11"/>
              <a:gd name="T53" fmla="*/ 17462 h 11"/>
              <a:gd name="T54" fmla="*/ 4763 w 11"/>
              <a:gd name="T55" fmla="*/ 17462 h 11"/>
              <a:gd name="T56" fmla="*/ 4763 w 11"/>
              <a:gd name="T57" fmla="*/ 12700 h 11"/>
              <a:gd name="T58" fmla="*/ 0 w 11"/>
              <a:gd name="T59" fmla="*/ 12700 h 11"/>
              <a:gd name="T60" fmla="*/ 0 w 11"/>
              <a:gd name="T61" fmla="*/ 12700 h 11"/>
              <a:gd name="T62" fmla="*/ 0 w 11"/>
              <a:gd name="T63" fmla="*/ 12700 h 11"/>
              <a:gd name="T64" fmla="*/ 0 w 11"/>
              <a:gd name="T65" fmla="*/ 9525 h 11"/>
              <a:gd name="T66" fmla="*/ 0 w 11"/>
              <a:gd name="T67" fmla="*/ 9525 h 11"/>
              <a:gd name="T68" fmla="*/ 0 w 11"/>
              <a:gd name="T69" fmla="*/ 9525 h 11"/>
              <a:gd name="T70" fmla="*/ 0 w 11"/>
              <a:gd name="T71" fmla="*/ 9525 h 11"/>
              <a:gd name="T72" fmla="*/ 0 w 11"/>
              <a:gd name="T73" fmla="*/ 4762 h 11"/>
              <a:gd name="T74" fmla="*/ 0 w 11"/>
              <a:gd name="T75" fmla="*/ 4762 h 11"/>
              <a:gd name="T76" fmla="*/ 0 w 11"/>
              <a:gd name="T77" fmla="*/ 4762 h 11"/>
              <a:gd name="T78" fmla="*/ 4763 w 11"/>
              <a:gd name="T79" fmla="*/ 4762 h 11"/>
              <a:gd name="T80" fmla="*/ 4763 w 11"/>
              <a:gd name="T81" fmla="*/ 0 h 11"/>
              <a:gd name="T82" fmla="*/ 4763 w 11"/>
              <a:gd name="T83" fmla="*/ 0 h 11"/>
              <a:gd name="T84" fmla="*/ 4763 w 11"/>
              <a:gd name="T85" fmla="*/ 0 h 11"/>
              <a:gd name="T86" fmla="*/ 7938 w 11"/>
              <a:gd name="T87" fmla="*/ 0 h 11"/>
              <a:gd name="T88" fmla="*/ 7938 w 11"/>
              <a:gd name="T89" fmla="*/ 0 h 1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" h="11">
                <a:moveTo>
                  <a:pt x="5" y="0"/>
                </a:moveTo>
                <a:lnTo>
                  <a:pt x="5" y="0"/>
                </a:lnTo>
                <a:lnTo>
                  <a:pt x="8" y="0"/>
                </a:lnTo>
                <a:lnTo>
                  <a:pt x="8" y="3"/>
                </a:lnTo>
                <a:lnTo>
                  <a:pt x="11" y="3"/>
                </a:lnTo>
                <a:lnTo>
                  <a:pt x="11" y="6"/>
                </a:lnTo>
                <a:lnTo>
                  <a:pt x="11" y="8"/>
                </a:lnTo>
                <a:lnTo>
                  <a:pt x="8" y="8"/>
                </a:lnTo>
                <a:lnTo>
                  <a:pt x="8" y="11"/>
                </a:lnTo>
                <a:lnTo>
                  <a:pt x="5" y="11"/>
                </a:lnTo>
                <a:lnTo>
                  <a:pt x="3" y="11"/>
                </a:lnTo>
                <a:lnTo>
                  <a:pt x="3" y="8"/>
                </a:lnTo>
                <a:lnTo>
                  <a:pt x="0" y="8"/>
                </a:lnTo>
                <a:lnTo>
                  <a:pt x="0" y="6"/>
                </a:lnTo>
                <a:lnTo>
                  <a:pt x="0" y="3"/>
                </a:lnTo>
                <a:lnTo>
                  <a:pt x="3" y="3"/>
                </a:lnTo>
                <a:lnTo>
                  <a:pt x="3" y="0"/>
                </a:lnTo>
                <a:lnTo>
                  <a:pt x="5" y="0"/>
                </a:lnTo>
              </a:path>
            </a:pathLst>
          </a:custGeom>
          <a:noFill/>
          <a:ln w="4763">
            <a:solidFill>
              <a:srgbClr val="FF0705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751" name="Freeform 531"/>
          <p:cNvSpPr>
            <a:spLocks/>
          </p:cNvSpPr>
          <p:nvPr/>
        </p:nvSpPr>
        <p:spPr bwMode="auto">
          <a:xfrm>
            <a:off x="4595813" y="2558752"/>
            <a:ext cx="22225" cy="23813"/>
          </a:xfrm>
          <a:custGeom>
            <a:avLst/>
            <a:gdLst>
              <a:gd name="T0" fmla="*/ 12700 w 14"/>
              <a:gd name="T1" fmla="*/ 0 h 15"/>
              <a:gd name="T2" fmla="*/ 12700 w 14"/>
              <a:gd name="T3" fmla="*/ 0 h 15"/>
              <a:gd name="T4" fmla="*/ 12700 w 14"/>
              <a:gd name="T5" fmla="*/ 0 h 15"/>
              <a:gd name="T6" fmla="*/ 17463 w 14"/>
              <a:gd name="T7" fmla="*/ 0 h 15"/>
              <a:gd name="T8" fmla="*/ 17463 w 14"/>
              <a:gd name="T9" fmla="*/ 0 h 15"/>
              <a:gd name="T10" fmla="*/ 17463 w 14"/>
              <a:gd name="T11" fmla="*/ 4763 h 15"/>
              <a:gd name="T12" fmla="*/ 17463 w 14"/>
              <a:gd name="T13" fmla="*/ 4763 h 15"/>
              <a:gd name="T14" fmla="*/ 22225 w 14"/>
              <a:gd name="T15" fmla="*/ 4763 h 15"/>
              <a:gd name="T16" fmla="*/ 22225 w 14"/>
              <a:gd name="T17" fmla="*/ 11113 h 15"/>
              <a:gd name="T18" fmla="*/ 22225 w 14"/>
              <a:gd name="T19" fmla="*/ 11113 h 15"/>
              <a:gd name="T20" fmla="*/ 22225 w 14"/>
              <a:gd name="T21" fmla="*/ 11113 h 15"/>
              <a:gd name="T22" fmla="*/ 22225 w 14"/>
              <a:gd name="T23" fmla="*/ 14288 h 15"/>
              <a:gd name="T24" fmla="*/ 22225 w 14"/>
              <a:gd name="T25" fmla="*/ 14288 h 15"/>
              <a:gd name="T26" fmla="*/ 22225 w 14"/>
              <a:gd name="T27" fmla="*/ 14288 h 15"/>
              <a:gd name="T28" fmla="*/ 22225 w 14"/>
              <a:gd name="T29" fmla="*/ 19050 h 15"/>
              <a:gd name="T30" fmla="*/ 22225 w 14"/>
              <a:gd name="T31" fmla="*/ 19050 h 15"/>
              <a:gd name="T32" fmla="*/ 17463 w 14"/>
              <a:gd name="T33" fmla="*/ 19050 h 15"/>
              <a:gd name="T34" fmla="*/ 17463 w 14"/>
              <a:gd name="T35" fmla="*/ 19050 h 15"/>
              <a:gd name="T36" fmla="*/ 17463 w 14"/>
              <a:gd name="T37" fmla="*/ 23813 h 15"/>
              <a:gd name="T38" fmla="*/ 17463 w 14"/>
              <a:gd name="T39" fmla="*/ 23813 h 15"/>
              <a:gd name="T40" fmla="*/ 12700 w 14"/>
              <a:gd name="T41" fmla="*/ 23813 h 15"/>
              <a:gd name="T42" fmla="*/ 12700 w 14"/>
              <a:gd name="T43" fmla="*/ 23813 h 15"/>
              <a:gd name="T44" fmla="*/ 12700 w 14"/>
              <a:gd name="T45" fmla="*/ 23813 h 15"/>
              <a:gd name="T46" fmla="*/ 9525 w 14"/>
              <a:gd name="T47" fmla="*/ 23813 h 15"/>
              <a:gd name="T48" fmla="*/ 9525 w 14"/>
              <a:gd name="T49" fmla="*/ 23813 h 15"/>
              <a:gd name="T50" fmla="*/ 4763 w 14"/>
              <a:gd name="T51" fmla="*/ 23813 h 15"/>
              <a:gd name="T52" fmla="*/ 4763 w 14"/>
              <a:gd name="T53" fmla="*/ 23813 h 15"/>
              <a:gd name="T54" fmla="*/ 4763 w 14"/>
              <a:gd name="T55" fmla="*/ 19050 h 15"/>
              <a:gd name="T56" fmla="*/ 4763 w 14"/>
              <a:gd name="T57" fmla="*/ 19050 h 15"/>
              <a:gd name="T58" fmla="*/ 0 w 14"/>
              <a:gd name="T59" fmla="*/ 19050 h 15"/>
              <a:gd name="T60" fmla="*/ 0 w 14"/>
              <a:gd name="T61" fmla="*/ 19050 h 15"/>
              <a:gd name="T62" fmla="*/ 0 w 14"/>
              <a:gd name="T63" fmla="*/ 14288 h 15"/>
              <a:gd name="T64" fmla="*/ 0 w 14"/>
              <a:gd name="T65" fmla="*/ 14288 h 15"/>
              <a:gd name="T66" fmla="*/ 0 w 14"/>
              <a:gd name="T67" fmla="*/ 14288 h 15"/>
              <a:gd name="T68" fmla="*/ 0 w 14"/>
              <a:gd name="T69" fmla="*/ 11113 h 15"/>
              <a:gd name="T70" fmla="*/ 0 w 14"/>
              <a:gd name="T71" fmla="*/ 11113 h 15"/>
              <a:gd name="T72" fmla="*/ 0 w 14"/>
              <a:gd name="T73" fmla="*/ 11113 h 15"/>
              <a:gd name="T74" fmla="*/ 0 w 14"/>
              <a:gd name="T75" fmla="*/ 4763 h 15"/>
              <a:gd name="T76" fmla="*/ 4763 w 14"/>
              <a:gd name="T77" fmla="*/ 4763 h 15"/>
              <a:gd name="T78" fmla="*/ 4763 w 14"/>
              <a:gd name="T79" fmla="*/ 4763 h 15"/>
              <a:gd name="T80" fmla="*/ 4763 w 14"/>
              <a:gd name="T81" fmla="*/ 0 h 15"/>
              <a:gd name="T82" fmla="*/ 4763 w 14"/>
              <a:gd name="T83" fmla="*/ 0 h 15"/>
              <a:gd name="T84" fmla="*/ 9525 w 14"/>
              <a:gd name="T85" fmla="*/ 0 h 15"/>
              <a:gd name="T86" fmla="*/ 9525 w 14"/>
              <a:gd name="T87" fmla="*/ 0 h 15"/>
              <a:gd name="T88" fmla="*/ 9525 w 14"/>
              <a:gd name="T89" fmla="*/ 0 h 15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4" h="15">
                <a:moveTo>
                  <a:pt x="8" y="0"/>
                </a:moveTo>
                <a:lnTo>
                  <a:pt x="8" y="0"/>
                </a:lnTo>
                <a:lnTo>
                  <a:pt x="11" y="0"/>
                </a:lnTo>
                <a:lnTo>
                  <a:pt x="11" y="3"/>
                </a:lnTo>
                <a:lnTo>
                  <a:pt x="14" y="3"/>
                </a:lnTo>
                <a:lnTo>
                  <a:pt x="14" y="7"/>
                </a:lnTo>
                <a:lnTo>
                  <a:pt x="14" y="9"/>
                </a:lnTo>
                <a:lnTo>
                  <a:pt x="14" y="12"/>
                </a:lnTo>
                <a:lnTo>
                  <a:pt x="11" y="12"/>
                </a:lnTo>
                <a:lnTo>
                  <a:pt x="11" y="15"/>
                </a:lnTo>
                <a:lnTo>
                  <a:pt x="8" y="15"/>
                </a:lnTo>
                <a:lnTo>
                  <a:pt x="6" y="15"/>
                </a:lnTo>
                <a:lnTo>
                  <a:pt x="3" y="15"/>
                </a:lnTo>
                <a:lnTo>
                  <a:pt x="3" y="12"/>
                </a:lnTo>
                <a:lnTo>
                  <a:pt x="0" y="12"/>
                </a:lnTo>
                <a:lnTo>
                  <a:pt x="0" y="9"/>
                </a:lnTo>
                <a:lnTo>
                  <a:pt x="0" y="7"/>
                </a:lnTo>
                <a:lnTo>
                  <a:pt x="0" y="3"/>
                </a:lnTo>
                <a:lnTo>
                  <a:pt x="3" y="3"/>
                </a:lnTo>
                <a:lnTo>
                  <a:pt x="3" y="0"/>
                </a:lnTo>
                <a:lnTo>
                  <a:pt x="6" y="0"/>
                </a:lnTo>
                <a:lnTo>
                  <a:pt x="8" y="0"/>
                </a:lnTo>
                <a:close/>
              </a:path>
            </a:pathLst>
          </a:custGeom>
          <a:solidFill>
            <a:srgbClr val="FF070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752" name="Freeform 532"/>
          <p:cNvSpPr>
            <a:spLocks/>
          </p:cNvSpPr>
          <p:nvPr/>
        </p:nvSpPr>
        <p:spPr bwMode="auto">
          <a:xfrm>
            <a:off x="4595813" y="2558752"/>
            <a:ext cx="17462" cy="19050"/>
          </a:xfrm>
          <a:custGeom>
            <a:avLst/>
            <a:gdLst>
              <a:gd name="T0" fmla="*/ 9525 w 11"/>
              <a:gd name="T1" fmla="*/ 0 h 12"/>
              <a:gd name="T2" fmla="*/ 9525 w 11"/>
              <a:gd name="T3" fmla="*/ 0 h 12"/>
              <a:gd name="T4" fmla="*/ 12700 w 11"/>
              <a:gd name="T5" fmla="*/ 0 h 12"/>
              <a:gd name="T6" fmla="*/ 12700 w 11"/>
              <a:gd name="T7" fmla="*/ 0 h 12"/>
              <a:gd name="T8" fmla="*/ 12700 w 11"/>
              <a:gd name="T9" fmla="*/ 0 h 12"/>
              <a:gd name="T10" fmla="*/ 12700 w 11"/>
              <a:gd name="T11" fmla="*/ 4763 h 12"/>
              <a:gd name="T12" fmla="*/ 17462 w 11"/>
              <a:gd name="T13" fmla="*/ 4763 h 12"/>
              <a:gd name="T14" fmla="*/ 17462 w 11"/>
              <a:gd name="T15" fmla="*/ 4763 h 12"/>
              <a:gd name="T16" fmla="*/ 17462 w 11"/>
              <a:gd name="T17" fmla="*/ 4763 h 12"/>
              <a:gd name="T18" fmla="*/ 17462 w 11"/>
              <a:gd name="T19" fmla="*/ 11113 h 12"/>
              <a:gd name="T20" fmla="*/ 17462 w 11"/>
              <a:gd name="T21" fmla="*/ 11113 h 12"/>
              <a:gd name="T22" fmla="*/ 17462 w 11"/>
              <a:gd name="T23" fmla="*/ 11113 h 12"/>
              <a:gd name="T24" fmla="*/ 17462 w 11"/>
              <a:gd name="T25" fmla="*/ 11113 h 12"/>
              <a:gd name="T26" fmla="*/ 17462 w 11"/>
              <a:gd name="T27" fmla="*/ 14288 h 12"/>
              <a:gd name="T28" fmla="*/ 17462 w 11"/>
              <a:gd name="T29" fmla="*/ 14288 h 12"/>
              <a:gd name="T30" fmla="*/ 17462 w 11"/>
              <a:gd name="T31" fmla="*/ 14288 h 12"/>
              <a:gd name="T32" fmla="*/ 12700 w 11"/>
              <a:gd name="T33" fmla="*/ 14288 h 12"/>
              <a:gd name="T34" fmla="*/ 12700 w 11"/>
              <a:gd name="T35" fmla="*/ 19050 h 12"/>
              <a:gd name="T36" fmla="*/ 12700 w 11"/>
              <a:gd name="T37" fmla="*/ 19050 h 12"/>
              <a:gd name="T38" fmla="*/ 12700 w 11"/>
              <a:gd name="T39" fmla="*/ 19050 h 12"/>
              <a:gd name="T40" fmla="*/ 12700 w 11"/>
              <a:gd name="T41" fmla="*/ 19050 h 12"/>
              <a:gd name="T42" fmla="*/ 9525 w 11"/>
              <a:gd name="T43" fmla="*/ 19050 h 12"/>
              <a:gd name="T44" fmla="*/ 9525 w 11"/>
              <a:gd name="T45" fmla="*/ 19050 h 12"/>
              <a:gd name="T46" fmla="*/ 9525 w 11"/>
              <a:gd name="T47" fmla="*/ 19050 h 12"/>
              <a:gd name="T48" fmla="*/ 4762 w 11"/>
              <a:gd name="T49" fmla="*/ 19050 h 12"/>
              <a:gd name="T50" fmla="*/ 4762 w 11"/>
              <a:gd name="T51" fmla="*/ 19050 h 12"/>
              <a:gd name="T52" fmla="*/ 4762 w 11"/>
              <a:gd name="T53" fmla="*/ 19050 h 12"/>
              <a:gd name="T54" fmla="*/ 4762 w 11"/>
              <a:gd name="T55" fmla="*/ 19050 h 12"/>
              <a:gd name="T56" fmla="*/ 4762 w 11"/>
              <a:gd name="T57" fmla="*/ 14288 h 12"/>
              <a:gd name="T58" fmla="*/ 0 w 11"/>
              <a:gd name="T59" fmla="*/ 14288 h 12"/>
              <a:gd name="T60" fmla="*/ 0 w 11"/>
              <a:gd name="T61" fmla="*/ 14288 h 12"/>
              <a:gd name="T62" fmla="*/ 0 w 11"/>
              <a:gd name="T63" fmla="*/ 14288 h 12"/>
              <a:gd name="T64" fmla="*/ 0 w 11"/>
              <a:gd name="T65" fmla="*/ 11113 h 12"/>
              <a:gd name="T66" fmla="*/ 0 w 11"/>
              <a:gd name="T67" fmla="*/ 11113 h 12"/>
              <a:gd name="T68" fmla="*/ 0 w 11"/>
              <a:gd name="T69" fmla="*/ 11113 h 12"/>
              <a:gd name="T70" fmla="*/ 0 w 11"/>
              <a:gd name="T71" fmla="*/ 11113 h 12"/>
              <a:gd name="T72" fmla="*/ 0 w 11"/>
              <a:gd name="T73" fmla="*/ 4763 h 12"/>
              <a:gd name="T74" fmla="*/ 0 w 11"/>
              <a:gd name="T75" fmla="*/ 4763 h 12"/>
              <a:gd name="T76" fmla="*/ 0 w 11"/>
              <a:gd name="T77" fmla="*/ 4763 h 12"/>
              <a:gd name="T78" fmla="*/ 4762 w 11"/>
              <a:gd name="T79" fmla="*/ 4763 h 12"/>
              <a:gd name="T80" fmla="*/ 4762 w 11"/>
              <a:gd name="T81" fmla="*/ 0 h 12"/>
              <a:gd name="T82" fmla="*/ 4762 w 11"/>
              <a:gd name="T83" fmla="*/ 0 h 12"/>
              <a:gd name="T84" fmla="*/ 4762 w 11"/>
              <a:gd name="T85" fmla="*/ 0 h 12"/>
              <a:gd name="T86" fmla="*/ 9525 w 11"/>
              <a:gd name="T87" fmla="*/ 0 h 12"/>
              <a:gd name="T88" fmla="*/ 9525 w 11"/>
              <a:gd name="T89" fmla="*/ 0 h 1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" h="12">
                <a:moveTo>
                  <a:pt x="6" y="0"/>
                </a:moveTo>
                <a:lnTo>
                  <a:pt x="6" y="0"/>
                </a:lnTo>
                <a:lnTo>
                  <a:pt x="8" y="0"/>
                </a:lnTo>
                <a:lnTo>
                  <a:pt x="8" y="3"/>
                </a:lnTo>
                <a:lnTo>
                  <a:pt x="11" y="3"/>
                </a:lnTo>
                <a:lnTo>
                  <a:pt x="11" y="7"/>
                </a:lnTo>
                <a:lnTo>
                  <a:pt x="11" y="9"/>
                </a:lnTo>
                <a:lnTo>
                  <a:pt x="8" y="9"/>
                </a:lnTo>
                <a:lnTo>
                  <a:pt x="8" y="12"/>
                </a:lnTo>
                <a:lnTo>
                  <a:pt x="6" y="12"/>
                </a:lnTo>
                <a:lnTo>
                  <a:pt x="3" y="12"/>
                </a:lnTo>
                <a:lnTo>
                  <a:pt x="3" y="9"/>
                </a:lnTo>
                <a:lnTo>
                  <a:pt x="0" y="9"/>
                </a:lnTo>
                <a:lnTo>
                  <a:pt x="0" y="7"/>
                </a:lnTo>
                <a:lnTo>
                  <a:pt x="0" y="3"/>
                </a:lnTo>
                <a:lnTo>
                  <a:pt x="3" y="3"/>
                </a:lnTo>
                <a:lnTo>
                  <a:pt x="3" y="0"/>
                </a:lnTo>
                <a:lnTo>
                  <a:pt x="6" y="0"/>
                </a:lnTo>
              </a:path>
            </a:pathLst>
          </a:custGeom>
          <a:noFill/>
          <a:ln w="4763">
            <a:solidFill>
              <a:srgbClr val="FF0705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753" name="Freeform 533"/>
          <p:cNvSpPr>
            <a:spLocks/>
          </p:cNvSpPr>
          <p:nvPr/>
        </p:nvSpPr>
        <p:spPr bwMode="auto">
          <a:xfrm>
            <a:off x="4678363" y="2550815"/>
            <a:ext cx="23812" cy="22225"/>
          </a:xfrm>
          <a:custGeom>
            <a:avLst/>
            <a:gdLst>
              <a:gd name="T0" fmla="*/ 12700 w 15"/>
              <a:gd name="T1" fmla="*/ 0 h 14"/>
              <a:gd name="T2" fmla="*/ 12700 w 15"/>
              <a:gd name="T3" fmla="*/ 0 h 14"/>
              <a:gd name="T4" fmla="*/ 12700 w 15"/>
              <a:gd name="T5" fmla="*/ 0 h 14"/>
              <a:gd name="T6" fmla="*/ 19050 w 15"/>
              <a:gd name="T7" fmla="*/ 0 h 14"/>
              <a:gd name="T8" fmla="*/ 19050 w 15"/>
              <a:gd name="T9" fmla="*/ 0 h 14"/>
              <a:gd name="T10" fmla="*/ 19050 w 15"/>
              <a:gd name="T11" fmla="*/ 3175 h 14"/>
              <a:gd name="T12" fmla="*/ 19050 w 15"/>
              <a:gd name="T13" fmla="*/ 3175 h 14"/>
              <a:gd name="T14" fmla="*/ 23812 w 15"/>
              <a:gd name="T15" fmla="*/ 3175 h 14"/>
              <a:gd name="T16" fmla="*/ 23812 w 15"/>
              <a:gd name="T17" fmla="*/ 7938 h 14"/>
              <a:gd name="T18" fmla="*/ 23812 w 15"/>
              <a:gd name="T19" fmla="*/ 7938 h 14"/>
              <a:gd name="T20" fmla="*/ 23812 w 15"/>
              <a:gd name="T21" fmla="*/ 7938 h 14"/>
              <a:gd name="T22" fmla="*/ 23812 w 15"/>
              <a:gd name="T23" fmla="*/ 12700 h 14"/>
              <a:gd name="T24" fmla="*/ 23812 w 15"/>
              <a:gd name="T25" fmla="*/ 12700 h 14"/>
              <a:gd name="T26" fmla="*/ 23812 w 15"/>
              <a:gd name="T27" fmla="*/ 12700 h 14"/>
              <a:gd name="T28" fmla="*/ 23812 w 15"/>
              <a:gd name="T29" fmla="*/ 19050 h 14"/>
              <a:gd name="T30" fmla="*/ 23812 w 15"/>
              <a:gd name="T31" fmla="*/ 19050 h 14"/>
              <a:gd name="T32" fmla="*/ 19050 w 15"/>
              <a:gd name="T33" fmla="*/ 19050 h 14"/>
              <a:gd name="T34" fmla="*/ 19050 w 15"/>
              <a:gd name="T35" fmla="*/ 19050 h 14"/>
              <a:gd name="T36" fmla="*/ 19050 w 15"/>
              <a:gd name="T37" fmla="*/ 22225 h 14"/>
              <a:gd name="T38" fmla="*/ 19050 w 15"/>
              <a:gd name="T39" fmla="*/ 22225 h 14"/>
              <a:gd name="T40" fmla="*/ 12700 w 15"/>
              <a:gd name="T41" fmla="*/ 22225 h 14"/>
              <a:gd name="T42" fmla="*/ 12700 w 15"/>
              <a:gd name="T43" fmla="*/ 22225 h 14"/>
              <a:gd name="T44" fmla="*/ 12700 w 15"/>
              <a:gd name="T45" fmla="*/ 22225 h 14"/>
              <a:gd name="T46" fmla="*/ 9525 w 15"/>
              <a:gd name="T47" fmla="*/ 22225 h 14"/>
              <a:gd name="T48" fmla="*/ 9525 w 15"/>
              <a:gd name="T49" fmla="*/ 22225 h 14"/>
              <a:gd name="T50" fmla="*/ 4762 w 15"/>
              <a:gd name="T51" fmla="*/ 22225 h 14"/>
              <a:gd name="T52" fmla="*/ 4762 w 15"/>
              <a:gd name="T53" fmla="*/ 22225 h 14"/>
              <a:gd name="T54" fmla="*/ 4762 w 15"/>
              <a:gd name="T55" fmla="*/ 19050 h 14"/>
              <a:gd name="T56" fmla="*/ 4762 w 15"/>
              <a:gd name="T57" fmla="*/ 19050 h 14"/>
              <a:gd name="T58" fmla="*/ 0 w 15"/>
              <a:gd name="T59" fmla="*/ 19050 h 14"/>
              <a:gd name="T60" fmla="*/ 0 w 15"/>
              <a:gd name="T61" fmla="*/ 19050 h 14"/>
              <a:gd name="T62" fmla="*/ 0 w 15"/>
              <a:gd name="T63" fmla="*/ 12700 h 14"/>
              <a:gd name="T64" fmla="*/ 0 w 15"/>
              <a:gd name="T65" fmla="*/ 12700 h 14"/>
              <a:gd name="T66" fmla="*/ 0 w 15"/>
              <a:gd name="T67" fmla="*/ 12700 h 14"/>
              <a:gd name="T68" fmla="*/ 0 w 15"/>
              <a:gd name="T69" fmla="*/ 7938 h 14"/>
              <a:gd name="T70" fmla="*/ 0 w 15"/>
              <a:gd name="T71" fmla="*/ 7938 h 14"/>
              <a:gd name="T72" fmla="*/ 0 w 15"/>
              <a:gd name="T73" fmla="*/ 7938 h 14"/>
              <a:gd name="T74" fmla="*/ 0 w 15"/>
              <a:gd name="T75" fmla="*/ 3175 h 14"/>
              <a:gd name="T76" fmla="*/ 4762 w 15"/>
              <a:gd name="T77" fmla="*/ 3175 h 14"/>
              <a:gd name="T78" fmla="*/ 4762 w 15"/>
              <a:gd name="T79" fmla="*/ 3175 h 14"/>
              <a:gd name="T80" fmla="*/ 4762 w 15"/>
              <a:gd name="T81" fmla="*/ 0 h 14"/>
              <a:gd name="T82" fmla="*/ 4762 w 15"/>
              <a:gd name="T83" fmla="*/ 0 h 14"/>
              <a:gd name="T84" fmla="*/ 9525 w 15"/>
              <a:gd name="T85" fmla="*/ 0 h 14"/>
              <a:gd name="T86" fmla="*/ 9525 w 15"/>
              <a:gd name="T87" fmla="*/ 0 h 14"/>
              <a:gd name="T88" fmla="*/ 9525 w 15"/>
              <a:gd name="T89" fmla="*/ 0 h 14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5" h="14">
                <a:moveTo>
                  <a:pt x="8" y="0"/>
                </a:moveTo>
                <a:lnTo>
                  <a:pt x="8" y="0"/>
                </a:lnTo>
                <a:lnTo>
                  <a:pt x="12" y="0"/>
                </a:lnTo>
                <a:lnTo>
                  <a:pt x="12" y="2"/>
                </a:lnTo>
                <a:lnTo>
                  <a:pt x="15" y="2"/>
                </a:lnTo>
                <a:lnTo>
                  <a:pt x="15" y="5"/>
                </a:lnTo>
                <a:lnTo>
                  <a:pt x="15" y="8"/>
                </a:lnTo>
                <a:lnTo>
                  <a:pt x="15" y="12"/>
                </a:lnTo>
                <a:lnTo>
                  <a:pt x="12" y="12"/>
                </a:lnTo>
                <a:lnTo>
                  <a:pt x="12" y="14"/>
                </a:lnTo>
                <a:lnTo>
                  <a:pt x="8" y="14"/>
                </a:lnTo>
                <a:lnTo>
                  <a:pt x="6" y="14"/>
                </a:lnTo>
                <a:lnTo>
                  <a:pt x="3" y="14"/>
                </a:lnTo>
                <a:lnTo>
                  <a:pt x="3" y="12"/>
                </a:lnTo>
                <a:lnTo>
                  <a:pt x="0" y="12"/>
                </a:lnTo>
                <a:lnTo>
                  <a:pt x="0" y="8"/>
                </a:lnTo>
                <a:lnTo>
                  <a:pt x="0" y="5"/>
                </a:lnTo>
                <a:lnTo>
                  <a:pt x="0" y="2"/>
                </a:lnTo>
                <a:lnTo>
                  <a:pt x="3" y="2"/>
                </a:lnTo>
                <a:lnTo>
                  <a:pt x="3" y="0"/>
                </a:lnTo>
                <a:lnTo>
                  <a:pt x="6" y="0"/>
                </a:lnTo>
                <a:lnTo>
                  <a:pt x="8" y="0"/>
                </a:lnTo>
                <a:close/>
              </a:path>
            </a:pathLst>
          </a:custGeom>
          <a:solidFill>
            <a:srgbClr val="FF070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754" name="Freeform 534"/>
          <p:cNvSpPr>
            <a:spLocks/>
          </p:cNvSpPr>
          <p:nvPr/>
        </p:nvSpPr>
        <p:spPr bwMode="auto">
          <a:xfrm>
            <a:off x="4678363" y="2550815"/>
            <a:ext cx="19050" cy="19050"/>
          </a:xfrm>
          <a:custGeom>
            <a:avLst/>
            <a:gdLst>
              <a:gd name="T0" fmla="*/ 9525 w 12"/>
              <a:gd name="T1" fmla="*/ 0 h 12"/>
              <a:gd name="T2" fmla="*/ 9525 w 12"/>
              <a:gd name="T3" fmla="*/ 0 h 12"/>
              <a:gd name="T4" fmla="*/ 12700 w 12"/>
              <a:gd name="T5" fmla="*/ 0 h 12"/>
              <a:gd name="T6" fmla="*/ 12700 w 12"/>
              <a:gd name="T7" fmla="*/ 0 h 12"/>
              <a:gd name="T8" fmla="*/ 12700 w 12"/>
              <a:gd name="T9" fmla="*/ 0 h 12"/>
              <a:gd name="T10" fmla="*/ 12700 w 12"/>
              <a:gd name="T11" fmla="*/ 3175 h 12"/>
              <a:gd name="T12" fmla="*/ 19050 w 12"/>
              <a:gd name="T13" fmla="*/ 3175 h 12"/>
              <a:gd name="T14" fmla="*/ 19050 w 12"/>
              <a:gd name="T15" fmla="*/ 3175 h 12"/>
              <a:gd name="T16" fmla="*/ 19050 w 12"/>
              <a:gd name="T17" fmla="*/ 3175 h 12"/>
              <a:gd name="T18" fmla="*/ 19050 w 12"/>
              <a:gd name="T19" fmla="*/ 7938 h 12"/>
              <a:gd name="T20" fmla="*/ 19050 w 12"/>
              <a:gd name="T21" fmla="*/ 7938 h 12"/>
              <a:gd name="T22" fmla="*/ 19050 w 12"/>
              <a:gd name="T23" fmla="*/ 7938 h 12"/>
              <a:gd name="T24" fmla="*/ 19050 w 12"/>
              <a:gd name="T25" fmla="*/ 7938 h 12"/>
              <a:gd name="T26" fmla="*/ 19050 w 12"/>
              <a:gd name="T27" fmla="*/ 12700 h 12"/>
              <a:gd name="T28" fmla="*/ 19050 w 12"/>
              <a:gd name="T29" fmla="*/ 12700 h 12"/>
              <a:gd name="T30" fmla="*/ 19050 w 12"/>
              <a:gd name="T31" fmla="*/ 12700 h 12"/>
              <a:gd name="T32" fmla="*/ 12700 w 12"/>
              <a:gd name="T33" fmla="*/ 12700 h 12"/>
              <a:gd name="T34" fmla="*/ 12700 w 12"/>
              <a:gd name="T35" fmla="*/ 19050 h 12"/>
              <a:gd name="T36" fmla="*/ 12700 w 12"/>
              <a:gd name="T37" fmla="*/ 19050 h 12"/>
              <a:gd name="T38" fmla="*/ 12700 w 12"/>
              <a:gd name="T39" fmla="*/ 19050 h 12"/>
              <a:gd name="T40" fmla="*/ 12700 w 12"/>
              <a:gd name="T41" fmla="*/ 19050 h 12"/>
              <a:gd name="T42" fmla="*/ 9525 w 12"/>
              <a:gd name="T43" fmla="*/ 19050 h 12"/>
              <a:gd name="T44" fmla="*/ 9525 w 12"/>
              <a:gd name="T45" fmla="*/ 19050 h 12"/>
              <a:gd name="T46" fmla="*/ 9525 w 12"/>
              <a:gd name="T47" fmla="*/ 19050 h 12"/>
              <a:gd name="T48" fmla="*/ 4763 w 12"/>
              <a:gd name="T49" fmla="*/ 19050 h 12"/>
              <a:gd name="T50" fmla="*/ 4763 w 12"/>
              <a:gd name="T51" fmla="*/ 19050 h 12"/>
              <a:gd name="T52" fmla="*/ 4763 w 12"/>
              <a:gd name="T53" fmla="*/ 19050 h 12"/>
              <a:gd name="T54" fmla="*/ 4763 w 12"/>
              <a:gd name="T55" fmla="*/ 19050 h 12"/>
              <a:gd name="T56" fmla="*/ 4763 w 12"/>
              <a:gd name="T57" fmla="*/ 12700 h 12"/>
              <a:gd name="T58" fmla="*/ 0 w 12"/>
              <a:gd name="T59" fmla="*/ 12700 h 12"/>
              <a:gd name="T60" fmla="*/ 0 w 12"/>
              <a:gd name="T61" fmla="*/ 12700 h 12"/>
              <a:gd name="T62" fmla="*/ 0 w 12"/>
              <a:gd name="T63" fmla="*/ 12700 h 12"/>
              <a:gd name="T64" fmla="*/ 0 w 12"/>
              <a:gd name="T65" fmla="*/ 7938 h 12"/>
              <a:gd name="T66" fmla="*/ 0 w 12"/>
              <a:gd name="T67" fmla="*/ 7938 h 12"/>
              <a:gd name="T68" fmla="*/ 0 w 12"/>
              <a:gd name="T69" fmla="*/ 7938 h 12"/>
              <a:gd name="T70" fmla="*/ 0 w 12"/>
              <a:gd name="T71" fmla="*/ 7938 h 12"/>
              <a:gd name="T72" fmla="*/ 0 w 12"/>
              <a:gd name="T73" fmla="*/ 3175 h 12"/>
              <a:gd name="T74" fmla="*/ 0 w 12"/>
              <a:gd name="T75" fmla="*/ 3175 h 12"/>
              <a:gd name="T76" fmla="*/ 0 w 12"/>
              <a:gd name="T77" fmla="*/ 3175 h 12"/>
              <a:gd name="T78" fmla="*/ 4763 w 12"/>
              <a:gd name="T79" fmla="*/ 3175 h 12"/>
              <a:gd name="T80" fmla="*/ 4763 w 12"/>
              <a:gd name="T81" fmla="*/ 0 h 12"/>
              <a:gd name="T82" fmla="*/ 4763 w 12"/>
              <a:gd name="T83" fmla="*/ 0 h 12"/>
              <a:gd name="T84" fmla="*/ 4763 w 12"/>
              <a:gd name="T85" fmla="*/ 0 h 12"/>
              <a:gd name="T86" fmla="*/ 9525 w 12"/>
              <a:gd name="T87" fmla="*/ 0 h 12"/>
              <a:gd name="T88" fmla="*/ 9525 w 12"/>
              <a:gd name="T89" fmla="*/ 0 h 1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2" h="12">
                <a:moveTo>
                  <a:pt x="6" y="0"/>
                </a:moveTo>
                <a:lnTo>
                  <a:pt x="6" y="0"/>
                </a:lnTo>
                <a:lnTo>
                  <a:pt x="8" y="0"/>
                </a:lnTo>
                <a:lnTo>
                  <a:pt x="8" y="2"/>
                </a:lnTo>
                <a:lnTo>
                  <a:pt x="12" y="2"/>
                </a:lnTo>
                <a:lnTo>
                  <a:pt x="12" y="5"/>
                </a:lnTo>
                <a:lnTo>
                  <a:pt x="12" y="8"/>
                </a:lnTo>
                <a:lnTo>
                  <a:pt x="8" y="8"/>
                </a:lnTo>
                <a:lnTo>
                  <a:pt x="8" y="12"/>
                </a:lnTo>
                <a:lnTo>
                  <a:pt x="6" y="12"/>
                </a:lnTo>
                <a:lnTo>
                  <a:pt x="3" y="12"/>
                </a:lnTo>
                <a:lnTo>
                  <a:pt x="3" y="8"/>
                </a:lnTo>
                <a:lnTo>
                  <a:pt x="0" y="8"/>
                </a:lnTo>
                <a:lnTo>
                  <a:pt x="0" y="5"/>
                </a:lnTo>
                <a:lnTo>
                  <a:pt x="0" y="2"/>
                </a:lnTo>
                <a:lnTo>
                  <a:pt x="3" y="2"/>
                </a:lnTo>
                <a:lnTo>
                  <a:pt x="3" y="0"/>
                </a:lnTo>
                <a:lnTo>
                  <a:pt x="6" y="0"/>
                </a:lnTo>
              </a:path>
            </a:pathLst>
          </a:custGeom>
          <a:noFill/>
          <a:ln w="4763">
            <a:solidFill>
              <a:srgbClr val="FF0705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755" name="Freeform 535"/>
          <p:cNvSpPr>
            <a:spLocks/>
          </p:cNvSpPr>
          <p:nvPr/>
        </p:nvSpPr>
        <p:spPr bwMode="auto">
          <a:xfrm>
            <a:off x="4762500" y="2541290"/>
            <a:ext cx="22225" cy="22225"/>
          </a:xfrm>
          <a:custGeom>
            <a:avLst/>
            <a:gdLst>
              <a:gd name="T0" fmla="*/ 12700 w 14"/>
              <a:gd name="T1" fmla="*/ 0 h 14"/>
              <a:gd name="T2" fmla="*/ 12700 w 14"/>
              <a:gd name="T3" fmla="*/ 0 h 14"/>
              <a:gd name="T4" fmla="*/ 12700 w 14"/>
              <a:gd name="T5" fmla="*/ 0 h 14"/>
              <a:gd name="T6" fmla="*/ 17463 w 14"/>
              <a:gd name="T7" fmla="*/ 0 h 14"/>
              <a:gd name="T8" fmla="*/ 17463 w 14"/>
              <a:gd name="T9" fmla="*/ 0 h 14"/>
              <a:gd name="T10" fmla="*/ 17463 w 14"/>
              <a:gd name="T11" fmla="*/ 4763 h 14"/>
              <a:gd name="T12" fmla="*/ 17463 w 14"/>
              <a:gd name="T13" fmla="*/ 4763 h 14"/>
              <a:gd name="T14" fmla="*/ 22225 w 14"/>
              <a:gd name="T15" fmla="*/ 4763 h 14"/>
              <a:gd name="T16" fmla="*/ 22225 w 14"/>
              <a:gd name="T17" fmla="*/ 9525 h 14"/>
              <a:gd name="T18" fmla="*/ 22225 w 14"/>
              <a:gd name="T19" fmla="*/ 9525 h 14"/>
              <a:gd name="T20" fmla="*/ 22225 w 14"/>
              <a:gd name="T21" fmla="*/ 9525 h 14"/>
              <a:gd name="T22" fmla="*/ 22225 w 14"/>
              <a:gd name="T23" fmla="*/ 12700 h 14"/>
              <a:gd name="T24" fmla="*/ 22225 w 14"/>
              <a:gd name="T25" fmla="*/ 12700 h 14"/>
              <a:gd name="T26" fmla="*/ 22225 w 14"/>
              <a:gd name="T27" fmla="*/ 12700 h 14"/>
              <a:gd name="T28" fmla="*/ 22225 w 14"/>
              <a:gd name="T29" fmla="*/ 17463 h 14"/>
              <a:gd name="T30" fmla="*/ 22225 w 14"/>
              <a:gd name="T31" fmla="*/ 17463 h 14"/>
              <a:gd name="T32" fmla="*/ 17463 w 14"/>
              <a:gd name="T33" fmla="*/ 17463 h 14"/>
              <a:gd name="T34" fmla="*/ 17463 w 14"/>
              <a:gd name="T35" fmla="*/ 17463 h 14"/>
              <a:gd name="T36" fmla="*/ 17463 w 14"/>
              <a:gd name="T37" fmla="*/ 22225 h 14"/>
              <a:gd name="T38" fmla="*/ 17463 w 14"/>
              <a:gd name="T39" fmla="*/ 22225 h 14"/>
              <a:gd name="T40" fmla="*/ 12700 w 14"/>
              <a:gd name="T41" fmla="*/ 22225 h 14"/>
              <a:gd name="T42" fmla="*/ 12700 w 14"/>
              <a:gd name="T43" fmla="*/ 22225 h 14"/>
              <a:gd name="T44" fmla="*/ 12700 w 14"/>
              <a:gd name="T45" fmla="*/ 22225 h 14"/>
              <a:gd name="T46" fmla="*/ 9525 w 14"/>
              <a:gd name="T47" fmla="*/ 22225 h 14"/>
              <a:gd name="T48" fmla="*/ 9525 w 14"/>
              <a:gd name="T49" fmla="*/ 22225 h 14"/>
              <a:gd name="T50" fmla="*/ 4763 w 14"/>
              <a:gd name="T51" fmla="*/ 22225 h 14"/>
              <a:gd name="T52" fmla="*/ 4763 w 14"/>
              <a:gd name="T53" fmla="*/ 22225 h 14"/>
              <a:gd name="T54" fmla="*/ 4763 w 14"/>
              <a:gd name="T55" fmla="*/ 17463 h 14"/>
              <a:gd name="T56" fmla="*/ 4763 w 14"/>
              <a:gd name="T57" fmla="*/ 17463 h 14"/>
              <a:gd name="T58" fmla="*/ 0 w 14"/>
              <a:gd name="T59" fmla="*/ 17463 h 14"/>
              <a:gd name="T60" fmla="*/ 0 w 14"/>
              <a:gd name="T61" fmla="*/ 17463 h 14"/>
              <a:gd name="T62" fmla="*/ 0 w 14"/>
              <a:gd name="T63" fmla="*/ 12700 h 14"/>
              <a:gd name="T64" fmla="*/ 0 w 14"/>
              <a:gd name="T65" fmla="*/ 12700 h 14"/>
              <a:gd name="T66" fmla="*/ 0 w 14"/>
              <a:gd name="T67" fmla="*/ 12700 h 14"/>
              <a:gd name="T68" fmla="*/ 0 w 14"/>
              <a:gd name="T69" fmla="*/ 9525 h 14"/>
              <a:gd name="T70" fmla="*/ 0 w 14"/>
              <a:gd name="T71" fmla="*/ 9525 h 14"/>
              <a:gd name="T72" fmla="*/ 0 w 14"/>
              <a:gd name="T73" fmla="*/ 9525 h 14"/>
              <a:gd name="T74" fmla="*/ 0 w 14"/>
              <a:gd name="T75" fmla="*/ 4763 h 14"/>
              <a:gd name="T76" fmla="*/ 4763 w 14"/>
              <a:gd name="T77" fmla="*/ 4763 h 14"/>
              <a:gd name="T78" fmla="*/ 4763 w 14"/>
              <a:gd name="T79" fmla="*/ 4763 h 14"/>
              <a:gd name="T80" fmla="*/ 4763 w 14"/>
              <a:gd name="T81" fmla="*/ 0 h 14"/>
              <a:gd name="T82" fmla="*/ 4763 w 14"/>
              <a:gd name="T83" fmla="*/ 0 h 14"/>
              <a:gd name="T84" fmla="*/ 9525 w 14"/>
              <a:gd name="T85" fmla="*/ 0 h 14"/>
              <a:gd name="T86" fmla="*/ 9525 w 14"/>
              <a:gd name="T87" fmla="*/ 0 h 14"/>
              <a:gd name="T88" fmla="*/ 9525 w 14"/>
              <a:gd name="T89" fmla="*/ 0 h 14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4" h="14">
                <a:moveTo>
                  <a:pt x="8" y="0"/>
                </a:moveTo>
                <a:lnTo>
                  <a:pt x="8" y="0"/>
                </a:lnTo>
                <a:lnTo>
                  <a:pt x="11" y="0"/>
                </a:lnTo>
                <a:lnTo>
                  <a:pt x="11" y="3"/>
                </a:lnTo>
                <a:lnTo>
                  <a:pt x="14" y="3"/>
                </a:lnTo>
                <a:lnTo>
                  <a:pt x="14" y="6"/>
                </a:lnTo>
                <a:lnTo>
                  <a:pt x="14" y="8"/>
                </a:lnTo>
                <a:lnTo>
                  <a:pt x="14" y="11"/>
                </a:lnTo>
                <a:lnTo>
                  <a:pt x="11" y="11"/>
                </a:lnTo>
                <a:lnTo>
                  <a:pt x="11" y="14"/>
                </a:lnTo>
                <a:lnTo>
                  <a:pt x="8" y="14"/>
                </a:lnTo>
                <a:lnTo>
                  <a:pt x="6" y="14"/>
                </a:lnTo>
                <a:lnTo>
                  <a:pt x="3" y="14"/>
                </a:lnTo>
                <a:lnTo>
                  <a:pt x="3" y="11"/>
                </a:lnTo>
                <a:lnTo>
                  <a:pt x="0" y="11"/>
                </a:lnTo>
                <a:lnTo>
                  <a:pt x="0" y="8"/>
                </a:lnTo>
                <a:lnTo>
                  <a:pt x="0" y="6"/>
                </a:lnTo>
                <a:lnTo>
                  <a:pt x="0" y="3"/>
                </a:lnTo>
                <a:lnTo>
                  <a:pt x="3" y="3"/>
                </a:lnTo>
                <a:lnTo>
                  <a:pt x="3" y="0"/>
                </a:lnTo>
                <a:lnTo>
                  <a:pt x="6" y="0"/>
                </a:lnTo>
                <a:lnTo>
                  <a:pt x="8" y="0"/>
                </a:lnTo>
                <a:close/>
              </a:path>
            </a:pathLst>
          </a:custGeom>
          <a:solidFill>
            <a:srgbClr val="FF070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756" name="Freeform 536"/>
          <p:cNvSpPr>
            <a:spLocks/>
          </p:cNvSpPr>
          <p:nvPr/>
        </p:nvSpPr>
        <p:spPr bwMode="auto">
          <a:xfrm>
            <a:off x="4762500" y="2541290"/>
            <a:ext cx="17463" cy="17462"/>
          </a:xfrm>
          <a:custGeom>
            <a:avLst/>
            <a:gdLst>
              <a:gd name="T0" fmla="*/ 9525 w 11"/>
              <a:gd name="T1" fmla="*/ 0 h 11"/>
              <a:gd name="T2" fmla="*/ 9525 w 11"/>
              <a:gd name="T3" fmla="*/ 0 h 11"/>
              <a:gd name="T4" fmla="*/ 12700 w 11"/>
              <a:gd name="T5" fmla="*/ 0 h 11"/>
              <a:gd name="T6" fmla="*/ 12700 w 11"/>
              <a:gd name="T7" fmla="*/ 0 h 11"/>
              <a:gd name="T8" fmla="*/ 12700 w 11"/>
              <a:gd name="T9" fmla="*/ 0 h 11"/>
              <a:gd name="T10" fmla="*/ 12700 w 11"/>
              <a:gd name="T11" fmla="*/ 4762 h 11"/>
              <a:gd name="T12" fmla="*/ 17463 w 11"/>
              <a:gd name="T13" fmla="*/ 4762 h 11"/>
              <a:gd name="T14" fmla="*/ 17463 w 11"/>
              <a:gd name="T15" fmla="*/ 4762 h 11"/>
              <a:gd name="T16" fmla="*/ 17463 w 11"/>
              <a:gd name="T17" fmla="*/ 4762 h 11"/>
              <a:gd name="T18" fmla="*/ 17463 w 11"/>
              <a:gd name="T19" fmla="*/ 9525 h 11"/>
              <a:gd name="T20" fmla="*/ 17463 w 11"/>
              <a:gd name="T21" fmla="*/ 9525 h 11"/>
              <a:gd name="T22" fmla="*/ 17463 w 11"/>
              <a:gd name="T23" fmla="*/ 9525 h 11"/>
              <a:gd name="T24" fmla="*/ 17463 w 11"/>
              <a:gd name="T25" fmla="*/ 9525 h 11"/>
              <a:gd name="T26" fmla="*/ 17463 w 11"/>
              <a:gd name="T27" fmla="*/ 12700 h 11"/>
              <a:gd name="T28" fmla="*/ 17463 w 11"/>
              <a:gd name="T29" fmla="*/ 12700 h 11"/>
              <a:gd name="T30" fmla="*/ 17463 w 11"/>
              <a:gd name="T31" fmla="*/ 12700 h 11"/>
              <a:gd name="T32" fmla="*/ 12700 w 11"/>
              <a:gd name="T33" fmla="*/ 12700 h 11"/>
              <a:gd name="T34" fmla="*/ 12700 w 11"/>
              <a:gd name="T35" fmla="*/ 17462 h 11"/>
              <a:gd name="T36" fmla="*/ 12700 w 11"/>
              <a:gd name="T37" fmla="*/ 17462 h 11"/>
              <a:gd name="T38" fmla="*/ 12700 w 11"/>
              <a:gd name="T39" fmla="*/ 17462 h 11"/>
              <a:gd name="T40" fmla="*/ 12700 w 11"/>
              <a:gd name="T41" fmla="*/ 17462 h 11"/>
              <a:gd name="T42" fmla="*/ 9525 w 11"/>
              <a:gd name="T43" fmla="*/ 17462 h 11"/>
              <a:gd name="T44" fmla="*/ 9525 w 11"/>
              <a:gd name="T45" fmla="*/ 17462 h 11"/>
              <a:gd name="T46" fmla="*/ 9525 w 11"/>
              <a:gd name="T47" fmla="*/ 17462 h 11"/>
              <a:gd name="T48" fmla="*/ 4763 w 11"/>
              <a:gd name="T49" fmla="*/ 17462 h 11"/>
              <a:gd name="T50" fmla="*/ 4763 w 11"/>
              <a:gd name="T51" fmla="*/ 17462 h 11"/>
              <a:gd name="T52" fmla="*/ 4763 w 11"/>
              <a:gd name="T53" fmla="*/ 17462 h 11"/>
              <a:gd name="T54" fmla="*/ 4763 w 11"/>
              <a:gd name="T55" fmla="*/ 17462 h 11"/>
              <a:gd name="T56" fmla="*/ 4763 w 11"/>
              <a:gd name="T57" fmla="*/ 12700 h 11"/>
              <a:gd name="T58" fmla="*/ 0 w 11"/>
              <a:gd name="T59" fmla="*/ 12700 h 11"/>
              <a:gd name="T60" fmla="*/ 0 w 11"/>
              <a:gd name="T61" fmla="*/ 12700 h 11"/>
              <a:gd name="T62" fmla="*/ 0 w 11"/>
              <a:gd name="T63" fmla="*/ 12700 h 11"/>
              <a:gd name="T64" fmla="*/ 0 w 11"/>
              <a:gd name="T65" fmla="*/ 9525 h 11"/>
              <a:gd name="T66" fmla="*/ 0 w 11"/>
              <a:gd name="T67" fmla="*/ 9525 h 11"/>
              <a:gd name="T68" fmla="*/ 0 w 11"/>
              <a:gd name="T69" fmla="*/ 9525 h 11"/>
              <a:gd name="T70" fmla="*/ 0 w 11"/>
              <a:gd name="T71" fmla="*/ 9525 h 11"/>
              <a:gd name="T72" fmla="*/ 0 w 11"/>
              <a:gd name="T73" fmla="*/ 4762 h 11"/>
              <a:gd name="T74" fmla="*/ 0 w 11"/>
              <a:gd name="T75" fmla="*/ 4762 h 11"/>
              <a:gd name="T76" fmla="*/ 0 w 11"/>
              <a:gd name="T77" fmla="*/ 4762 h 11"/>
              <a:gd name="T78" fmla="*/ 4763 w 11"/>
              <a:gd name="T79" fmla="*/ 4762 h 11"/>
              <a:gd name="T80" fmla="*/ 4763 w 11"/>
              <a:gd name="T81" fmla="*/ 0 h 11"/>
              <a:gd name="T82" fmla="*/ 4763 w 11"/>
              <a:gd name="T83" fmla="*/ 0 h 11"/>
              <a:gd name="T84" fmla="*/ 4763 w 11"/>
              <a:gd name="T85" fmla="*/ 0 h 11"/>
              <a:gd name="T86" fmla="*/ 9525 w 11"/>
              <a:gd name="T87" fmla="*/ 0 h 11"/>
              <a:gd name="T88" fmla="*/ 9525 w 11"/>
              <a:gd name="T89" fmla="*/ 0 h 1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" h="11">
                <a:moveTo>
                  <a:pt x="6" y="0"/>
                </a:moveTo>
                <a:lnTo>
                  <a:pt x="6" y="0"/>
                </a:lnTo>
                <a:lnTo>
                  <a:pt x="8" y="0"/>
                </a:lnTo>
                <a:lnTo>
                  <a:pt x="8" y="3"/>
                </a:lnTo>
                <a:lnTo>
                  <a:pt x="11" y="3"/>
                </a:lnTo>
                <a:lnTo>
                  <a:pt x="11" y="6"/>
                </a:lnTo>
                <a:lnTo>
                  <a:pt x="11" y="8"/>
                </a:lnTo>
                <a:lnTo>
                  <a:pt x="8" y="8"/>
                </a:lnTo>
                <a:lnTo>
                  <a:pt x="8" y="11"/>
                </a:lnTo>
                <a:lnTo>
                  <a:pt x="6" y="11"/>
                </a:lnTo>
                <a:lnTo>
                  <a:pt x="3" y="11"/>
                </a:lnTo>
                <a:lnTo>
                  <a:pt x="3" y="8"/>
                </a:lnTo>
                <a:lnTo>
                  <a:pt x="0" y="8"/>
                </a:lnTo>
                <a:lnTo>
                  <a:pt x="0" y="6"/>
                </a:lnTo>
                <a:lnTo>
                  <a:pt x="0" y="3"/>
                </a:lnTo>
                <a:lnTo>
                  <a:pt x="3" y="3"/>
                </a:lnTo>
                <a:lnTo>
                  <a:pt x="3" y="0"/>
                </a:lnTo>
                <a:lnTo>
                  <a:pt x="6" y="0"/>
                </a:lnTo>
              </a:path>
            </a:pathLst>
          </a:custGeom>
          <a:noFill/>
          <a:ln w="4763">
            <a:solidFill>
              <a:srgbClr val="FF0705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6757" name="Rectangle 537"/>
          <p:cNvSpPr>
            <a:spLocks noChangeArrowheads="1"/>
          </p:cNvSpPr>
          <p:nvPr/>
        </p:nvSpPr>
        <p:spPr bwMode="auto">
          <a:xfrm>
            <a:off x="850900" y="5124152"/>
            <a:ext cx="11271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fr-FR" sz="1600">
                <a:solidFill>
                  <a:srgbClr val="000000"/>
                </a:solidFill>
                <a:latin typeface="Arial" charset="0"/>
              </a:rPr>
              <a:t>0</a:t>
            </a:r>
            <a:endParaRPr lang="fr-FR"/>
          </a:p>
        </p:txBody>
      </p:sp>
      <p:sp>
        <p:nvSpPr>
          <p:cNvPr id="26758" name="Rectangle 538"/>
          <p:cNvSpPr>
            <a:spLocks noChangeArrowheads="1"/>
          </p:cNvSpPr>
          <p:nvPr/>
        </p:nvSpPr>
        <p:spPr bwMode="auto">
          <a:xfrm>
            <a:off x="684213" y="4584402"/>
            <a:ext cx="2825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fr-FR" sz="1600">
                <a:solidFill>
                  <a:srgbClr val="000000"/>
                </a:solidFill>
                <a:latin typeface="Arial" charset="0"/>
              </a:rPr>
              <a:t>0.2</a:t>
            </a:r>
            <a:endParaRPr lang="fr-FR"/>
          </a:p>
        </p:txBody>
      </p:sp>
      <p:sp>
        <p:nvSpPr>
          <p:cNvPr id="26759" name="Rectangle 539"/>
          <p:cNvSpPr>
            <a:spLocks noChangeArrowheads="1"/>
          </p:cNvSpPr>
          <p:nvPr/>
        </p:nvSpPr>
        <p:spPr bwMode="auto">
          <a:xfrm>
            <a:off x="684213" y="4036715"/>
            <a:ext cx="2825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fr-FR" sz="1600">
                <a:solidFill>
                  <a:srgbClr val="000000"/>
                </a:solidFill>
                <a:latin typeface="Arial" charset="0"/>
              </a:rPr>
              <a:t>0.4</a:t>
            </a:r>
            <a:endParaRPr lang="fr-FR"/>
          </a:p>
        </p:txBody>
      </p:sp>
      <p:sp>
        <p:nvSpPr>
          <p:cNvPr id="26760" name="Rectangle 540"/>
          <p:cNvSpPr>
            <a:spLocks noChangeArrowheads="1"/>
          </p:cNvSpPr>
          <p:nvPr/>
        </p:nvSpPr>
        <p:spPr bwMode="auto">
          <a:xfrm>
            <a:off x="684213" y="3492202"/>
            <a:ext cx="2825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fr-FR" sz="1600">
                <a:solidFill>
                  <a:srgbClr val="000000"/>
                </a:solidFill>
                <a:latin typeface="Arial" charset="0"/>
              </a:rPr>
              <a:t>0.6</a:t>
            </a:r>
            <a:endParaRPr lang="fr-FR"/>
          </a:p>
        </p:txBody>
      </p:sp>
      <p:sp>
        <p:nvSpPr>
          <p:cNvPr id="26761" name="Rectangle 541"/>
          <p:cNvSpPr>
            <a:spLocks noChangeArrowheads="1"/>
          </p:cNvSpPr>
          <p:nvPr/>
        </p:nvSpPr>
        <p:spPr bwMode="auto">
          <a:xfrm>
            <a:off x="684213" y="2952452"/>
            <a:ext cx="2825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fr-FR" sz="1600">
                <a:solidFill>
                  <a:srgbClr val="000000"/>
                </a:solidFill>
                <a:latin typeface="Arial" charset="0"/>
              </a:rPr>
              <a:t>0.8</a:t>
            </a:r>
            <a:endParaRPr lang="fr-FR"/>
          </a:p>
        </p:txBody>
      </p:sp>
      <p:sp>
        <p:nvSpPr>
          <p:cNvPr id="26762" name="Rectangle 542"/>
          <p:cNvSpPr>
            <a:spLocks noChangeArrowheads="1"/>
          </p:cNvSpPr>
          <p:nvPr/>
        </p:nvSpPr>
        <p:spPr bwMode="auto">
          <a:xfrm>
            <a:off x="850900" y="2407940"/>
            <a:ext cx="11271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fr-FR" sz="1600">
                <a:solidFill>
                  <a:srgbClr val="000000"/>
                </a:solidFill>
                <a:latin typeface="Arial" charset="0"/>
              </a:rPr>
              <a:t>1</a:t>
            </a:r>
            <a:endParaRPr lang="fr-FR"/>
          </a:p>
        </p:txBody>
      </p:sp>
      <p:sp>
        <p:nvSpPr>
          <p:cNvPr id="26763" name="Rectangle 543"/>
          <p:cNvSpPr>
            <a:spLocks noChangeArrowheads="1"/>
          </p:cNvSpPr>
          <p:nvPr/>
        </p:nvSpPr>
        <p:spPr bwMode="auto">
          <a:xfrm>
            <a:off x="684213" y="1868190"/>
            <a:ext cx="2825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fr-FR" sz="1600">
                <a:solidFill>
                  <a:srgbClr val="000000"/>
                </a:solidFill>
                <a:latin typeface="Arial" charset="0"/>
              </a:rPr>
              <a:t>1.2</a:t>
            </a:r>
            <a:endParaRPr lang="fr-FR"/>
          </a:p>
        </p:txBody>
      </p:sp>
      <p:sp>
        <p:nvSpPr>
          <p:cNvPr id="26764" name="Rectangle 544"/>
          <p:cNvSpPr>
            <a:spLocks noChangeArrowheads="1"/>
          </p:cNvSpPr>
          <p:nvPr/>
        </p:nvSpPr>
        <p:spPr bwMode="auto">
          <a:xfrm>
            <a:off x="827088" y="5413077"/>
            <a:ext cx="4508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fr-FR" sz="1600">
                <a:solidFill>
                  <a:srgbClr val="000000"/>
                </a:solidFill>
                <a:latin typeface="Arial" charset="0"/>
              </a:rPr>
              <a:t>6520</a:t>
            </a:r>
            <a:endParaRPr lang="fr-FR"/>
          </a:p>
        </p:txBody>
      </p:sp>
      <p:sp>
        <p:nvSpPr>
          <p:cNvPr id="26765" name="Rectangle 545"/>
          <p:cNvSpPr>
            <a:spLocks noChangeArrowheads="1"/>
          </p:cNvSpPr>
          <p:nvPr/>
        </p:nvSpPr>
        <p:spPr bwMode="auto">
          <a:xfrm>
            <a:off x="1366838" y="5413077"/>
            <a:ext cx="4508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fr-FR" sz="1600">
                <a:solidFill>
                  <a:srgbClr val="000000"/>
                </a:solidFill>
                <a:latin typeface="Arial" charset="0"/>
              </a:rPr>
              <a:t>6540</a:t>
            </a:r>
            <a:endParaRPr lang="fr-FR"/>
          </a:p>
        </p:txBody>
      </p:sp>
      <p:sp>
        <p:nvSpPr>
          <p:cNvPr id="26766" name="Rectangle 546"/>
          <p:cNvSpPr>
            <a:spLocks noChangeArrowheads="1"/>
          </p:cNvSpPr>
          <p:nvPr/>
        </p:nvSpPr>
        <p:spPr bwMode="auto">
          <a:xfrm>
            <a:off x="1911350" y="5413077"/>
            <a:ext cx="4508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fr-FR" sz="1600">
                <a:solidFill>
                  <a:srgbClr val="000000"/>
                </a:solidFill>
                <a:latin typeface="Arial" charset="0"/>
              </a:rPr>
              <a:t>6560</a:t>
            </a:r>
            <a:endParaRPr lang="fr-FR"/>
          </a:p>
        </p:txBody>
      </p:sp>
      <p:sp>
        <p:nvSpPr>
          <p:cNvPr id="26767" name="Rectangle 547"/>
          <p:cNvSpPr>
            <a:spLocks noChangeArrowheads="1"/>
          </p:cNvSpPr>
          <p:nvPr/>
        </p:nvSpPr>
        <p:spPr bwMode="auto">
          <a:xfrm>
            <a:off x="2452688" y="5413077"/>
            <a:ext cx="4508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fr-FR" sz="1600">
                <a:solidFill>
                  <a:srgbClr val="000000"/>
                </a:solidFill>
                <a:latin typeface="Arial" charset="0"/>
              </a:rPr>
              <a:t>6580</a:t>
            </a:r>
            <a:endParaRPr lang="fr-FR"/>
          </a:p>
        </p:txBody>
      </p:sp>
      <p:sp>
        <p:nvSpPr>
          <p:cNvPr id="26768" name="Rectangle 548"/>
          <p:cNvSpPr>
            <a:spLocks noChangeArrowheads="1"/>
          </p:cNvSpPr>
          <p:nvPr/>
        </p:nvSpPr>
        <p:spPr bwMode="auto">
          <a:xfrm>
            <a:off x="2997200" y="5413077"/>
            <a:ext cx="4508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fr-FR" sz="1600">
                <a:solidFill>
                  <a:srgbClr val="000000"/>
                </a:solidFill>
                <a:latin typeface="Arial" charset="0"/>
              </a:rPr>
              <a:t>6600</a:t>
            </a:r>
            <a:endParaRPr lang="fr-FR"/>
          </a:p>
        </p:txBody>
      </p:sp>
      <p:sp>
        <p:nvSpPr>
          <p:cNvPr id="26769" name="Rectangle 549"/>
          <p:cNvSpPr>
            <a:spLocks noChangeArrowheads="1"/>
          </p:cNvSpPr>
          <p:nvPr/>
        </p:nvSpPr>
        <p:spPr bwMode="auto">
          <a:xfrm>
            <a:off x="3535363" y="5413077"/>
            <a:ext cx="4508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fr-FR" sz="1600">
                <a:solidFill>
                  <a:srgbClr val="000000"/>
                </a:solidFill>
                <a:latin typeface="Arial" charset="0"/>
              </a:rPr>
              <a:t>6620</a:t>
            </a:r>
            <a:endParaRPr lang="fr-FR"/>
          </a:p>
        </p:txBody>
      </p:sp>
      <p:sp>
        <p:nvSpPr>
          <p:cNvPr id="26770" name="Rectangle 550"/>
          <p:cNvSpPr>
            <a:spLocks noChangeArrowheads="1"/>
          </p:cNvSpPr>
          <p:nvPr/>
        </p:nvSpPr>
        <p:spPr bwMode="auto">
          <a:xfrm>
            <a:off x="4081463" y="5413077"/>
            <a:ext cx="4508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fr-FR" sz="1600">
                <a:solidFill>
                  <a:srgbClr val="000000"/>
                </a:solidFill>
                <a:latin typeface="Arial" charset="0"/>
              </a:rPr>
              <a:t>6640</a:t>
            </a:r>
            <a:endParaRPr lang="fr-FR"/>
          </a:p>
        </p:txBody>
      </p:sp>
      <p:sp>
        <p:nvSpPr>
          <p:cNvPr id="26771" name="Rectangle 551"/>
          <p:cNvSpPr>
            <a:spLocks noChangeArrowheads="1"/>
          </p:cNvSpPr>
          <p:nvPr/>
        </p:nvSpPr>
        <p:spPr bwMode="auto">
          <a:xfrm>
            <a:off x="4621213" y="5413077"/>
            <a:ext cx="4508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fr-FR" sz="1600">
                <a:solidFill>
                  <a:srgbClr val="000000"/>
                </a:solidFill>
                <a:latin typeface="Arial" charset="0"/>
              </a:rPr>
              <a:t>6660</a:t>
            </a:r>
            <a:endParaRPr lang="fr-FR"/>
          </a:p>
        </p:txBody>
      </p:sp>
      <p:sp>
        <p:nvSpPr>
          <p:cNvPr id="26772" name="Rectangle 552"/>
          <p:cNvSpPr>
            <a:spLocks noChangeArrowheads="1"/>
          </p:cNvSpPr>
          <p:nvPr/>
        </p:nvSpPr>
        <p:spPr bwMode="auto">
          <a:xfrm rot="-5400000">
            <a:off x="-781843" y="3466008"/>
            <a:ext cx="2449512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fr-FR" sz="1900">
                <a:solidFill>
                  <a:srgbClr val="000000"/>
                </a:solidFill>
                <a:latin typeface="Arial Unicode MS" pitchFamily="34" charset="-128"/>
              </a:rPr>
              <a:t>Normalized Absorption</a:t>
            </a:r>
            <a:endParaRPr lang="fr-FR"/>
          </a:p>
        </p:txBody>
      </p:sp>
      <p:sp>
        <p:nvSpPr>
          <p:cNvPr id="26773" name="Rectangle 553"/>
          <p:cNvSpPr>
            <a:spLocks noChangeArrowheads="1"/>
          </p:cNvSpPr>
          <p:nvPr/>
        </p:nvSpPr>
        <p:spPr bwMode="auto">
          <a:xfrm>
            <a:off x="2376488" y="5641677"/>
            <a:ext cx="108426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fr-FR" sz="1600">
                <a:solidFill>
                  <a:srgbClr val="000000"/>
                </a:solidFill>
                <a:latin typeface="Arial" charset="0"/>
              </a:rPr>
              <a:t>Energy (eV)</a:t>
            </a:r>
            <a:endParaRPr lang="fr-FR"/>
          </a:p>
        </p:txBody>
      </p:sp>
      <p:sp>
        <p:nvSpPr>
          <p:cNvPr id="553" name="Title 55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 smtClean="0"/>
              <a:t>Xanes</a:t>
            </a:r>
            <a:r>
              <a:rPr lang="en-US" sz="2400" dirty="0" smtClean="0"/>
              <a:t> region</a:t>
            </a:r>
            <a:endParaRPr lang="en-GB" sz="2400" dirty="0"/>
          </a:p>
        </p:txBody>
      </p:sp>
      <p:sp>
        <p:nvSpPr>
          <p:cNvPr id="554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719572" y="6528879"/>
            <a:ext cx="6120000" cy="21248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sz="800" b="1" dirty="0" smtClean="0">
                <a:solidFill>
                  <a:schemeClr val="tx2"/>
                </a:solidFill>
              </a:rPr>
              <a:t> XAFS l 20/11/2014 l V. </a:t>
            </a:r>
            <a:r>
              <a:rPr lang="en-US" sz="800" b="1" dirty="0" err="1" smtClean="0">
                <a:solidFill>
                  <a:schemeClr val="tx2"/>
                </a:solidFill>
              </a:rPr>
              <a:t>Cuartero</a:t>
            </a:r>
            <a:endParaRPr lang="fr-FR" sz="800" b="1" dirty="0">
              <a:solidFill>
                <a:schemeClr val="tx2"/>
              </a:solidFill>
            </a:endParaRPr>
          </a:p>
        </p:txBody>
      </p:sp>
      <p:sp>
        <p:nvSpPr>
          <p:cNvPr id="555" name="Slide Number Placeholder 4"/>
          <p:cNvSpPr txBox="1">
            <a:spLocks/>
          </p:cNvSpPr>
          <p:nvPr/>
        </p:nvSpPr>
        <p:spPr>
          <a:xfrm>
            <a:off x="107504" y="6408712"/>
            <a:ext cx="792088" cy="47667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800" b="1" dirty="0" smtClean="0">
                <a:solidFill>
                  <a:schemeClr val="tx2"/>
                </a:solidFill>
              </a:rPr>
              <a:t>Page</a:t>
            </a: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fld id="{733122C9-A0B9-462F-8757-0847AD287B63}" type="slidenum">
              <a:rPr lang="fr-FR" sz="800" b="1" smtClean="0">
                <a:solidFill>
                  <a:schemeClr val="tx2"/>
                </a:solidFill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lang="fr-FR" sz="800" b="1" dirty="0">
              <a:solidFill>
                <a:schemeClr val="tx2"/>
              </a:solidFill>
            </a:endParaRPr>
          </a:p>
        </p:txBody>
      </p:sp>
      <p:pic>
        <p:nvPicPr>
          <p:cNvPr id="55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2160" y="4830911"/>
            <a:ext cx="1655762" cy="1622425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Why are we interested in </a:t>
            </a:r>
            <a:r>
              <a:rPr lang="en-US" sz="2400" dirty="0" err="1" smtClean="0"/>
              <a:t>xanes</a:t>
            </a:r>
            <a:r>
              <a:rPr lang="en-US" sz="2400" dirty="0" smtClean="0"/>
              <a:t> region?</a:t>
            </a:r>
            <a:endParaRPr lang="en-GB" sz="2400" dirty="0"/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719572" y="6483349"/>
            <a:ext cx="6120000" cy="21248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sz="800" b="1" dirty="0" smtClean="0">
                <a:solidFill>
                  <a:schemeClr val="tx2"/>
                </a:solidFill>
              </a:rPr>
              <a:t> XAFS l 20/11/2014 l V. </a:t>
            </a:r>
            <a:r>
              <a:rPr lang="en-US" sz="800" b="1" dirty="0" err="1" smtClean="0">
                <a:solidFill>
                  <a:schemeClr val="tx2"/>
                </a:solidFill>
              </a:rPr>
              <a:t>Cuartero</a:t>
            </a:r>
            <a:endParaRPr lang="fr-FR" sz="800" b="1" dirty="0">
              <a:solidFill>
                <a:schemeClr val="tx2"/>
              </a:solidFill>
            </a:endParaRPr>
          </a:p>
        </p:txBody>
      </p:sp>
      <p:sp>
        <p:nvSpPr>
          <p:cNvPr id="18" name="Slide Number Placeholder 4"/>
          <p:cNvSpPr txBox="1">
            <a:spLocks/>
          </p:cNvSpPr>
          <p:nvPr/>
        </p:nvSpPr>
        <p:spPr>
          <a:xfrm>
            <a:off x="107504" y="6408712"/>
            <a:ext cx="792088" cy="47667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800" b="1" dirty="0" smtClean="0">
                <a:solidFill>
                  <a:schemeClr val="tx2"/>
                </a:solidFill>
              </a:rPr>
              <a:t>Page</a:t>
            </a: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fld id="{733122C9-A0B9-462F-8757-0847AD287B63}" type="slidenum">
              <a:rPr lang="fr-FR" sz="800" b="1" smtClean="0">
                <a:solidFill>
                  <a:schemeClr val="tx2"/>
                </a:solidFill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lang="fr-FR" sz="800" b="1" dirty="0">
              <a:solidFill>
                <a:schemeClr val="tx2"/>
              </a:solidFill>
            </a:endParaRPr>
          </a:p>
        </p:txBody>
      </p:sp>
      <p:graphicFrame>
        <p:nvGraphicFramePr>
          <p:cNvPr id="5" name="Group 4"/>
          <p:cNvGraphicFramePr>
            <a:graphicFrameLocks noGrp="1"/>
          </p:cNvGraphicFramePr>
          <p:nvPr/>
        </p:nvGraphicFramePr>
        <p:xfrm>
          <a:off x="533400" y="914400"/>
          <a:ext cx="8001000" cy="5257800"/>
        </p:xfrm>
        <a:graphic>
          <a:graphicData uri="http://schemas.openxmlformats.org/drawingml/2006/table">
            <a:tbl>
              <a:tblPr/>
              <a:tblGrid>
                <a:gridCol w="1524000"/>
                <a:gridCol w="3048000"/>
                <a:gridCol w="3429000"/>
              </a:tblGrid>
              <a:tr h="650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Region</a:t>
                      </a:r>
                      <a:endParaRPr kumimoji="0" lang="en-GB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Transition</a:t>
                      </a:r>
                      <a:endParaRPr kumimoji="0" lang="en-GB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Information</a:t>
                      </a:r>
                      <a:r>
                        <a:rPr kumimoji="0" lang="es-E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 Content</a:t>
                      </a:r>
                      <a:endParaRPr kumimoji="0" lang="en-GB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17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pitchFamily="34" charset="0"/>
                        </a:rPr>
                        <a:t>Pre-edge</a:t>
                      </a:r>
                      <a:endParaRPr kumimoji="0" lang="en-GB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</a:rPr>
                        <a:t>Electronic transitions to empty bound states</a:t>
                      </a:r>
                      <a:r>
                        <a:rPr kumimoji="0" lang="es-E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(transition probability controlled by dipolar selection rules).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e.g. 1s</a:t>
                      </a:r>
                      <a:r>
                        <a:rPr kumimoji="0" lang="es-E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sym typeface="Symbol" pitchFamily="18" charset="2"/>
                        </a:rPr>
                        <a:t></a:t>
                      </a:r>
                      <a:r>
                        <a:rPr kumimoji="0" lang="es-E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3d, 1s</a:t>
                      </a:r>
                      <a:r>
                        <a:rPr kumimoji="0" lang="es-E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sym typeface="Symbol" pitchFamily="18" charset="2"/>
                        </a:rPr>
                        <a:t></a:t>
                      </a:r>
                      <a:r>
                        <a:rPr kumimoji="0" lang="es-E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4p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(1</a:t>
                      </a:r>
                      <a:r>
                        <a:rPr kumimoji="0" lang="es-ES" sz="16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st</a:t>
                      </a:r>
                      <a:r>
                        <a:rPr kumimoji="0" lang="es-E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transition series metals)</a:t>
                      </a:r>
                      <a:endParaRPr kumimoji="0" lang="en-GB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Local </a:t>
                      </a:r>
                      <a:r>
                        <a:rPr kumimoji="0" lang="es-E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coordination</a:t>
                      </a:r>
                      <a:r>
                        <a:rPr kumimoji="0" lang="es-E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s-E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environment</a:t>
                      </a:r>
                      <a:r>
                        <a:rPr kumimoji="0" lang="es-E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s-E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around</a:t>
                      </a:r>
                      <a:r>
                        <a:rPr kumimoji="0" lang="es-E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s-E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the</a:t>
                      </a:r>
                      <a:r>
                        <a:rPr kumimoji="0" lang="es-E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s-E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absorbing</a:t>
                      </a:r>
                      <a:r>
                        <a:rPr kumimoji="0" lang="es-E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s-E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atom</a:t>
                      </a:r>
                      <a:r>
                        <a:rPr kumimoji="0" lang="es-E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Dependence</a:t>
                      </a:r>
                      <a:r>
                        <a:rPr kumimoji="0" lang="es-E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s-E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on</a:t>
                      </a:r>
                      <a:r>
                        <a:rPr kumimoji="0" lang="es-E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s-E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the</a:t>
                      </a:r>
                      <a:r>
                        <a:rPr kumimoji="0" lang="es-E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s-E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oxidation</a:t>
                      </a:r>
                      <a:r>
                        <a:rPr kumimoji="0" lang="es-E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s-E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state</a:t>
                      </a:r>
                      <a:r>
                        <a:rPr kumimoji="0" lang="es-E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and </a:t>
                      </a:r>
                      <a:r>
                        <a:rPr kumimoji="0" lang="es-E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bonding</a:t>
                      </a:r>
                      <a:r>
                        <a:rPr kumimoji="0" lang="es-E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.</a:t>
                      </a:r>
                      <a:endParaRPr kumimoji="0" lang="en-GB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44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pitchFamily="34" charset="0"/>
                        </a:rPr>
                        <a:t>Edge</a:t>
                      </a:r>
                      <a:endParaRPr kumimoji="0" lang="en-GB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Defines </a:t>
                      </a:r>
                      <a:r>
                        <a:rPr kumimoji="0" lang="es-E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</a:rPr>
                        <a:t>ionization threshold to continuum states</a:t>
                      </a:r>
                      <a:r>
                        <a:rPr kumimoji="0" lang="es-E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.</a:t>
                      </a:r>
                      <a:endParaRPr kumimoji="0" lang="en-GB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Dependence on the oxidation state </a:t>
                      </a:r>
                      <a:r>
                        <a:rPr kumimoji="0" lang="es-E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</a:rPr>
                        <a:t>“Chemical shift”</a:t>
                      </a:r>
                      <a:r>
                        <a:rPr kumimoji="0" lang="es-E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: main edge (binding energy) shifts to higher energy with increasing oxidation state.</a:t>
                      </a:r>
                      <a:endParaRPr kumimoji="0" lang="en-GB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44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pitchFamily="34" charset="0"/>
                        </a:rPr>
                        <a:t>XANES</a:t>
                      </a:r>
                      <a:endParaRPr kumimoji="0" lang="en-GB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Feautures dominated by </a:t>
                      </a:r>
                      <a:r>
                        <a:rPr kumimoji="0" lang="es-E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</a:rPr>
                        <a:t>multiple-scattering</a:t>
                      </a:r>
                      <a:r>
                        <a:rPr kumimoji="0" lang="es-E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resonances of the photoelectrons ejected at low E</a:t>
                      </a:r>
                      <a:r>
                        <a:rPr kumimoji="0" lang="es-ES" sz="1600" b="0" i="0" u="none" strike="noStrike" cap="none" normalizeH="0" baseline="-2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kinetic</a:t>
                      </a:r>
                      <a:r>
                        <a:rPr kumimoji="0" lang="es-E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.</a:t>
                      </a:r>
                      <a:endParaRPr kumimoji="0" lang="en-GB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Atomic</a:t>
                      </a:r>
                      <a:r>
                        <a:rPr kumimoji="0" lang="es-E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positions of </a:t>
                      </a:r>
                      <a:r>
                        <a:rPr kumimoji="0" lang="es-E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neighbours</a:t>
                      </a:r>
                      <a:r>
                        <a:rPr kumimoji="0" lang="es-E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: </a:t>
                      </a:r>
                      <a:r>
                        <a:rPr kumimoji="0" lang="es-E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Interatomic</a:t>
                      </a:r>
                      <a:r>
                        <a:rPr kumimoji="0" lang="es-E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s-E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distances</a:t>
                      </a:r>
                      <a:r>
                        <a:rPr kumimoji="0" lang="es-E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and bond </a:t>
                      </a:r>
                      <a:r>
                        <a:rPr kumimoji="0" lang="es-E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angles</a:t>
                      </a:r>
                      <a:r>
                        <a:rPr kumimoji="0" lang="es-E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.</a:t>
                      </a:r>
                      <a:endParaRPr kumimoji="0" lang="en-GB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 smtClean="0"/>
              <a:t>Xanes</a:t>
            </a:r>
            <a:r>
              <a:rPr lang="en-US" sz="2400" dirty="0" smtClean="0"/>
              <a:t> interpretation</a:t>
            </a:r>
            <a:endParaRPr lang="en-GB" sz="2400" dirty="0"/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719572" y="6483349"/>
            <a:ext cx="6120000" cy="21248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sz="800" b="1" dirty="0" smtClean="0">
                <a:solidFill>
                  <a:schemeClr val="tx2"/>
                </a:solidFill>
              </a:rPr>
              <a:t> XAFS l 20/11/2014 l V. </a:t>
            </a:r>
            <a:r>
              <a:rPr lang="en-US" sz="800" b="1" dirty="0" err="1" smtClean="0">
                <a:solidFill>
                  <a:schemeClr val="tx2"/>
                </a:solidFill>
              </a:rPr>
              <a:t>Cuartero</a:t>
            </a:r>
            <a:endParaRPr lang="fr-FR" sz="800" b="1" dirty="0">
              <a:solidFill>
                <a:schemeClr val="tx2"/>
              </a:solidFill>
            </a:endParaRPr>
          </a:p>
        </p:txBody>
      </p:sp>
      <p:sp>
        <p:nvSpPr>
          <p:cNvPr id="18" name="Slide Number Placeholder 4"/>
          <p:cNvSpPr txBox="1">
            <a:spLocks/>
          </p:cNvSpPr>
          <p:nvPr/>
        </p:nvSpPr>
        <p:spPr>
          <a:xfrm>
            <a:off x="107504" y="6408712"/>
            <a:ext cx="792088" cy="47667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800" b="1" dirty="0" smtClean="0">
                <a:solidFill>
                  <a:schemeClr val="tx2"/>
                </a:solidFill>
              </a:rPr>
              <a:t>Page</a:t>
            </a: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fld id="{733122C9-A0B9-462F-8757-0847AD287B63}" type="slidenum">
              <a:rPr lang="fr-FR" sz="800" b="1" smtClean="0">
                <a:solidFill>
                  <a:schemeClr val="tx2"/>
                </a:solidFill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lang="fr-FR" sz="800" b="1" dirty="0">
              <a:solidFill>
                <a:schemeClr val="tx2"/>
              </a:solidFill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684212" y="908720"/>
            <a:ext cx="7776219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it-IT" dirty="0"/>
              <a:t> Dipole selection rules apply:</a:t>
            </a:r>
          </a:p>
          <a:p>
            <a:pPr>
              <a:buFont typeface="Arial" charset="0"/>
              <a:buChar char="•"/>
            </a:pPr>
            <a:endParaRPr lang="it-IT" dirty="0"/>
          </a:p>
          <a:p>
            <a:pPr>
              <a:buFont typeface="Arial" charset="0"/>
              <a:buChar char="•"/>
            </a:pPr>
            <a:endParaRPr lang="it-IT" dirty="0"/>
          </a:p>
          <a:p>
            <a:pPr>
              <a:buFont typeface="Arial" charset="0"/>
              <a:buChar char="•"/>
            </a:pPr>
            <a:endParaRPr lang="it-IT" dirty="0"/>
          </a:p>
          <a:p>
            <a:pPr>
              <a:buFont typeface="Arial" charset="0"/>
              <a:buChar char="•"/>
            </a:pPr>
            <a:endParaRPr lang="it-IT" dirty="0"/>
          </a:p>
          <a:p>
            <a:pPr>
              <a:buFont typeface="Arial" charset="0"/>
              <a:buChar char="•"/>
            </a:pPr>
            <a:endParaRPr lang="it-IT" dirty="0"/>
          </a:p>
          <a:p>
            <a:pPr>
              <a:buFont typeface="Arial" charset="0"/>
              <a:buChar char="•"/>
            </a:pPr>
            <a:endParaRPr lang="it-IT" dirty="0"/>
          </a:p>
          <a:p>
            <a:pPr>
              <a:buFont typeface="Arial" charset="0"/>
              <a:buChar char="•"/>
            </a:pPr>
            <a:endParaRPr lang="it-IT" dirty="0"/>
          </a:p>
          <a:p>
            <a:pPr>
              <a:buFont typeface="Arial" charset="0"/>
              <a:buChar char="•"/>
            </a:pPr>
            <a:endParaRPr lang="it-IT" dirty="0"/>
          </a:p>
          <a:p>
            <a:pPr>
              <a:buFont typeface="Arial" charset="0"/>
              <a:buChar char="•"/>
            </a:pPr>
            <a:endParaRPr lang="it-IT" dirty="0"/>
          </a:p>
          <a:p>
            <a:pPr>
              <a:buFont typeface="Arial" charset="0"/>
              <a:buChar char="•"/>
            </a:pPr>
            <a:r>
              <a:rPr lang="it-IT" dirty="0"/>
              <a:t>The final state is usually not atomic-like and may have mixing </a:t>
            </a:r>
          </a:p>
          <a:p>
            <a:r>
              <a:rPr lang="it-IT" dirty="0"/>
              <a:t>  (</a:t>
            </a:r>
            <a:r>
              <a:rPr lang="it-IT" dirty="0">
                <a:solidFill>
                  <a:srgbClr val="C00000"/>
                </a:solidFill>
              </a:rPr>
              <a:t>hybridization</a:t>
            </a:r>
            <a:r>
              <a:rPr lang="it-IT" dirty="0"/>
              <a:t>) with other orbitals. </a:t>
            </a:r>
          </a:p>
          <a:p>
            <a:endParaRPr lang="it-IT" dirty="0"/>
          </a:p>
          <a:p>
            <a:r>
              <a:rPr lang="it-IT" dirty="0"/>
              <a:t>This is often the interesting part of the XANES!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0113" y="1484982"/>
            <a:ext cx="1655762" cy="1622425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</p:spPr>
      </p:pic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563938" y="1772320"/>
          <a:ext cx="5040560" cy="1102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52128"/>
                <a:gridCol w="1944216"/>
                <a:gridCol w="1944216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smtClean="0">
                          <a:latin typeface="+mn-lt"/>
                        </a:rPr>
                        <a:t>EDGE</a:t>
                      </a:r>
                      <a:endParaRPr lang="it-IT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smtClean="0">
                          <a:latin typeface="+mn-lt"/>
                        </a:rPr>
                        <a:t>INITIAL STATE</a:t>
                      </a:r>
                      <a:endParaRPr lang="it-IT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smtClean="0">
                          <a:latin typeface="+mn-lt"/>
                        </a:rPr>
                        <a:t>FINAL STATE</a:t>
                      </a:r>
                      <a:endParaRPr lang="it-IT" sz="1600" dirty="0">
                        <a:latin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2000" dirty="0" smtClean="0">
                          <a:latin typeface="+mn-lt"/>
                        </a:rPr>
                        <a:t>K, L</a:t>
                      </a:r>
                      <a:r>
                        <a:rPr lang="it-IT" sz="2000" baseline="-25000" dirty="0" smtClean="0">
                          <a:latin typeface="+mn-lt"/>
                        </a:rPr>
                        <a:t>1</a:t>
                      </a:r>
                      <a:endParaRPr lang="it-IT" sz="2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>
                          <a:latin typeface="+mn-lt"/>
                        </a:rPr>
                        <a:t>s</a:t>
                      </a:r>
                      <a:r>
                        <a:rPr lang="it-IT" baseline="0" dirty="0" smtClean="0">
                          <a:latin typeface="+mn-lt"/>
                        </a:rPr>
                        <a:t> (ℓ=0)</a:t>
                      </a:r>
                      <a:endParaRPr lang="it-IT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aseline="0" dirty="0" smtClean="0">
                          <a:latin typeface="+mn-lt"/>
                        </a:rPr>
                        <a:t>p (ℓ=1)</a:t>
                      </a:r>
                      <a:endParaRPr lang="it-IT" dirty="0" smtClean="0">
                        <a:latin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800" dirty="0" smtClean="0">
                          <a:latin typeface="+mn-lt"/>
                        </a:rPr>
                        <a:t>L</a:t>
                      </a:r>
                      <a:r>
                        <a:rPr lang="it-IT" sz="1800" baseline="-25000" dirty="0" smtClean="0">
                          <a:latin typeface="+mn-lt"/>
                        </a:rPr>
                        <a:t>2</a:t>
                      </a:r>
                      <a:r>
                        <a:rPr lang="it-IT" sz="1800" dirty="0" smtClean="0">
                          <a:latin typeface="+mn-lt"/>
                        </a:rPr>
                        <a:t>, L</a:t>
                      </a:r>
                      <a:r>
                        <a:rPr lang="it-IT" sz="1800" baseline="-25000" dirty="0" smtClean="0">
                          <a:latin typeface="+mn-lt"/>
                        </a:rPr>
                        <a:t>3</a:t>
                      </a:r>
                      <a:endParaRPr lang="it-IT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aseline="0" dirty="0" smtClean="0">
                          <a:latin typeface="+mn-lt"/>
                        </a:rPr>
                        <a:t>p (ℓ=1)</a:t>
                      </a:r>
                      <a:endParaRPr lang="it-IT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n-lt"/>
                        </a:rPr>
                        <a:t>s (</a:t>
                      </a:r>
                      <a:r>
                        <a:rPr lang="it-IT" baseline="0" dirty="0" smtClean="0">
                          <a:latin typeface="+mn-lt"/>
                        </a:rPr>
                        <a:t>ℓ</a:t>
                      </a:r>
                      <a:r>
                        <a:rPr lang="en-US" sz="1800" dirty="0" smtClean="0">
                          <a:latin typeface="+mn-lt"/>
                        </a:rPr>
                        <a:t>=0), d (</a:t>
                      </a:r>
                      <a:r>
                        <a:rPr lang="it-IT" baseline="0" dirty="0" smtClean="0">
                          <a:latin typeface="+mn-lt"/>
                        </a:rPr>
                        <a:t>ℓ</a:t>
                      </a:r>
                      <a:r>
                        <a:rPr lang="en-US" sz="1800" dirty="0" smtClean="0">
                          <a:latin typeface="+mn-lt"/>
                        </a:rPr>
                        <a:t>=2)</a:t>
                      </a:r>
                      <a:endParaRPr lang="it-IT" dirty="0">
                        <a:latin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F03EE28-3AE2-4A74-8153-B736C599E417}" type="slidenum">
              <a:rPr lang="it-IT" smtClean="0"/>
              <a:pPr>
                <a:defRPr/>
              </a:pPr>
              <a:t>35</a:t>
            </a:fld>
            <a:endParaRPr lang="it-IT"/>
          </a:p>
        </p:txBody>
      </p:sp>
      <p:sp>
        <p:nvSpPr>
          <p:cNvPr id="3" name="TextBox 2"/>
          <p:cNvSpPr txBox="1"/>
          <p:nvPr/>
        </p:nvSpPr>
        <p:spPr>
          <a:xfrm>
            <a:off x="179388" y="107950"/>
            <a:ext cx="5897562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200" dirty="0">
                <a:latin typeface="Comic Sans MS" pitchFamily="66" charset="0"/>
                <a:cs typeface="+mn-cs"/>
              </a:rPr>
              <a:t>Edge position: oxidation state</a:t>
            </a:r>
          </a:p>
        </p:txBody>
      </p:sp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611188" y="333375"/>
          <a:ext cx="7616825" cy="5313363"/>
        </p:xfrm>
        <a:graphic>
          <a:graphicData uri="http://schemas.openxmlformats.org/presentationml/2006/ole">
            <p:oleObj spid="_x0000_s46082" name="Graph" r:id="rId4" imgW="4155840" imgH="2900160" progId="Origin50.Graph">
              <p:embed/>
            </p:oleObj>
          </a:graphicData>
        </a:graphic>
      </p:graphicFrame>
      <p:sp>
        <p:nvSpPr>
          <p:cNvPr id="8197" name="TextBox 4"/>
          <p:cNvSpPr txBox="1">
            <a:spLocks noChangeArrowheads="1"/>
          </p:cNvSpPr>
          <p:nvPr/>
        </p:nvSpPr>
        <p:spPr bwMode="auto">
          <a:xfrm>
            <a:off x="323850" y="5732463"/>
            <a:ext cx="8575675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Comic Sans MS" pitchFamily="66" charset="0"/>
              </a:rPr>
              <a:t>Many edges of many elements show significant edge shifts</a:t>
            </a:r>
          </a:p>
          <a:p>
            <a:r>
              <a:rPr lang="en-US" sz="2400">
                <a:latin typeface="Comic Sans MS" pitchFamily="66" charset="0"/>
              </a:rPr>
              <a:t>(binding energy shifts) with oxidation state.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8050" y="1196975"/>
            <a:ext cx="1933575" cy="52228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Mn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oxides</a:t>
            </a:r>
            <a:endParaRPr lang="en-US" sz="2800" b="1" baseline="30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Edge position: oxidation state</a:t>
            </a:r>
            <a:endParaRPr lang="en-GB" sz="2400" dirty="0"/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719572" y="6483349"/>
            <a:ext cx="6120000" cy="21248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sz="800" b="1" dirty="0" smtClean="0">
                <a:solidFill>
                  <a:schemeClr val="tx2"/>
                </a:solidFill>
              </a:rPr>
              <a:t> XAFS l 20/11/2014 l V. </a:t>
            </a:r>
            <a:r>
              <a:rPr lang="en-US" sz="800" b="1" dirty="0" err="1" smtClean="0">
                <a:solidFill>
                  <a:schemeClr val="tx2"/>
                </a:solidFill>
              </a:rPr>
              <a:t>Cuartero</a:t>
            </a:r>
            <a:endParaRPr lang="fr-FR" sz="800" b="1" dirty="0">
              <a:solidFill>
                <a:schemeClr val="tx2"/>
              </a:solidFill>
            </a:endParaRPr>
          </a:p>
        </p:txBody>
      </p:sp>
      <p:sp>
        <p:nvSpPr>
          <p:cNvPr id="18" name="Slide Number Placeholder 4"/>
          <p:cNvSpPr txBox="1">
            <a:spLocks/>
          </p:cNvSpPr>
          <p:nvPr/>
        </p:nvSpPr>
        <p:spPr>
          <a:xfrm>
            <a:off x="107504" y="6408712"/>
            <a:ext cx="792088" cy="47667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800" b="1" dirty="0" smtClean="0">
                <a:solidFill>
                  <a:schemeClr val="tx2"/>
                </a:solidFill>
              </a:rPr>
              <a:t>Page</a:t>
            </a: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fld id="{733122C9-A0B9-462F-8757-0847AD287B63}" type="slidenum">
              <a:rPr lang="fr-FR" sz="800" b="1" smtClean="0">
                <a:solidFill>
                  <a:schemeClr val="tx2"/>
                </a:solidFill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lang="fr-FR" sz="800" b="1" dirty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/>
          <a:srcRect b="1754"/>
          <a:stretch>
            <a:fillRect/>
          </a:stretch>
        </p:blipFill>
        <p:spPr bwMode="auto">
          <a:xfrm>
            <a:off x="1169537" y="692151"/>
            <a:ext cx="7002913" cy="4032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404131" y="5013176"/>
            <a:ext cx="856035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XANES can be used simply as a fingerprint of phases and oxidation state.</a:t>
            </a:r>
          </a:p>
          <a:p>
            <a:endParaRPr lang="it-IT" sz="2000" dirty="0">
              <a:solidFill>
                <a:srgbClr val="C00000"/>
              </a:solidFill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0" y="5781675"/>
            <a:ext cx="9144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XANES Analysis can be as simple as making linear combinations of “known” spectra to get compositional fraction of these components.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err="1" smtClean="0"/>
              <a:t>Xanes</a:t>
            </a:r>
            <a:r>
              <a:rPr lang="en-US" sz="2000" dirty="0" smtClean="0"/>
              <a:t> analysis: local coordination </a:t>
            </a:r>
            <a:r>
              <a:rPr lang="en-US" sz="2000" dirty="0" err="1" smtClean="0"/>
              <a:t>enviroment</a:t>
            </a:r>
            <a:endParaRPr lang="en-GB" sz="2000" dirty="0"/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719572" y="6483349"/>
            <a:ext cx="6120000" cy="21248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sz="800" b="1" dirty="0" smtClean="0">
                <a:solidFill>
                  <a:schemeClr val="tx2"/>
                </a:solidFill>
              </a:rPr>
              <a:t> XAFS l 20/11/2014 l V. </a:t>
            </a:r>
            <a:r>
              <a:rPr lang="en-US" sz="800" b="1" dirty="0" err="1" smtClean="0">
                <a:solidFill>
                  <a:schemeClr val="tx2"/>
                </a:solidFill>
              </a:rPr>
              <a:t>Cuartero</a:t>
            </a:r>
            <a:endParaRPr lang="fr-FR" sz="800" b="1" dirty="0">
              <a:solidFill>
                <a:schemeClr val="tx2"/>
              </a:solidFill>
            </a:endParaRPr>
          </a:p>
        </p:txBody>
      </p:sp>
      <p:sp>
        <p:nvSpPr>
          <p:cNvPr id="18" name="Slide Number Placeholder 4"/>
          <p:cNvSpPr txBox="1">
            <a:spLocks/>
          </p:cNvSpPr>
          <p:nvPr/>
        </p:nvSpPr>
        <p:spPr>
          <a:xfrm>
            <a:off x="107504" y="6408712"/>
            <a:ext cx="792088" cy="47667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800" b="1" dirty="0" smtClean="0">
                <a:solidFill>
                  <a:schemeClr val="tx2"/>
                </a:solidFill>
              </a:rPr>
              <a:t>Page</a:t>
            </a: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fld id="{733122C9-A0B9-462F-8757-0847AD287B63}" type="slidenum">
              <a:rPr lang="fr-FR" sz="800" b="1" smtClean="0">
                <a:solidFill>
                  <a:schemeClr val="tx2"/>
                </a:solidFill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lang="fr-FR" sz="800" b="1" dirty="0">
              <a:solidFill>
                <a:schemeClr val="tx2"/>
              </a:solidFill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4825" y="917675"/>
            <a:ext cx="6761163" cy="3960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37425" y="1355825"/>
            <a:ext cx="1620838" cy="339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7523163" y="836712"/>
            <a:ext cx="12477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sz="2000" b="1">
                <a:latin typeface="Arial" charset="0"/>
              </a:rPr>
              <a:t>Both Ti</a:t>
            </a:r>
            <a:r>
              <a:rPr lang="es-ES" sz="2000" b="1" baseline="30000">
                <a:latin typeface="Arial" charset="0"/>
              </a:rPr>
              <a:t>4+</a:t>
            </a:r>
            <a:endParaRPr lang="en-GB" sz="2000" b="1" baseline="30000">
              <a:latin typeface="Arial" charset="0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1074738" y="5207100"/>
            <a:ext cx="7370762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s-ES" sz="2000">
                <a:latin typeface="Arial" charset="0"/>
              </a:rPr>
              <a:t>Ti K-edge XANES is highly dependent on the local coordination:</a:t>
            </a:r>
          </a:p>
          <a:p>
            <a:pPr algn="ctr"/>
            <a:r>
              <a:rPr lang="es-ES" sz="2000">
                <a:latin typeface="Arial" charset="0"/>
              </a:rPr>
              <a:t>(1)</a:t>
            </a:r>
            <a:r>
              <a:rPr lang="es-ES" sz="2000">
                <a:solidFill>
                  <a:schemeClr val="accent2"/>
                </a:solidFill>
                <a:latin typeface="Arial" charset="0"/>
              </a:rPr>
              <a:t> Tetrahedral</a:t>
            </a:r>
            <a:r>
              <a:rPr lang="es-ES" sz="2000">
                <a:latin typeface="Arial" charset="0"/>
              </a:rPr>
              <a:t> </a:t>
            </a:r>
            <a:r>
              <a:rPr lang="es-ES" sz="2000" i="1">
                <a:latin typeface="Arial" charset="0"/>
              </a:rPr>
              <a:t>vs</a:t>
            </a:r>
            <a:r>
              <a:rPr lang="es-ES" sz="2000">
                <a:latin typeface="Arial" charset="0"/>
              </a:rPr>
              <a:t>. </a:t>
            </a:r>
            <a:r>
              <a:rPr lang="es-ES" sz="2000">
                <a:solidFill>
                  <a:srgbClr val="FF0000"/>
                </a:solidFill>
                <a:latin typeface="Arial" charset="0"/>
              </a:rPr>
              <a:t>Octahedral</a:t>
            </a:r>
          </a:p>
          <a:p>
            <a:pPr algn="ctr"/>
            <a:r>
              <a:rPr lang="es-ES" sz="2000">
                <a:latin typeface="Arial" charset="0"/>
              </a:rPr>
              <a:t>(2) Different neighbors shells beyond the first O-shell</a:t>
            </a:r>
            <a:r>
              <a:rPr lang="es-ES" sz="2000">
                <a:solidFill>
                  <a:srgbClr val="FF0000"/>
                </a:solidFill>
                <a:latin typeface="Arial" charset="0"/>
              </a:rPr>
              <a:t> </a:t>
            </a:r>
            <a:endParaRPr lang="en-GB" sz="200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550988" y="2632175"/>
            <a:ext cx="958850" cy="204311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2527300" y="2971900"/>
            <a:ext cx="2627313" cy="2333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187950" y="2889350"/>
            <a:ext cx="18986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s-ES" sz="1800">
                <a:latin typeface="Arial" charset="0"/>
              </a:rPr>
              <a:t>Pre-edge feature</a:t>
            </a:r>
          </a:p>
          <a:p>
            <a:pPr algn="ctr"/>
            <a:r>
              <a:rPr lang="es-ES" sz="1800">
                <a:latin typeface="Arial" charset="0"/>
              </a:rPr>
              <a:t>1s </a:t>
            </a:r>
            <a:r>
              <a:rPr lang="es-ES" sz="1800">
                <a:latin typeface="Arial" charset="0"/>
                <a:sym typeface="Symbol" pitchFamily="18" charset="2"/>
              </a:rPr>
              <a:t> </a:t>
            </a:r>
            <a:r>
              <a:rPr lang="es-ES" sz="1800">
                <a:latin typeface="Arial" charset="0"/>
              </a:rPr>
              <a:t>3d</a:t>
            </a:r>
            <a:endParaRPr lang="en-GB" sz="180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What</a:t>
            </a:r>
            <a:r>
              <a:rPr lang="es-ES" dirty="0" smtClean="0"/>
              <a:t> can XAS </a:t>
            </a:r>
            <a:r>
              <a:rPr lang="es-ES" dirty="0" err="1" smtClean="0"/>
              <a:t>be</a:t>
            </a:r>
            <a:r>
              <a:rPr lang="es-ES" dirty="0" smtClean="0"/>
              <a:t> </a:t>
            </a:r>
            <a:r>
              <a:rPr lang="es-ES" dirty="0" err="1" smtClean="0"/>
              <a:t>measured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?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38</a:t>
            </a:fld>
            <a:endParaRPr lang="fr-FR" dirty="0"/>
          </a:p>
        </p:txBody>
      </p:sp>
      <p:sp>
        <p:nvSpPr>
          <p:cNvPr id="8" name="3 Rectángulo"/>
          <p:cNvSpPr/>
          <p:nvPr/>
        </p:nvSpPr>
        <p:spPr>
          <a:xfrm>
            <a:off x="986870" y="692696"/>
            <a:ext cx="7751039" cy="666542"/>
          </a:xfrm>
          <a:prstGeom prst="rect">
            <a:avLst/>
          </a:prstGeom>
        </p:spPr>
        <p:txBody>
          <a:bodyPr wrap="square" lIns="20016" tIns="10008" rIns="20016" bIns="10008">
            <a:spAutoFit/>
          </a:bodyPr>
          <a:lstStyle/>
          <a:p>
            <a:r>
              <a:rPr lang="en-US" sz="2100" dirty="0"/>
              <a:t>... just about </a:t>
            </a:r>
            <a:r>
              <a:rPr lang="en-US" sz="2100" dirty="0" smtClean="0"/>
              <a:t>almost anything </a:t>
            </a:r>
            <a:r>
              <a:rPr lang="en-US" sz="2100" dirty="0"/>
              <a:t>and with most elements of the periodic table</a:t>
            </a:r>
            <a:endParaRPr lang="es-ES" sz="2100" dirty="0"/>
          </a:p>
        </p:txBody>
      </p:sp>
      <p:grpSp>
        <p:nvGrpSpPr>
          <p:cNvPr id="9" name="Group 8"/>
          <p:cNvGrpSpPr/>
          <p:nvPr/>
        </p:nvGrpSpPr>
        <p:grpSpPr>
          <a:xfrm>
            <a:off x="6670530" y="1509409"/>
            <a:ext cx="2163167" cy="2011276"/>
            <a:chOff x="26872423" y="14306973"/>
            <a:chExt cx="14034945" cy="10718716"/>
          </a:xfrm>
        </p:grpSpPr>
        <p:sp>
          <p:nvSpPr>
            <p:cNvPr id="10" name="5 Explosión 2"/>
            <p:cNvSpPr>
              <a:spLocks noChangeArrowheads="1"/>
            </p:cNvSpPr>
            <p:nvPr/>
          </p:nvSpPr>
          <p:spPr bwMode="auto">
            <a:xfrm>
              <a:off x="26872423" y="14306973"/>
              <a:ext cx="14034945" cy="10718716"/>
            </a:xfrm>
            <a:prstGeom prst="irregularSeal2">
              <a:avLst/>
            </a:prstGeom>
            <a:noFill/>
            <a:ln w="76200" algn="ctr">
              <a:solidFill>
                <a:srgbClr val="9933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/>
              <a:endParaRPr lang="es-ES"/>
            </a:p>
          </p:txBody>
        </p:sp>
        <p:sp>
          <p:nvSpPr>
            <p:cNvPr id="11" name="6 Rectángulo"/>
            <p:cNvSpPr/>
            <p:nvPr/>
          </p:nvSpPr>
          <p:spPr>
            <a:xfrm>
              <a:off x="28652887" y="18419421"/>
              <a:ext cx="9425266" cy="3690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300" b="1" dirty="0"/>
                <a:t>No assumption of symmetry or</a:t>
              </a:r>
            </a:p>
            <a:p>
              <a:pPr algn="ctr"/>
              <a:r>
                <a:rPr lang="es-ES" sz="1300" b="1" dirty="0" err="1"/>
                <a:t>periodicity</a:t>
              </a:r>
              <a:endParaRPr lang="es-ES" sz="1300" b="1" dirty="0"/>
            </a:p>
          </p:txBody>
        </p:sp>
      </p:grpSp>
      <p:pic>
        <p:nvPicPr>
          <p:cNvPr id="12" name="Picture 4" descr="https://encrypted-tbn2.gstatic.com/images?q=tbn:ANd9GcS__wPh1In7snkrnAiBOih6L6XWBlO0ExXdvermt0vvjyYTSK8Q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1103" b="7852"/>
          <a:stretch/>
        </p:blipFill>
        <p:spPr bwMode="auto">
          <a:xfrm>
            <a:off x="6754165" y="3885301"/>
            <a:ext cx="1834255" cy="98593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2" descr="data:image/jpeg;base64,/9j/4AAQSkZJRgABAQAAAQABAAD/2wCEAAkGBxQTEhUUExQVFhUXGBcYGBYYGBocHhgaFxwXHBYcGBgcHCggHBwlHBgYITEiJSksLi4uFx8zODMsNygtLisBCgoKDg0OGxAQGywkICQsLCw0LCwsLCwsLCwsLCwsLCwsLCwsLCwsLCwsLCwsLCwsLCwsLCwsLCwsLCwsLCwsLP/AABEIALgBEwMBEQACEQEDEQH/xAAcAAACAwEBAQEAAAAAAAAAAAAFBgMEBwIBAAj/xABBEAABAgMGAwUGBAUDAwUAAAABAgMABBEFEiExQVEGYXETIoGRoQcyQrHB0RRSYvAjcoKS4RUz8SRDwhZTc6Ky/8QAGwEAAgMBAQEAAAAAAAAAAAAABAUCAwYBAAf/xAA1EQACAgEDAwIDBwQCAwEBAAABAgADEQQSIQUxQSJRE2FxMoGRobHR8AYUI8FC4RUz8VIk/9oADAMBAAIRAxEAPwCZi0UpUDTADKMlXZtbOOJvXpLLjzBtsqbWolKbtdBEzYC2VGJOmtlXDHMWJ6RqQAMSaecF1W4GTLmqDjmMspw+220jGqjn9zAtt7Phie/j2g1QCEoi8Dz7mXrSsmXS2LpqrWJuUVQVPMjVZcz8jiKE9KBKkn9Qi2qwsCIYyA8x+4ImR2oGySU+JA/fWLOmj/Mc+0SdcUjTgjyeZpcvMGmcPpj5I8okR2cMyzjOVCJpSh8aUqPUVT9B5w46djaYg6wWLJk8Yx/PxgpWKYaRCOGkVmii1jcA/OMZ1+vbfn3E+g/09bu0u32JEvLRGc8zQwTaliLmnWkJICQFFStqkZDeL6bhWCfJkHXIEf7CsZmRQApBOFbpzUcKFZ2+0THpO+7n5fzxKmYuMIfvnlpWwtarxOWQGAHICLKRbqrgBx/oQPV31aOks3/0xJt+ULii4PfOfP8AeUaoV7VwJgTrC9hNnmJ025TCKyYzrXPMETLsUsYfUksWC2e1SdjXpFLGTuOEmicQ2o0uUWHkhRAw65CkeYjEp0u6ywKO8TOHLOU4VOXSUNd5ZGlSAn1NfCKFGeZsiQihfJjVaUx2FmLKcDNO3RuWmcT/APfCLDwn1lCAtfz/AMR+ZiRYtnGYfbaH/cUATskHvGIKJO+3aC036c4Akphkj8O0DT3kpCVCutRQwQREQdu8x7iPhRci4Wl1LSiS2s77GKLBG2hsB9MAAFJoYHIjyiwjvLb8v/DDh+FST1FRWG+l0Lis2vx2wPl84h6p1umy9NPXzg5J8D5D3+cebFfIIxhnjiHFtwzHKScvMvo5JWP6Tj8xFDDDKYE/DqYjcWS99g7pIP39CY9q13VmW3jNZiCWTXDPSkJWxjmAISCCIw2ZKzFP9h08whRHmBCx9I1nNYJHyE0lHVKgoFrBT8yIQvFJosKSdlApPkYAspdDhhiNKrq7BlCCPkcyymYRSBijQiRF+J7JEHMiW/Egk7KvbjtEdfpFuz0GSzhcQx+MgT4c4AJwuZ5x3ZOhRBNrmqTBenGDJlfTLnBVqUmmgTnVB8QaeoEG0JstBijqSi3Sv8uZtkovCHEwpl2PTkRvaHLYNObFST/UK/8Aj6wy6e+GIifq6ZrDexiUmbSBSsOsiZ80seZcsgJU4KiuFIRdYCnafrNL/T5Yb1+kZTY4IqlKj0qYzp06H/jNMLmHGYCl3w0+oVIIpnmMTC65QjjEYrl64UmLU7TWqjziIVrGx3JlDsKlLNwBKMw5TWv1jXaHSCivHnzPnfVuonVXZ/4jsINmHoMJxFSrkxYtpgLNRgreBbI50bMnB7RetKW7KgUe8fhGg3Ud+UDMY9qUsMwpY7YSLw11iqD3kk4nFuTF6idM/KIOY06Lp91hc+IQspLbbIV2iCtZKVIvZDu3LwJp+bHSIgjHeaN0LNjHAnXtBmGy820yQpLLTbd5JqFqAqpQ0zVmNolYRkAeJTQrBCx7k5k3s9SEO9orM91PQe8fP5RNeIu1r/8AGb1YE1UCLIuBxJuJeH2pxlTTgwIwUM0nQjnHCAeDLVdkO5ZgNs2AuXdUy6kdojJWi0n3VDkfQgiG2kop2hlHMWa/X6ovsdvSfbj9IOn11aUIZOcoRFlK4tBjFYTlW21bj6D/ADAamb7TtuQH5R2shfep+dKkHxGHrSIOOPpI3DjPtA03L3gpJ1ibjchEm/2D9JR4O4fSHFuLooJwR44mo8oU06UWep+w8e8zb6xtuF4PmPrakwy8cQA/OVLXk2nklDiQpJ8wd0nQ84hZUtq7XGZbRqbNO++o4P8AO8zWc4fW0tSLqlgHBe4OI8aEQmfQhWIxmadOtWOobdj5QaZrXz5QmegqcGaXT6tbF4nImqxH4eIT8USnNukKSRoaxfUmRiDX6oIM57S+ibrA7VY4hVN6uoIM7M3EfhwpSDJ5GW7ckVokZnrkBFdr/BHzljOFE8cs9LLqHEggpUFVqfhIOXhFlOqZu8GfSV2A+5BHf3/KbZZrwKQRqI0KnIzPnFiFWIMKoVE5DEW+PJbtJR0Ai8kX071Rj8gR4x0Wmv1L3E9/bi30uODMMcvXiqvhF3/kz35kf/EgDaMTQPZjZ3bKU457qMANyd/3qICa5tTZufsPELOnTSVhK+55JmutFIAxA+kWwaA+KbFamUEGgcA7jgGIP1SdRFF9C2rgy/T6p6GyO3kTN7GlChKlL9+pTTa6aH1B8o90zSKnrPeLv6k6kbGFNfA4J+eZ9Muw78TFYyYFnpqKnaG0VZlFRKAFUvLUaITnU70gR3jvTUbjGzhX2ZodHaToUtSjW5eIA6lNCT6RWF9413Y4WMVp+zKVbbUWAppVK0vKUknmlRNPCnjHioldib+8xy15al/RxtakLTyoLpHiFeBEUEQ/pzmsFTAvbxDZmOBq8T3tax4LieOpD8RskR2amjXBSO7/AEnHzqDHWOOYguu+JcwHia5wlP1SIuRsiVx7lXaiJyYMW+PuG0zTF4US63UoUcOqSfymngQDpBGmv+E2fEH1Gm+Mu0d/E/PNqzABUnXUbGGlmpTbwcwKnSWq2HGCPeHuEXrzFNUry5fswPTZuOZqtFxWPwjtZz4Fw1FQR6GLmHeX2HORJ7VZSh00UCK4EZUOXzEcQllldbbklGx0lAUk/nWR0JqPTDwiKrgYmZ1abLSIVDhiUDM9vx6ckwMRkplto2YpLtwAlRNABrtCJq/BmkXUbRuziFWOCXFJqpaEk6YnzIiv4Ce0getuOBk/hBdp2E5LqAcSKHJQxB8d+RiYULwBJLq/j855nDNmFe4iL0B4Xp9a1J9x7SGYs9xOiutw/OBG07r4jzT9UqbzDnCLZQVJdSpIUdRTCmfnCzXV+pd3aGpqfjKdh5EIcQSQDd8ZEkeIgelSuCO0K09xLbD3kA45ebaQ20lIKUhJWrEkgUwGQ8aw+W9hWMRb/wCFofUM9hJyc47fz8oHm+IZl3333DyCiB/aKD0gdrXPcxvTotNUPRWo+7n8TzBqjWsQHJhR7RhszhJ99oONhJqKgE5wwRGZcifP9W61Xsh8Ex44DkVMy1FgpUVrJB0obo//AD6xZUMCBahgx4jL2pi3MFxK7swY5mdxMtm7dCnHaYELXhvicfGO6O7AIPufzgvXemMLFcdmVfxAxKLlqhWGsH/GBmcGgcHtPJdi8bxBOOCRmo6ACKGbMYVUY48zQeDeDSlXbvgF05DRtOiU/U6xV5yY0RNo2iP6EBAwjst7QNb9q3WzjoY4TgT0/O3FbtZlSk5kUPPPOKl5EsViDkQXgcx5H7x4iWm/iErNYbJpdr1y/wAxW2TKLdWVHp7/AM/GWLYnry03Dg3gDzwr8gI4xyJXpKSoJbuZoPA9phaAoHWihsYjU2DtMudMRttrjZuTQB77pHdbB9VHQep9RdbeKx84x6b0qzVnPZff9oGVaCrXkVgn/qWVXygYJWnGl1NdjTXFIrmIqz8av5iPlqXperBH2G4z5H8/SZtKWO27MJS4SkHDqdAdtYhRYQ2w9pPruhDp/cIOR3+nv936RktiQbl1NpZwSpBqOaVVz1wI8odaQgHERaI7q2z4MuyBqIZGXNC9oYoQoapoeow+0QTuRKq+CRKiHbq8SKGORH1NMOGlv8a2M1pH9Qj2DFU+Fotf+4j+4feOYM9LAnW/zp/uH3jklgyvOBHaBYHeocxlWF11LKM4jPV6a5Fzjj5T78UYGiotIbTT2rdwitaU66R0Lk4EsrtKsCIVsmy22UDIrpifttDKqoIPnLrb2f6S++sUzi2VA4ibxHNEquU73voIzNB3k+WI6U1EJup6QOmRNH0TXfDswx4PEXnrTvNkVz0jMLRtabxSCQYASqsNFHpInt/rkiYpIhSmdR4d5MzSeBLUKZYAH3VKSfOo9FQxpfCzD9b0+NUT7gGNsuaiu+PnFyxM4xO1mOyqD7SfuNrUfhST5CsQY8S2tdzAT8/OPKrerjrA6HE0mpqWxdrDieNziyaAVPWLi4AyYpXQF22IMzYvZHINvJKnDV1BpQjugfoOppnr4ROm0OJT1DpL6NgT2M1BxSUigi6L4GtGfpHCZyZxxnxAEpNTyAGZOwipjniemdM2a8+4DdxWe6n6R0ewlbXqomh2H7NGsFzRvqzuJJCR4jFXy5RcE94BZrbG4XgRxk7ClWxdQy2P6R64YxLaPaCF2J5Jkrdnsp91tCeiUj5CKrNPW/cS6rWXVnhj9DzFPjZCZQfiWUhJPdWKYGuRI3BhY9D02Db2M0eg1FWq9L8YmambKyVKVeUTUk5mPMM95uNM6qAF4EJWNaa5d1DzZopBr1GoPIjCII5RtwhttSais1v2MY+KW0TSlTUo06G6AuKu0CXDioCm1QTTcmL7cP60geiLUqNPqGBPYDPjxBa7T7VDd730KoeYIOPoIYaG7cee8S26I6W9lH2SMj9oYs1RNLucPsjEEOMcw7+HUWiS4juq9yuJrmRywiG4bu0ryN3aDXJdCrvaJSsA0odPLwiRODFvVVOwEe8LMSjIyZaH9APziJJiDMmcabP/AGmv7E/aOT2TOO1AwCUgDQCIS0CULUm2q/w7wTQe9nXU4ZYxcAceqbFFOPVKzMwDrjCe+vY5AmT6hSKbiB27zpczRSBur6GO6f8A9ggK94WDxhnJ5nynTHp0GLXFIIuOp95tQUPAwNqBlDDdI2HwYv2q0hY7Vvu199I0O4+0Z+2vPqWbHR69qvQ/b3gNtWOBBrtEVBwciN6bldsqcy0mB2jdBO8IhLeIzcITB77Y+IpI6nA/SC6jxiZzr1Q9Fn1H+5qLaaCkGrMhZ3nizEjK4t8bTFyTeO6bv9xCfrFNh4h2hXNq/WYu0wVmgy1MDswUTTVadr2wvb3jBZtlgAk0SlIqSfr9szkIgFJ9T9o5WuvTKFQcn8YTm+JnAUBhSmkNmqaUBJGqqYf05dYi1zZwnAlS6KvBNwDFu/8A1+/eaDYHGAm2saJdSO+ka/qTyPp5EsKLfiD5zEdU6cdJZleUPY/6P85lW2ZpV03QVKxuoGajsK4ecTc+IrEyWYW6uYUZhKkqT8BFLoOVNxhnHAJXqD6eJo3B6ao7ZXvHupwGCU4YDc09ItQeYnuYn0xoRMCkWSgYAnSZmPSSzgTWMenAeZStaXQ+0tpeKVgg4YjYjmDQ+ERYAjEupc1WB17iYq/IOMqKVjJSk15pND4QvsWfQOm6sMAM/STMrgVhNLS+YfsTiFcuh1ugW26gpUhWV74VimII/ekSruZAR3ElqdNXcVfOGU5yPbyPvgJ6Yo4hWXe+enSL9G2LQYJ1JgVEbJOfSkCucahHGIiK4Mvi2RSLOJHaJGi0Qo0/ekcJEA6nt/tzmMMs7UCITKScqjk6JVcOMRlwiy8DTOCTNiJCy5dVnCnXDDgzO9XX1qflLkw73mz+r5gxTQf8gihBGKsNp4zhT6fzDzEcnRKU8ErSU1BrhmIrftiXVkg5k3CvBN5oOTANFiqWssDkV9dvPaMyzkcCaPdmSWtwuwEKShpCDQgFIAptFOSDmE6e81uD7TLplKm1FKhiDSOgAzUpq8jIkYeMe2SY1OYZ4QfJm2gMrwqelT9osUYIifqmq3jYPE29t0036wcJlm7zhxwflHrHiZwRO9o7iTKKTTFSkAYnDvAn0Bge1gBG/S6TZcFzEqwmZcGrxIQn4UjvK6HIdTA1RXlmm5sR66wmnAz7nsP3lafm6kpSVBsKJQk6A5VprSIWPvPyklXb6m+1jkwc4uPKuZRZZiPXCXBrwKX3Hex1CAKqIOisaCo0x8DDjT6NuGPEx3VeuVENSi7vn4+6P1kyjSXQFqvFRpeNPAchF76YL6gczMpfuO0jE8464bZmW8ghxINxwDEHn+ZJ1HyIBA5lxGYrWfVpppBoFJQgKpleAF6njWJKeIsvTDmTmaieYMUM+/FR3M4EnP4vnlHMzoXxPkzEQZpfXUSYNm7NEwpxFB12NBCu7W1oxUgma3Q6Kz4SuDiI9s2O5Kqo4KA+6rMHoYqV1ftNRTb6Bk8wZ2pi0JOm9pTm3sRF1aY7RTr9TnCmX5WbqKEmsH16g+YOLA45PMnQ6RmsAdRE/wC6Ig7WYlhqfKHUpIISR3SQRe5iuYiVGry3MV65zYnHaOEhaXdhkGBiJlIl0WgN49PAGDZm3UJUQVYjlWBn1NanBMPTTuyggSFwYQxM1MrKNCIV68djEnV14UyR9fufzJ+cBUn1j6xGg5jMbMl1d4tVJz76qeQIEOgTPZnYs1gZMN+RPzMeyZzMs2fJNdq2A2gVUBgPP0EDaqwrWTCNOu6wAx9UiM3iPcwNa8pUVERIkg0yzjGx1k9ojP4hT1itTg4MPo1DKMCLtmWe46sJu18MokSPEIfVMB7RzsiyQidGFCEBR6nD6ROnk4MXWP6CZoYGEHxdInI4ZICZ/wC0tw0aSMgSs+AoPmYosUspjvpVgruGfPERw9AW2bEXyeXl1uqCUJKlHQfvAc48qnOBPWWqFyTDtkcJzCHm3FpQUpN4pvCuANOWBprpB2nTa4LRB1CxramSs94ctbiBbZuKCknmM+hyPhDn+4XEx7dMdTzBTtvuISXQlZSggkgE3cczsIHs1BIOJaujRcbo3u8VpelwsEEkaawusvwvPeEJoyW47RblbUDgVjik0PQ5H5+UVpqDiQ1fTiGz7zlybpF635i19CR4kf8AqHOJ/FlQ0hn346OG2XLoWM9FpBIqT+9h4xS9sMo0BJAHcxhsRVE1OZxPjCItl9xmqFYRAg8TzjFhDsq4CBUJKhyKcR9R4wTW4DqRK9pAMx11FDQVqcKDWGgAlDWWdgZZ/wDTEwe8pBQP1Z+I0i3OBBf7OxzknH6y3Y3DDjjyWyaA5nbp40im2zaMjvK76WoTcTmO9n+zJoLvKKl60OXjFHxLG4ihrSYxWlw80432TiAU6ctik6HmIryUORKgSJnlpyDsou4TfQfcUcyNjzEMqNc2JNdMlnI4lZmacXh7uNMPvErNfY3A4lyaKteTzLH+n8oFzCcwgpw0wQryA+ZEa4t8oywZUmHaEVFPL6Qu1xO0cRV1Vf8AGPrOZp8UTj8SfmIX1n1D6xCiHMd5dXdT0Hyh3KjJSY9OSjM2h2T7Br8f0IHrSBNYM1GGaP8A9gmisTQWkKSagisZ+OZ0QDHhPSnMWchWYEeIBngTKqLJbR7qQOkRwBO5JguXZR+KcxF4IbqNgSuny9IlQPUTPWH0gQvdEGwaRlvnFbmWoMzPeLLDm5qYIZSOzSkArUaCuNQN9MhAx1ATiNKqk2hieYnWvYczKCrzfd0Wk1Hjt4xWrI54Mc1as7cHmN/DrAZaH51AFR+Q8PvBNYAE7Y5fvDiJzCLZQVkFohLqClfgdQdCI9nEgyBhtMP8MWKhlg1718VUTlSnyi5QAuTM9duazb7cRRl7Jl0FfZoIStRUElRokHQDIDlGT1Wuexzt4E1mm0a0qAeT5lN2wkpXfaNxVKHUEbERyrXOBtbkS63TVW9xg+8GT7pQaLFNjoehg+q3fysWW6Mp9oce8GuzdNYLViYN/bKJ8mYWch5xw2ARlT0i6wZCgD5yAFwuoKvcBGR13Mcd1KEDvLq+mXUvucce4jzJT2AhWRLHqIlLie2KMuJTiSmlAfzZ+kEaZMuMwWxH2kqMmWvZjw8ko/EupBXWiK/D05015w6RRASSqjcOT+UfHbKDmAAJizbntI/HC/aipaMt+GfSaUJ+dQR8oD1SnbkeJzVL8ag4jCxaQIChkYGFnmZggg4M8em6xxmzOQLa8sl0AK0NR5GJ0EbuYTp92eIsyMqFPLSB7pp6AxYOW4h7ZC8xoRZYoMIKCwQtF9eUasx5F3id4oQFDQiF+uGU++Ca2sNXzFt603VDuoPWFGVU8mAV6FzyqE/dNHsO2g4yk5EAAjUbfvlDmq5bFyIs1OisqfBEvqnucW5ghqIgW2rzykJRUqKgE0zvE4U8YHvOVxCNOpBzG2WnHpIhLlFpIFbuFFfFdrz0hBbWUMeJttX5xjk7cacHdWK7HA+RirMiVIl0zaaZjzjxYSOIEt7ihphBNbytBpXrA51Ck7U5MuSonvM1sviNTcwuYcqS6QF9B7tByr6mCVyF47zrqDxHeXt9CkhSVgp5GIHVEcGRGnJhqTdUoVNQDkNT4RW2pJEISgDvLgRRJUaADQnPkNzy84qCcFm/n/csLchRBFtqQ8haSkBCk0py3661iiyzJ3KMS+jKEc5MXrGseYfQFoZWUnJRFAf5bxFR0hvUGYZxDbtVTW2GYZ/ntJbTkls4OIUg6VFK9DrFpyO8gli2cocwK5Oc6xHMsxHx+ZLcuhs+8UAHyxi9jhMRB9q4uPfMWLNeQQUrwINPKMhZUEYhprXLMA6eZfmpOiApJqDHn0+1A4PEqruy+094CtBhLiSlQqDEanZGysPUA8HtEdVmdk8oE1SMU+O/SHov+JWDKdNoQlxY9h2/nyhaSW0ACoEnUEmmlMsd9Y6iKRkxszWHhTgfn+cktBTZUOySQi6kYmpJAF48qmuHSOWKA3AkqTYE/wAhBOT+Hj8pWVNqSKDGKPhKTKL6hjIEklH0pZc7QX1LBCSdCciPnEhjfjECekggqce80rhB0JlUp2JrDas+nESaqvNuYelbQuGoixWxBLNPv4i5xg32yCrURW/qhFC7BtiDLcRLYUUrxHPI/Y84XvT/APmL9XoAxysKDjBqlST0BBin4b+0X/2NucQ/wzOh6q1gpHwj7mKSw34bxD003wBgcnzDE2GysECoFMSBXnlpWLksVX9PaeZSy4PeE0MggYCGwPEXEczN1RqY7EF2i0FChFcjj1EKurZ/tyRDdIgawBhmSS0ogoKiBQRjgx3RtYpztEEoRdXeQpSdqUxHMHCkMNPqDUc5llvSK9QmLZO9PLAqkBR2qR94YJ1MHjESa3+l8LupbPyOP14h32WrXMT4U4kAIbcUkfqwT8lKi34rWNzM3ZQtSHA5/Oadbtjh1JBwOhGkcdNwxKEfaczP56z3WVUWmqdFUhfZUR3hi2hu0McN8NLfPaOrKGvhSnBS+p0HTE8oWW1KWx3kzdgcCOJ4Vk1ABUu2rmoXj/ccfWLa6wvAlRtY+Yj8a+zNP+7KEgD3mSagjdCjjhsa8qZG74hU7T5hOltTd/knPB3s8S04H3sVDFLYyB/Mrc7DIfIkISMNzJ6jUKT/AI+PnHWbQloXs+Wvhy5xTbSqDeBKq7S3pMXLQtPUnLIaDpC13LHJhqJjtPOD3UzUwu9i21So0KlVoDyFCadIL0Om+I+9+wlWuc01gDuf0mmocFIe4iTMp2vIomG1NuCqVDxGxB0I3jhUEYMnVa1bh0PMyiT4UWxNEPG8lBvIOih8JP23ECLWQ/Me3dQFlOEGCe/yk/EE5jUmgSCSTpHrX5g2nr4iP/rRU6pQSQiounempHOFupqVzkd5pNGliptIhaUt4EXSrwgB9M4HHaFlFzkiSLmgRvFQrIlqkRVtaaHakbgQ1orOzMjZqlRtnyldD8WFZJNRmXJWZKcRqCPMUPpFiNjiE5DDmek1iphng94QDmfLaUvBIJOwzJ5DWIqvMouQBSe0feFpirYIOCgD0UMCPp4QwrORM9qh6oYU/FsFkDztRHpKJtv2PeqUxU6yXeL9mWMsulJGGBPhWkCX27Fx5kGQA7po8kyEIAGEKzzBm5njr5SConUAdTlHlbDSJGRGmRc/hp6Q8RvSIpceozOisbxrzHKiDbTeSBnjSF3UcGhhGOjU/EEp31KFBlnd35nlGWSgKcnkzQIoXkzpq01JRdSAMQq9TvAgEYK25chEvikcASbVoW3H2xjx+E4tW0e2XeCENi6lISgUFEimOpPOI2NvOcYldK/CTbuJ+ZjhwS9dUh9IxTgsDWqRe8aGsMKScAzF9YQLeR78zVWXkuJCkkFJyIg0czPsMHBnj7CLpvAEUyMRbtOAwXLTISABgBgBGYLHcTDJbbm4j8UgzuJ8Zq+SKjD1pDPT15Adu89jEiemgkYQVkCeAzF21LVArU9YpssAlyIT2mXW5xBeJQ0qo/N9t+sBJpuct29o709eRkxh9llo3O1RqSFA751x3y84Y6dwDtgXWa+FYfSajI2he1g0GZ4iGmXKx2clG3bPLrZuUDgBukjCvPlEHUkcd5dU4Vue0xSfl3nHCl6t4GlzIJI5DPrGfv1DBiDN5oNNUlYsHnzPLQsJaEVUKCIAuvJEJTUozYEVJkFJg1MMJG7cvbtK67WUneLBp1MVXa41+DK5l3ne/cWRuAfTeCVQKMCKLtcjWZdwD7ZkbbxBoYgyZ7Q6nU7TzCDL0DsuI6o1GZcbXFZjKt5rnsw4TuUmnx3yP4aT8IPxH9RHkOuB2moI9bd5kuu9X+Kf7ek+kdz7n2+kKcT8KFJVMSie8aqcYGAWdVI0C9xkrkc7bKscrF+j6h2ruPHg+3/UUWrUQsZ0IwIOYIzCgcQYrWweY3NZHbtOVTQ/MPMRPcJzBgi1LdabwvBSzkhJ+ZyAitjIltpwYX4as1fYh1aarc75pzyFOQoPCF91D2HcILbqVzgy4+vTXbI+UAupT7QnAQe0mlLE7YoUtRDYxujNR0x0Ax610pAtb4JPvK77dnpHeNTaUJAASKDrBH91YPMAPMxaYQEpJLlfERvHt4zmMa7CDzB7LSr38TA1pQ/Doawl1GpaxtviarRafanxD3PadOroTQwC7c8Q/dxKzjkRAg9lkjaJUQBmYsCwVrsAkzYOFOFyhpI7RKbwCiKE94gVNajaD0rwJi9fq/jWlv5iGGm1yzqk3xSgJCcqnWhyNKQdp6fJinUXHGBLipy8CLxx5wU1akdoGLGB7wKucuqKScR6jcRkOoac0WH2Mcad/iLmSOT1EkiFjNxxCAvMFptNaamhI1hvpr99Y+UtKAyVNoKcGAIi/eWnCgWKHF1j2i8k9nLuBkZ0KSpfMoBrTZIrz2ixacerEsrtrzt3YMz9uXcCgi7iVBO1CTTER5mTkkxiTdSmcAj3ms8P2WGUADMZncwsV2Lb4ovuNjZMYJSaofnDqi4WLmAusZ7Pm6iCBKTCyF1EdnRM59ok7LNvIoodvgFpGICdCs6HbWh2pCbqVKMdy/amv6BXqGqIYejwT7/L5QPO2oXEBJAypWFTahmG0xrXowjEwE9ItqBvIqd6kfKJ13lBLmRz5gd6yWgoVx1oeUH6W5nfB7RR1gfC0rMo57RikZ5gBIUhSqXq0VQZd27hhjnWsOgQBPmbAZ5EDWxZrT+IFFUzH13io8mFafV20jAPHtFYsLaVdUKjcRTYo7zWdM6j8T0mPXBFjAuB14VAxSk76FQiFKKWyYX1HqLhPh1+e5/1NkkJwECD5lzDDT1Y7O5iR7QOAxNVmJb+HMgY0wDoGitlbK8DoQPdTu5HeNun9SNPos5X9JiMwly8UrvBSSQQcwRgQYXkgd5rkTcAV7GT2VYvbPtt7qBV/KMT55eMdSzPAgvUKVSree82ltASkAaCCQMTKscmCbYWCKEVJIA6qNBTzgbUn0EYllWQ2YVbWAABkBQdBGdzIMSTkyYPR3MjiAuBeBgpQmZhPdBq2g/ERksjYab57V2gTnJldt5xtWWfaJweHqvsD+KB30D4wNR+r5xTqKN3qWOOjdZ+B/huPp8H2/6mPvKIJBwIzrC8Cax7RjIlRxcWBYDZZClhWa44VEUBSkrNTSiU45/QY5Rcibu0gAtZD3jOTgDv+P8AMCMMnbrjFxxuYK6k1bVeNKUzBNKHGhBrhHgTWe+YXbotNq1KNUF9mGB+nt84xi30uHtMr4CgOgukV5EU8oc6awMk+d9Q0TU2sh8Swm0xvBBaLxQxMoOvNuq7RTiUpT3alQGOeEKdbss+12jnRaW0elFJJ9hGGS4ZmXkJKHUIbUAQsgKJBxBA6bmFY6ardu0lZZsYqw5HGJak/Zy2hRcLrrjpFC4pZy2CE0SBypBy6VVXavEoOoOc4huzuHEtGpN484sShV+cre5mhY3QIvlUzP2h2Q2l+XmUgAl0IcpTGoNxR51AHiIXa2sbSwjbRalzS9J9sj/c6ScIWr2gZlV5+6b3n0iyq01tmexniG7OnKUIPdOIPKHaOCMiUFDnEC8Ue0S6C1KEFWSncwOSNz+rLauYFu1WOE/GabpfQgcWan7l/f8AaZytwqJJJJNSScSScyTvC/M2IxjAl+StEgXT4GBraQTuEh8MS9+IBijYRKyMRdtucIXUaYdawy0iYEUdUUPUVPmQtuFSaoWCdU5HyhkGmFt0BVuRO5eeIziQI7QSzSN3xGSw5NL95ShUAUHMn/HzgPWNxgQrp1bIxaTMuqllXTUt6H8v+IFq1BB5j74a2COFj2vljDWq0MIrv05QxukZ4GCBAyIR/GgCOmdHMxv2hJQJ1ak0F5KVK64g+iRCXVj/ACcTedC3NpAD4JH3SnwTNoS+sqzugDpU3vpHK8KRmR6yGZQqx9XOpUMFCDAwMy7IR3ivbtoXVpA0732ih/UcSaj0w1KTwWkKGRFYzFgKMVPiRIlkPRzMjNAdWAKCN9FsET0xHROZmW8c2K24S6juuHQZLPMb847/AGQtOR3h2n622lXa5yv6fz2i9IcNFKS68oJQkVUef5EA+8o+mZ2ML+mvQAWI/aNulf1FptaxSsHfnAz2PzH+x3/1Rn7QrVKaBG3yqTmecBs3gTQgBeW7wa28bwSMScAN4pYbu0h/dirljxGWbY7JoN3wVgVND7qianHxpFgsFPAPMW16O/qFhtC4U+T7Sgl1ZFFLUeQwjra1iMRzp+h0VcvyfynwwywEDMXbvGyqiDCgCbX7MbZS5JhupKmTcNaVunFPhiR/TB+mYFMDxMB/UGnNWqL44fn7/P7/AHxodnAIIiHMHzFpgaxzM5Bb1siuccLSQUxK9o9oLW0hppKlLKguiQSQEZGg/VTyMCXnPpjfpdS7mdzgAY5+c9sed7VsXklCwO8hQIIPQ405wpYGttpg91W1iByJzPCIFpFVi7aL6y2WgohJNQK0x2PIwVRbxsPaNdEUR9xHPvFbFJoYtZZo6rZOhUUkRgjZkgiMuxmXrOZW6q6gFR2ER+GWOFEX63UrQMuYQf8AZvMOm8pYTsmhNOuPrDOmoouJj9Xrxc+7njtFe2eGX5ZVFimyhiD0OYPKJdjzIC34i+kyWy7CmXU36Ju/qOJ8hAOo1tKNt5zDdN06xgC5AB8eYalJ4y5DahcOgOR6K1gQ7rPWpzD7dDUoCgYl2YnA4KxXn3gR05QwVZ9pOtuEpbcWxulJNNyk69IZU+lRk8yu1Q3EerO4gF0KSbw3H12PKD0tGOYpt0pB4kdocZhGGNdBEbLgIZoumtawETLRmy+4VqqVK0GwyAELbDk/ObzSaVNPUE8CVlSRQQopcQr4VYitMCKEYjSPc42sJC3SVXHcjcj2Ofxk/wCIeTRQBUk/Ek4eWcVIy527sGJdbpdoOBC1nWQ7MLqVUFBVR25CD66SeJktTrUq4HJjV/oP4dPdWSSKgKIofIVHrEdV0xLhnOD7xb/5KwH1AYgJ/iVKFFK23woYEBsnyKagwlPSdQDjI/GMU1FbKDkTV52bpGugUV7VtKlcYJoqLtgQXU3rUpZjxAaGbwLzxutitN1kaI+qtIcogq9Kct+kzdlraj12cJ4Hk/z8oEtq074oQAgCiUDIDb/OZgj4ahSDznv85XU9nxA6HBHbHj6RBnFUJAy3jIazTCqwhe3ifVun9UbVacM/2hwf3++SSLTiCFlCgD7q6Yf4MC2elMiE6eo33gWDjvD0mpopV2hWFAi7SlCMb1eeRr1gRQv/AC7zX77BgV4x+ntJnbYVcCAAEg1HI44jzi8WKBgSg0qHLk8wU4/uaxUWzJGwCMHANv8A4eZoTRDouHrmg+dR/VFumba/1iPrdY1Gn47rz+8f5y39oPZwJiRXFq1uKm2/9xwA/lrU/wBoxikux7S9K1guxuJlTUwlllGeJWvQDOiR9TrEDu++ENWqruP4TYrJs9KU6Vwqd4JRABF7MTL8xZ6FjFII5iOPWrjDDM8GI7RatjhVCgbpUk8vsYCs0FZ5HEvS8jvEG1uEH0mt8LTtS6fqD5xWNJs7Q+vUr7YizbMgRiQQdaj1iZjjR6jcMeYJbOOMUMMR5S+e8n7SK8Q34oAjx7J8X3SfduDzqKfvnBmlUgmZj+onDVoPOZq6G0HlB2JlNpgriyxUOS6woA4YEaHQ+cQtGFzLtP8AbxEeRQm8pAwHw9IyF6ZsmzYkIGlG3rMCrzaxXn8iInU70v8AMSxNl9eG7GLfC9klc0pt2pS0Aop0XX3OozNOVIdblZQ48xLZvrc1k9pprbYpSmG0WKeICw5ge1eCEP1U2stOHUVFf5qZxetL4yAfwkV1aKdrEH7+Znc5ZLku6tLpqoUFak511OmED2NkYj7pYActnjHEtSlprbStCSLqxRQptiCDoRvFYdkBAjxlSxgzdxOpy1HHUtpWqqWxdQKAUBNTlmSdTEXdmwD4k6666yzIOW5Mksyeud04oJxEVNSrkHyP5iD6xGatin2sRssW0gQq7SoI/wAQ103Yz5V1NCjj+cwm5PFWZrBfeKGcmeFY2ERxPboQm7SJGIIiW4R7tzE607SJUToP2YZdMtBdhFXWtKxrXHv/APJVtC3C7QqVUgBIGgAFAABgIcqFUcREarHb1RbtGbJNBio5AZ/vnC3V60KMLND07pZcgntGLg/hFK1hyaPMI0HWEZJc5aa9KvgJhBLPtHoHEobADaU5DfDHy+cU3jPEP6flfU3eJYmKQCUjxNVjvPlOk5eennHlrld2sAHeQuOAZq8vuYtWuLrdfK4tAVFwEq0pv1i4VH6Rbb1RR5zDKnJ6ZzJbSdE4eZz+UWhRM3bq6wTiWJTgk5qOJ/eZiRBMFOuOeIb4Es38LPLSr4mwUHoe8PURX2IzD6tQbkmrs2jljFwcTxQwgzaHOO5kSpln8YCKGO5npSnpVCwRUJJyrl5xEqDJq2Is2xY4UCFDodPAxS9cJquKnImWWxYa2llOSfhNNNjAjDHBmmo1wdcjvKMlZq1mmJOgGZ845geJc+qK8madwXZoYTd+JVCrcbA8x+8oLqGBEGt1JubPgR5bHd6EGL4BJFnukHIggjrHTyJ5Tg5mOl+44oA17Na0HHRKiB40pGZ1dOGKzbUWiysN7j8/MuvTfaAGtSMIBwc+qX1Iq9p5ZzSlPVQnEiijsBimp8/OGfT6bLj8NPr8hFvVrqtOnxLD8vmfpG1pSWxVR8T9BGx02jSke5958/1eusvPPA9v395E9bSdBXqaQXF+6J/GLQdRfSKKGf0hP1DTAf5F+/8AeajoXUirfCb7v2iEHjCormbFdRJ23IqKw2u3PeTpVEO0KVsyaSmlMupWk904KGhBgyl/EyX9S9NU1m9Rx5+vv+8eGHgQCMjBwM+cOMGW0qjsjBlqWZbDjZ/hO3aaBtJ8hRUVENNapqEWZCdWXA06kpXW6aih5hSTlhHEYo2RLxSlvpbkGR2xZpaXVFccvGDTr3xiVDotQbIJ+kvcP2SEm+vFZ9IELFjkxvVStYwI6ygoI9mWbYD4nZvYxW8tTiZzajhbVQZEA+pH0iArDcwbU6xq2wRmXZGwpl8VpcTuc/KLFriXVdYA4WHZL2fA0LilKPPKLQMRPZr7HjJZ/CTbeSQI9iCs7t3MKLYZZFVqSnr9s472kNsGzfEzScEIrzVgPIY/KK3tCwqnStYYJdffmFIW2EpKVVSs1HUakgjCFeo1yLw3f5TR6Dozj1jt840tOOgCox8fTCF7a+wHODHK6KrsTLDdplNK4QTT1LPBg13TQeVhCXtbmIaV6lW8xTbpWSWxaAJzi/eINsInqnqjOJZnO0GT1nBwUPgYpesNLktKzmyeGaq1J0AGHUmsQTTgHJk31JIxGmW4YCXC5fpWlUgagUz6U00ggV85lXxjtxCn4GgwNYlicFkXeKLYblWlLcNAkZak6JG5Mc3ADmXV1mxsLPz1LWqsvOLVh2i1L6FRJI6YwBqKxYMzR9PY1f4n7Ht9Y7cOyjkxiAUoGa9OidzFGm6W+obPZff9pLqHVqtCMHlvA/f2EbVuty6Loz21PMmNXp9NXQmysYE+f6zW26mw2WnJ/IfIRctC0yo1J/x0gmBgEygmeJMRLAS0VZnM7NFQITjC7XXAVlfJjbpumPxQ/tFG02rpvDInHkYTjkTUU3bTgyBtcRIjSt+ZbaVFJEY1vNV9nvBo7Nbs0ivaoKEtq0Qr3irYkeXjgdpqCo3NMr17qi3f/wA9RyB3Pufb7oDnJBcjMGXcJKDVTKz8SNj+pOR8DrF32TMPqKsHIl1K8M4nBJsy1ikTmgzMv9pVkpoJlAF9ohRI1SD3gfCsU2jAyId09v8AIFMALZS4kHA6g8jlEBzHnYzuXRSPZkgMwm0qIl5MLI7Rsx1SKhtZG90xWbV7ZkDYgOCRmZaqYT+OBIqhKrviARX+6LBwsUa9Wszt8CarY8whI7xASRiTkOcXIciZNvS2DIpvidlOCAVnlgPM4+kSzPBSYBneJnl4AhA2Tn55xzmWCr3gh0qVUk+JiJl6KBBjKr7oSTVINT4aQJqG2oT5j3plHxbgpHHcxmRPUyhCaszcACTt2qr8x844ajPGtD4lv/WisAKoQN8/OIujEDPOJWNOinKwZaFpuMELTRbZwIOBSeR2MFaUhvSeCPzgmo0gYy3JcatnBaVJ55j0x9IPDOPnFdvSX7rG2xZj8Qm81Vad0gkedIj/AHTA4Iiq7Tms4biFlMLQKlKh4GL11XvBigjRZjQQgbnODkPGTByeZc7SJ7p7M5U7HCZzMSPaVw4mbaSsf7jWR3Sql4fI+B3gLV7ghZfEbdG1Qqv2N2b9fEz2xuBUqXee9wZIyKuuw9TF/TtM9yiywYHt7/8AUL611iqnNNHLeT4H7n9I1Tk8hpIQ2AKCgAySBy+kaBVAGBMPZYzMSTknzFC1VkEuoJNf9xBNcvjT9RHiccySDd6TBipq9iIpe4eIUmnPmUZi0QkhIxUcgIBt1GIxo02YxSUktKAVoUL2pBFelYVWOzHJjhEVRhZQtey7yVAaj109Y4rYOZIjIxFeyJcurLdQFDfXpzgj4ee0to16qMP3H5zTOE+GmmlBa++sZVyHQb84mlAU5MC1nVLbRsX0r+ZmlyL0ExKZX4ssFM7LlGTie82v8qxl4HIjYxFhkSDqGEyFdpFolt3uOIJSpNciP3XxinJEXNVgze3ThBEaxM4+P/SP/wDxr9QRFVv2TC9EM3KPmJkNiW8W09m5UoGRzKeVNU/KBEfHE1FlJPIjZYxMwqjIv7lJwH8x08Y7Y4AzB/iqn2jHiz7LQ0KropXoOg1gIuTA79YzcLwIUNoJpTWm+v8AxHjtxAOczJ/aFZ7QmUPJSAVg3hTAlNKK60PoI8thAxHPTk+ICD4ixaFqKNElVEpyG/XeGemYMmSYj1vTRTc2Rx4+kqm00jNWHKLiQIGdOT2EN8J2c/PqPYpDbQNFOrFcdkp1PjhHsEytqdveaVJ+zCUIo8464ea6D+1NBHvhidTjtF7ibgJMisOs1UyQUqBNSiuR6feA9ZX6I56Xd/lwe8VnUUwhXtmrFxlVbpTnHQmZcrhp00+Y4yCT3wiqpaVXr4wOOHGJHIZsSzwvYLbrwU4KoSLxT+Y6A8tfCLTe3aBdTvNFPp7niac3aakgJTRIGACQAAOUVByO0yJ5OTPZm21BOKq1IGNN4l8ZhgE+RPBMwu3NYDoIfg8QE95J+K5xLM5OFTUcnoOta0ghtRO1B1OAiaKGODI7mT1L3ERrRtu73UnHU9dOsO07Rc4YnMATE7XKJFsTyV5lBx+neJpTWBXt9odXQPMmsXht2bXfTVpjU5X+aBoOflC62/niMqqD57TROH+GpaVoUNgq1WrFR8T/AMQJnPeGYhO15NC0G8QEnU6HQxxlzOq2IgOEVKag0JFRrFW3Ev7zOXj/ANQst6LNCOsHVqdogD8uSJpnClsh1ArgsYKH1EXDkSqxcjIjxZ8xHIIRD8q7WJSErzdiS7iytbSFKNKkpFTQUjhAnNsvvGOycSPaGuko7zAHmQPrFGp4rMYdKGdWmfr+AmZSfD/xu91P5dT126Z9IFppYjLdod1T+oK68ppuW9/A+nv+n1jfwlaaGlltICUqFBTDEZeeMS1CDbx4mc0mqd7SbDknzDs9awGsLGfHaOVQmL1o8QXAVKNBt/iOKjsYVXpixxF5Uu9POBZqhAwFc6a0HOHem6W9nL8D84zrtr0qbV5MZrP4eZAp2aVfqWAfUw7q0tFAwq/7MCu1LP8AaP3QfxHwgyrAoDSyAQpIAzyqBgR6xy3T1WqSBz7iDhlIyI78I2ciXlm20UolIBO5zUfEknxgDYR6YluPqJMOJd2EWioeYIbT4nE4A4hSFCqSCCM8DnHGoVhiSr1DIQRMd4j4felVAE32yTccGdNlDRQ9fkk1Gkao/KbDQdTrvGG4MCuyylajzgccRujgSSSbunvZ6RVZk8AS0kMOI7scDzr7aSltLYOP8RV0kad0AkeNInXorW9RGIB/5bSUvgkn6DP7QjYHDM3LOqDjJKFJAvoUlVCOQN7U6bRCzSXIM7c/SBdR12n1VY2NyD2Ix/1Db0rTlyOB8jAjHH2uPrE232ixxM5cQcYqOGYAQmheeZLwrxYl9HZlX8VAxH5h+Yb89of0sQoBgup0+HJXtD4tHnF+4Qb4Rn3+oR7dOGsiZ77TeKcBLMqq5eCnCPgAxSn+Ymh5Ac4mBxkydPpbP85gCXnu0F5WCjn1+0Marwwg1mn2nGJw/PpTrU6AYk+Ece6SSiNXDXCxco9NigzQztsV7nlC+28twIwqpA5MekEAUAoIGhE4m7QS0Kqz0AzP+OcdnomcU8TFLZUo45ISMqn95xai+ZwkKMmAbFZceHeqhJzJ947026ww0+g3ep+3tL1bIzjEb7I4aRQIQgUyAp6w0ytYwBItaEEH23YH4dwrYIvpzAyUNQYpsqWxdwGDIYFi5xGGwp8OoCh5bHYwpJi21MGNEm4Y9vAg+2Trm3K91h1adFC6AelVA056xWbG8CTCD3kYt+WX7swyejiflWLRYh7EQl+n6pPtVsPuMV+N7QQltFSCCsU2qAVD1FY8+D3gNwtRTtyDjH3GZ/adp3sa4aRHMVLWSeYEetOmNaU1rHNmYwp0+OTGCQcm5lFUICcv4jlRUbpSBU+gO8cTpRY5HAj+hm28j74Zs3h1CMXFKdWcyrLwTkBWHFGjrpHA5l2ccwxeSgY+UE8ntIEk9pSmrQiQXEkqyi5PFRxJMdOAJLbgRi4UtDtEOCtQhd09QAT6KTC9wN5xEWu4fAh/to5AJ928ensSpaDCX0FteRpjqNiIqtQOpBhFDmtwwgad9md5NWXsdlj6jLyhY+kB7GO6upsnHP3GfcCcJlmaUuZbAU1S5WhFTXvDoMusRpo2tkid1muayvaGPM1RLoOsGRVmd1j07OVoBFCARsY4VBGDPZmM+1eYaL/YNNpTcp2i0giqlCoThhQAg9TyhVqUrRsIoH3TZ9B6YltPxb+d3YZ8Dz+Mz5qUum8hSkkZEHEHcHOsRXUN2xmG6j+nNPZzWxU/j+v7wq1xDOIFD2TvNQKVeaSAfKLPioe4Ii+z+n9Un/rZW+vB/wByNziCdd7gutA5lAN6nJRUSOopF6FD2MRdQ0uq0y7rUIHv3H4iB7ZsZSKOIBNPe57kxfEtWoycGWrNcC0Y0iojEYq8a+FOG0pImHhU5tp2/UecVloUq+Y5B2sck5StO2UtYDFe23X7R0DM8BFK0LYpVSlVJ8ydAIvSsmSxjkwbJ2Yt9ztXRl7iT8I+8ONNpAvqeeVMnc0drMs26AT5QWz+BOPZ7Qk7N3BhFYXMpC5gwrrUqibMAMCEj2EHcOWJMPuky95KbxqupCRjrv0jN2AvYSvvArnUE5ms2LYYZT31qeXqpeX9KcgPXnFqVgd+YGzZheLZCfldwwnsGDPqpPErOJBIBJAzw5f8xbTwYh6z6qsfOTSNnPum60Lw/McAOphnQjWcAff4mSOjwcjEcLF4QaaIU5/Fc5+6k/pT9TjDWrTqnJ5MJrpVeYzoAHvYDaLiT4lhJ8StOT4Hu5RJUJ7ySqT3gOanucWdpZiU1OE4qNB6xU1mO04W8CDJ22gk9m0KrOFB/wCR0gC/VhPmZ4cnHcxi9ms2Al9o++HO1IOZCglJPgUj+4QNp7C2c94n6hXhg0eUmCMxdicuEiOZk1XMrsPVWBzitmhS0+Y3Sc0KRVmWbDAtpWjRRVzipmxzL0p3cT2WtwHWOhwZVZp2XuISYtYbxLMoIIls2sACScACT4R6dUFiAPMxR7jNTqiZhlp2pOOKFAEkgBaKGgrhWFn9yT9oZn0avp61KBS5X8x9cGcrmpBwHuvtKzHurRXmQAunnHM0N34loOtr8qw+8H/YnKrJaU32jUw2cCVN1opFNr1L2G3rEfgqRlWlqa21X2PWfkfB/DOPvlC1JVDaWlIeCysFRAwKKGib1CaEgVpmIg6bcHOcyxLzdvR0wBxz2Pv47QxYbwdb7wFR3Vc8M/KGFD7l5ny3r+gXRavFf2W5Hy9x90BHg1KZ1JOLHv03pTu9KkeAjtjbRid6fZ8Xg9xH9LpJqYFjfEH2tbVwFKD3tT+XpzixEzOquYmvz6lLuNgrcOg+ajpBdVJY4USRIXjzDVi8MqKg48by/RPT7w4p061DJ7yHbkx1s2y0VAUoJGpP79Ym9hxwJU9hxxPrYtRODbSQEp+LVR1JMerrP2mnK6z3aBnZkZmJMcS3EYrB4X7cBb5IbOIbGBUNLx0HIY/KF11270iC3anb6U/GPktLpbSEoSEpAoABQCBQMQEnM7U5SPZnJx2sezOT/9k="/>
          <p:cNvSpPr>
            <a:spLocks noChangeAspect="1" noChangeArrowheads="1"/>
          </p:cNvSpPr>
          <p:nvPr/>
        </p:nvSpPr>
        <p:spPr bwMode="auto">
          <a:xfrm>
            <a:off x="33231" y="-32719"/>
            <a:ext cx="65106" cy="6903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20016" tIns="10008" rIns="20016" bIns="1000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4" descr="data:image/jpeg;base64,/9j/4AAQSkZJRgABAQAAAQABAAD/2wCEAAkGBxQTEhUUExQVFhUXGBcYGBYYGBocHhgaFxwXHBYcGBgcHCggHBwlHBgYITEiJSksLi4uFx8zODMsNygtLisBCgoKDg0OGxAQGywkICQsLCw0LCwsLCwsLCwsLCwsLCwsLCwsLCwsLCwsLCwsLCwsLCwsLCwsLCwsLCwsLCwsLP/AABEIALgBEwMBEQACEQEDEQH/xAAcAAACAwEBAQEAAAAAAAAAAAAFBgMEBwIBAAj/xABBEAABAgMGAwUGBAUDAwUAAAABAgMABBEFEiExQVEGYXETIoGRoQcyQrHB0RRSYvAjcoKS4RUz8SRDwhZTc6Ky/8QAGwEAAgMBAQEAAAAAAAAAAAAABAUCAwYBAAf/xAA1EQACAgEDAwIDBwQCAwEBAAABAgADEQQSIQUxQSJRE2FxMoGRobHR8AYUI8FC4RUz8VIk/9oADAMBAAIRAxEAPwCZi0UpUDTADKMlXZtbOOJvXpLLjzBtsqbWolKbtdBEzYC2VGJOmtlXDHMWJ6RqQAMSaecF1W4GTLmqDjmMspw+220jGqjn9zAtt7Phie/j2g1QCEoi8Dz7mXrSsmXS2LpqrWJuUVQVPMjVZcz8jiKE9KBKkn9Qi2qwsCIYyA8x+4ImR2oGySU+JA/fWLOmj/Mc+0SdcUjTgjyeZpcvMGmcPpj5I8okR2cMyzjOVCJpSh8aUqPUVT9B5w46djaYg6wWLJk8Yx/PxgpWKYaRCOGkVmii1jcA/OMZ1+vbfn3E+g/09bu0u32JEvLRGc8zQwTaliLmnWkJICQFFStqkZDeL6bhWCfJkHXIEf7CsZmRQApBOFbpzUcKFZ2+0THpO+7n5fzxKmYuMIfvnlpWwtarxOWQGAHICLKRbqrgBx/oQPV31aOks3/0xJt+ULii4PfOfP8AeUaoV7VwJgTrC9hNnmJ025TCKyYzrXPMETLsUsYfUksWC2e1SdjXpFLGTuOEmicQ2o0uUWHkhRAw65CkeYjEp0u6ywKO8TOHLOU4VOXSUNd5ZGlSAn1NfCKFGeZsiQihfJjVaUx2FmLKcDNO3RuWmcT/APfCLDwn1lCAtfz/AMR+ZiRYtnGYfbaH/cUATskHvGIKJO+3aC036c4Akphkj8O0DT3kpCVCutRQwQREQdu8x7iPhRci4Wl1LSiS2s77GKLBG2hsB9MAAFJoYHIjyiwjvLb8v/DDh+FST1FRWG+l0Lis2vx2wPl84h6p1umy9NPXzg5J8D5D3+cebFfIIxhnjiHFtwzHKScvMvo5JWP6Tj8xFDDDKYE/DqYjcWS99g7pIP39CY9q13VmW3jNZiCWTXDPSkJWxjmAISCCIw2ZKzFP9h08whRHmBCx9I1nNYJHyE0lHVKgoFrBT8yIQvFJosKSdlApPkYAspdDhhiNKrq7BlCCPkcyymYRSBijQiRF+J7JEHMiW/Egk7KvbjtEdfpFuz0GSzhcQx+MgT4c4AJwuZ5x3ZOhRBNrmqTBenGDJlfTLnBVqUmmgTnVB8QaeoEG0JstBijqSi3Sv8uZtkovCHEwpl2PTkRvaHLYNObFST/UK/8Aj6wy6e+GIifq6ZrDexiUmbSBSsOsiZ80seZcsgJU4KiuFIRdYCnafrNL/T5Yb1+kZTY4IqlKj0qYzp06H/jNMLmHGYCl3w0+oVIIpnmMTC65QjjEYrl64UmLU7TWqjziIVrGx3JlDsKlLNwBKMw5TWv1jXaHSCivHnzPnfVuonVXZ/4jsINmHoMJxFSrkxYtpgLNRgreBbI50bMnB7RetKW7KgUe8fhGg3Ud+UDMY9qUsMwpY7YSLw11iqD3kk4nFuTF6idM/KIOY06Lp91hc+IQspLbbIV2iCtZKVIvZDu3LwJp+bHSIgjHeaN0LNjHAnXtBmGy820yQpLLTbd5JqFqAqpQ0zVmNolYRkAeJTQrBCx7k5k3s9SEO9orM91PQe8fP5RNeIu1r/8AGb1YE1UCLIuBxJuJeH2pxlTTgwIwUM0nQjnHCAeDLVdkO5ZgNs2AuXdUy6kdojJWi0n3VDkfQgiG2kop2hlHMWa/X6ovsdvSfbj9IOn11aUIZOcoRFlK4tBjFYTlW21bj6D/ADAamb7TtuQH5R2shfep+dKkHxGHrSIOOPpI3DjPtA03L3gpJ1ibjchEm/2D9JR4O4fSHFuLooJwR44mo8oU06UWep+w8e8zb6xtuF4PmPrakwy8cQA/OVLXk2nklDiQpJ8wd0nQ84hZUtq7XGZbRqbNO++o4P8AO8zWc4fW0tSLqlgHBe4OI8aEQmfQhWIxmadOtWOobdj5QaZrXz5QmegqcGaXT6tbF4nImqxH4eIT8USnNukKSRoaxfUmRiDX6oIM57S+ibrA7VY4hVN6uoIM7M3EfhwpSDJ5GW7ckVokZnrkBFdr/BHzljOFE8cs9LLqHEggpUFVqfhIOXhFlOqZu8GfSV2A+5BHf3/KbZZrwKQRqI0KnIzPnFiFWIMKoVE5DEW+PJbtJR0Ai8kX071Rj8gR4x0Wmv1L3E9/bi30uODMMcvXiqvhF3/kz35kf/EgDaMTQPZjZ3bKU457qMANyd/3qICa5tTZufsPELOnTSVhK+55JmutFIAxA+kWwaA+KbFamUEGgcA7jgGIP1SdRFF9C2rgy/T6p6GyO3kTN7GlChKlL9+pTTa6aH1B8o90zSKnrPeLv6k6kbGFNfA4J+eZ9Muw78TFYyYFnpqKnaG0VZlFRKAFUvLUaITnU70gR3jvTUbjGzhX2ZodHaToUtSjW5eIA6lNCT6RWF9413Y4WMVp+zKVbbUWAppVK0vKUknmlRNPCnjHioldib+8xy15al/RxtakLTyoLpHiFeBEUEQ/pzmsFTAvbxDZmOBq8T3tax4LieOpD8RskR2amjXBSO7/AEnHzqDHWOOYguu+JcwHia5wlP1SIuRsiVx7lXaiJyYMW+PuG0zTF4US63UoUcOqSfymngQDpBGmv+E2fEH1Gm+Mu0d/E/PNqzABUnXUbGGlmpTbwcwKnSWq2HGCPeHuEXrzFNUry5fswPTZuOZqtFxWPwjtZz4Fw1FQR6GLmHeX2HORJ7VZSh00UCK4EZUOXzEcQllldbbklGx0lAUk/nWR0JqPTDwiKrgYmZ1abLSIVDhiUDM9vx6ckwMRkplto2YpLtwAlRNABrtCJq/BmkXUbRuziFWOCXFJqpaEk6YnzIiv4Ce0getuOBk/hBdp2E5LqAcSKHJQxB8d+RiYULwBJLq/j855nDNmFe4iL0B4Xp9a1J9x7SGYs9xOiutw/OBG07r4jzT9UqbzDnCLZQVJdSpIUdRTCmfnCzXV+pd3aGpqfjKdh5EIcQSQDd8ZEkeIgelSuCO0K09xLbD3kA45ebaQ20lIKUhJWrEkgUwGQ8aw+W9hWMRb/wCFofUM9hJyc47fz8oHm+IZl3333DyCiB/aKD0gdrXPcxvTotNUPRWo+7n8TzBqjWsQHJhR7RhszhJ99oONhJqKgE5wwRGZcifP9W61Xsh8Ex44DkVMy1FgpUVrJB0obo//AD6xZUMCBahgx4jL2pi3MFxK7swY5mdxMtm7dCnHaYELXhvicfGO6O7AIPufzgvXemMLFcdmVfxAxKLlqhWGsH/GBmcGgcHtPJdi8bxBOOCRmo6ACKGbMYVUY48zQeDeDSlXbvgF05DRtOiU/U6xV5yY0RNo2iP6EBAwjst7QNb9q3WzjoY4TgT0/O3FbtZlSk5kUPPPOKl5EsViDkQXgcx5H7x4iWm/iErNYbJpdr1y/wAxW2TKLdWVHp7/AM/GWLYnry03Dg3gDzwr8gI4xyJXpKSoJbuZoPA9phaAoHWihsYjU2DtMudMRttrjZuTQB77pHdbB9VHQep9RdbeKx84x6b0qzVnPZff9oGVaCrXkVgn/qWVXygYJWnGl1NdjTXFIrmIqz8av5iPlqXperBH2G4z5H8/SZtKWO27MJS4SkHDqdAdtYhRYQ2w9pPruhDp/cIOR3+nv936RktiQbl1NpZwSpBqOaVVz1wI8odaQgHERaI7q2z4MuyBqIZGXNC9oYoQoapoeow+0QTuRKq+CRKiHbq8SKGORH1NMOGlv8a2M1pH9Qj2DFU+Fotf+4j+4feOYM9LAnW/zp/uH3jklgyvOBHaBYHeocxlWF11LKM4jPV6a5Fzjj5T78UYGiotIbTT2rdwitaU66R0Lk4EsrtKsCIVsmy22UDIrpifttDKqoIPnLrb2f6S++sUzi2VA4ibxHNEquU73voIzNB3k+WI6U1EJup6QOmRNH0TXfDswx4PEXnrTvNkVz0jMLRtabxSCQYASqsNFHpInt/rkiYpIhSmdR4d5MzSeBLUKZYAH3VKSfOo9FQxpfCzD9b0+NUT7gGNsuaiu+PnFyxM4xO1mOyqD7SfuNrUfhST5CsQY8S2tdzAT8/OPKrerjrA6HE0mpqWxdrDieNziyaAVPWLi4AyYpXQF22IMzYvZHINvJKnDV1BpQjugfoOppnr4ROm0OJT1DpL6NgT2M1BxSUigi6L4GtGfpHCZyZxxnxAEpNTyAGZOwipjniemdM2a8+4DdxWe6n6R0ewlbXqomh2H7NGsFzRvqzuJJCR4jFXy5RcE94BZrbG4XgRxk7ClWxdQy2P6R64YxLaPaCF2J5Jkrdnsp91tCeiUj5CKrNPW/cS6rWXVnhj9DzFPjZCZQfiWUhJPdWKYGuRI3BhY9D02Db2M0eg1FWq9L8YmambKyVKVeUTUk5mPMM95uNM6qAF4EJWNaa5d1DzZopBr1GoPIjCII5RtwhttSais1v2MY+KW0TSlTUo06G6AuKu0CXDioCm1QTTcmL7cP60geiLUqNPqGBPYDPjxBa7T7VDd730KoeYIOPoIYaG7cee8S26I6W9lH2SMj9oYs1RNLucPsjEEOMcw7+HUWiS4juq9yuJrmRywiG4bu0ryN3aDXJdCrvaJSsA0odPLwiRODFvVVOwEe8LMSjIyZaH9APziJJiDMmcabP/AGmv7E/aOT2TOO1AwCUgDQCIS0CULUm2q/w7wTQe9nXU4ZYxcAceqbFFOPVKzMwDrjCe+vY5AmT6hSKbiB27zpczRSBur6GO6f8A9ggK94WDxhnJ5nynTHp0GLXFIIuOp95tQUPAwNqBlDDdI2HwYv2q0hY7Vvu199I0O4+0Z+2vPqWbHR69qvQ/b3gNtWOBBrtEVBwciN6bldsqcy0mB2jdBO8IhLeIzcITB77Y+IpI6nA/SC6jxiZzr1Q9Fn1H+5qLaaCkGrMhZ3nizEjK4t8bTFyTeO6bv9xCfrFNh4h2hXNq/WYu0wVmgy1MDswUTTVadr2wvb3jBZtlgAk0SlIqSfr9szkIgFJ9T9o5WuvTKFQcn8YTm+JnAUBhSmkNmqaUBJGqqYf05dYi1zZwnAlS6KvBNwDFu/8A1+/eaDYHGAm2saJdSO+ka/qTyPp5EsKLfiD5zEdU6cdJZleUPY/6P85lW2ZpV03QVKxuoGajsK4ecTc+IrEyWYW6uYUZhKkqT8BFLoOVNxhnHAJXqD6eJo3B6ao7ZXvHupwGCU4YDc09ItQeYnuYn0xoRMCkWSgYAnSZmPSSzgTWMenAeZStaXQ+0tpeKVgg4YjYjmDQ+ERYAjEupc1WB17iYq/IOMqKVjJSk15pND4QvsWfQOm6sMAM/STMrgVhNLS+YfsTiFcuh1ugW26gpUhWV74VimII/ekSruZAR3ElqdNXcVfOGU5yPbyPvgJ6Yo4hWXe+enSL9G2LQYJ1JgVEbJOfSkCucahHGIiK4Mvi2RSLOJHaJGi0Qo0/ekcJEA6nt/tzmMMs7UCITKScqjk6JVcOMRlwiy8DTOCTNiJCy5dVnCnXDDgzO9XX1qflLkw73mz+r5gxTQf8gihBGKsNp4zhT6fzDzEcnRKU8ErSU1BrhmIrftiXVkg5k3CvBN5oOTANFiqWssDkV9dvPaMyzkcCaPdmSWtwuwEKShpCDQgFIAptFOSDmE6e81uD7TLplKm1FKhiDSOgAzUpq8jIkYeMe2SY1OYZ4QfJm2gMrwqelT9osUYIifqmq3jYPE29t0036wcJlm7zhxwflHrHiZwRO9o7iTKKTTFSkAYnDvAn0Bge1gBG/S6TZcFzEqwmZcGrxIQn4UjvK6HIdTA1RXlmm5sR66wmnAz7nsP3lafm6kpSVBsKJQk6A5VprSIWPvPyklXb6m+1jkwc4uPKuZRZZiPXCXBrwKX3Hex1CAKqIOisaCo0x8DDjT6NuGPEx3VeuVENSi7vn4+6P1kyjSXQFqvFRpeNPAchF76YL6gczMpfuO0jE8464bZmW8ghxINxwDEHn+ZJ1HyIBA5lxGYrWfVpppBoFJQgKpleAF6njWJKeIsvTDmTmaieYMUM+/FR3M4EnP4vnlHMzoXxPkzEQZpfXUSYNm7NEwpxFB12NBCu7W1oxUgma3Q6Kz4SuDiI9s2O5Kqo4KA+6rMHoYqV1ftNRTb6Bk8wZ2pi0JOm9pTm3sRF1aY7RTr9TnCmX5WbqKEmsH16g+YOLA45PMnQ6RmsAdRE/wC6Ig7WYlhqfKHUpIISR3SQRe5iuYiVGry3MV65zYnHaOEhaXdhkGBiJlIl0WgN49PAGDZm3UJUQVYjlWBn1NanBMPTTuyggSFwYQxM1MrKNCIV68djEnV14UyR9fufzJ+cBUn1j6xGg5jMbMl1d4tVJz76qeQIEOgTPZnYs1gZMN+RPzMeyZzMs2fJNdq2A2gVUBgPP0EDaqwrWTCNOu6wAx9UiM3iPcwNa8pUVERIkg0yzjGx1k9ojP4hT1itTg4MPo1DKMCLtmWe46sJu18MokSPEIfVMB7RzsiyQidGFCEBR6nD6ROnk4MXWP6CZoYGEHxdInI4ZICZ/wC0tw0aSMgSs+AoPmYosUspjvpVgruGfPERw9AW2bEXyeXl1uqCUJKlHQfvAc48qnOBPWWqFyTDtkcJzCHm3FpQUpN4pvCuANOWBprpB2nTa4LRB1CxramSs94ctbiBbZuKCknmM+hyPhDn+4XEx7dMdTzBTtvuISXQlZSggkgE3cczsIHs1BIOJaujRcbo3u8VpelwsEEkaawusvwvPeEJoyW47RblbUDgVjik0PQ5H5+UVpqDiQ1fTiGz7zlybpF635i19CR4kf8AqHOJ/FlQ0hn346OG2XLoWM9FpBIqT+9h4xS9sMo0BJAHcxhsRVE1OZxPjCItl9xmqFYRAg8TzjFhDsq4CBUJKhyKcR9R4wTW4DqRK9pAMx11FDQVqcKDWGgAlDWWdgZZ/wDTEwe8pBQP1Z+I0i3OBBf7OxzknH6y3Y3DDjjyWyaA5nbp40im2zaMjvK76WoTcTmO9n+zJoLvKKl60OXjFHxLG4ihrSYxWlw80432TiAU6ctik6HmIryUORKgSJnlpyDsou4TfQfcUcyNjzEMqNc2JNdMlnI4lZmacXh7uNMPvErNfY3A4lyaKteTzLH+n8oFzCcwgpw0wQryA+ZEa4t8oywZUmHaEVFPL6Qu1xO0cRV1Vf8AGPrOZp8UTj8SfmIX1n1D6xCiHMd5dXdT0Hyh3KjJSY9OSjM2h2T7Br8f0IHrSBNYM1GGaP8A9gmisTQWkKSagisZ+OZ0QDHhPSnMWchWYEeIBngTKqLJbR7qQOkRwBO5JguXZR+KcxF4IbqNgSuny9IlQPUTPWH0gQvdEGwaRlvnFbmWoMzPeLLDm5qYIZSOzSkArUaCuNQN9MhAx1ATiNKqk2hieYnWvYczKCrzfd0Wk1Hjt4xWrI54Mc1as7cHmN/DrAZaH51AFR+Q8PvBNYAE7Y5fvDiJzCLZQVkFohLqClfgdQdCI9nEgyBhtMP8MWKhlg1718VUTlSnyi5QAuTM9duazb7cRRl7Jl0FfZoIStRUElRokHQDIDlGT1Wuexzt4E1mm0a0qAeT5lN2wkpXfaNxVKHUEbERyrXOBtbkS63TVW9xg+8GT7pQaLFNjoehg+q3fysWW6Mp9oce8GuzdNYLViYN/bKJ8mYWch5xw2ARlT0i6wZCgD5yAFwuoKvcBGR13Mcd1KEDvLq+mXUvucce4jzJT2AhWRLHqIlLie2KMuJTiSmlAfzZ+kEaZMuMwWxH2kqMmWvZjw8ko/EupBXWiK/D05015w6RRASSqjcOT+UfHbKDmAAJizbntI/HC/aipaMt+GfSaUJ+dQR8oD1SnbkeJzVL8ag4jCxaQIChkYGFnmZggg4M8em6xxmzOQLa8sl0AK0NR5GJ0EbuYTp92eIsyMqFPLSB7pp6AxYOW4h7ZC8xoRZYoMIKCwQtF9eUasx5F3id4oQFDQiF+uGU++Ca2sNXzFt603VDuoPWFGVU8mAV6FzyqE/dNHsO2g4yk5EAAjUbfvlDmq5bFyIs1OisqfBEvqnucW5ghqIgW2rzykJRUqKgE0zvE4U8YHvOVxCNOpBzG2WnHpIhLlFpIFbuFFfFdrz0hBbWUMeJttX5xjk7cacHdWK7HA+RirMiVIl0zaaZjzjxYSOIEt7ihphBNbytBpXrA51Ck7U5MuSonvM1sviNTcwuYcqS6QF9B7tByr6mCVyF47zrqDxHeXt9CkhSVgp5GIHVEcGRGnJhqTdUoVNQDkNT4RW2pJEISgDvLgRRJUaADQnPkNzy84qCcFm/n/csLchRBFtqQ8haSkBCk0py3661iiyzJ3KMS+jKEc5MXrGseYfQFoZWUnJRFAf5bxFR0hvUGYZxDbtVTW2GYZ/ntJbTkls4OIUg6VFK9DrFpyO8gli2cocwK5Oc6xHMsxHx+ZLcuhs+8UAHyxi9jhMRB9q4uPfMWLNeQQUrwINPKMhZUEYhprXLMA6eZfmpOiApJqDHn0+1A4PEqruy+094CtBhLiSlQqDEanZGysPUA8HtEdVmdk8oE1SMU+O/SHov+JWDKdNoQlxY9h2/nyhaSW0ACoEnUEmmlMsd9Y6iKRkxszWHhTgfn+cktBTZUOySQi6kYmpJAF48qmuHSOWKA3AkqTYE/wAhBOT+Hj8pWVNqSKDGKPhKTKL6hjIEklH0pZc7QX1LBCSdCciPnEhjfjECekggqce80rhB0JlUp2JrDas+nESaqvNuYelbQuGoixWxBLNPv4i5xg32yCrURW/qhFC7BtiDLcRLYUUrxHPI/Y84XvT/APmL9XoAxysKDjBqlST0BBin4b+0X/2NucQ/wzOh6q1gpHwj7mKSw34bxD003wBgcnzDE2GysECoFMSBXnlpWLksVX9PaeZSy4PeE0MggYCGwPEXEczN1RqY7EF2i0FChFcjj1EKurZ/tyRDdIgawBhmSS0ogoKiBQRjgx3RtYpztEEoRdXeQpSdqUxHMHCkMNPqDUc5llvSK9QmLZO9PLAqkBR2qR94YJ1MHjESa3+l8LupbPyOP14h32WrXMT4U4kAIbcUkfqwT8lKi34rWNzM3ZQtSHA5/Oadbtjh1JBwOhGkcdNwxKEfaczP56z3WVUWmqdFUhfZUR3hi2hu0McN8NLfPaOrKGvhSnBS+p0HTE8oWW1KWx3kzdgcCOJ4Vk1ABUu2rmoXj/ccfWLa6wvAlRtY+Yj8a+zNP+7KEgD3mSagjdCjjhsa8qZG74hU7T5hOltTd/knPB3s8S04H3sVDFLYyB/Mrc7DIfIkISMNzJ6jUKT/AI+PnHWbQloXs+Wvhy5xTbSqDeBKq7S3pMXLQtPUnLIaDpC13LHJhqJjtPOD3UzUwu9i21So0KlVoDyFCadIL0Om+I+9+wlWuc01gDuf0mmocFIe4iTMp2vIomG1NuCqVDxGxB0I3jhUEYMnVa1bh0PMyiT4UWxNEPG8lBvIOih8JP23ECLWQ/Me3dQFlOEGCe/yk/EE5jUmgSCSTpHrX5g2nr4iP/rRU6pQSQiounempHOFupqVzkd5pNGliptIhaUt4EXSrwgB9M4HHaFlFzkiSLmgRvFQrIlqkRVtaaHakbgQ1orOzMjZqlRtnyldD8WFZJNRmXJWZKcRqCPMUPpFiNjiE5DDmek1iphng94QDmfLaUvBIJOwzJ5DWIqvMouQBSe0feFpirYIOCgD0UMCPp4QwrORM9qh6oYU/FsFkDztRHpKJtv2PeqUxU6yXeL9mWMsulJGGBPhWkCX27Fx5kGQA7po8kyEIAGEKzzBm5njr5SConUAdTlHlbDSJGRGmRc/hp6Q8RvSIpceozOisbxrzHKiDbTeSBnjSF3UcGhhGOjU/EEp31KFBlnd35nlGWSgKcnkzQIoXkzpq01JRdSAMQq9TvAgEYK25chEvikcASbVoW3H2xjx+E4tW0e2XeCENi6lISgUFEimOpPOI2NvOcYldK/CTbuJ+ZjhwS9dUh9IxTgsDWqRe8aGsMKScAzF9YQLeR78zVWXkuJCkkFJyIg0czPsMHBnj7CLpvAEUyMRbtOAwXLTISABgBgBGYLHcTDJbbm4j8UgzuJ8Zq+SKjD1pDPT15Adu89jEiemgkYQVkCeAzF21LVArU9YpssAlyIT2mXW5xBeJQ0qo/N9t+sBJpuct29o709eRkxh9llo3O1RqSFA751x3y84Y6dwDtgXWa+FYfSajI2he1g0GZ4iGmXKx2clG3bPLrZuUDgBukjCvPlEHUkcd5dU4Vue0xSfl3nHCl6t4GlzIJI5DPrGfv1DBiDN5oNNUlYsHnzPLQsJaEVUKCIAuvJEJTUozYEVJkFJg1MMJG7cvbtK67WUneLBp1MVXa41+DK5l3ne/cWRuAfTeCVQKMCKLtcjWZdwD7ZkbbxBoYgyZ7Q6nU7TzCDL0DsuI6o1GZcbXFZjKt5rnsw4TuUmnx3yP4aT8IPxH9RHkOuB2moI9bd5kuu9X+Kf7ek+kdz7n2+kKcT8KFJVMSie8aqcYGAWdVI0C9xkrkc7bKscrF+j6h2ruPHg+3/UUWrUQsZ0IwIOYIzCgcQYrWweY3NZHbtOVTQ/MPMRPcJzBgi1LdabwvBSzkhJ+ZyAitjIltpwYX4as1fYh1aarc75pzyFOQoPCF91D2HcILbqVzgy4+vTXbI+UAupT7QnAQe0mlLE7YoUtRDYxujNR0x0Ax610pAtb4JPvK77dnpHeNTaUJAASKDrBH91YPMAPMxaYQEpJLlfERvHt4zmMa7CDzB7LSr38TA1pQ/Doawl1GpaxtviarRafanxD3PadOroTQwC7c8Q/dxKzjkRAg9lkjaJUQBmYsCwVrsAkzYOFOFyhpI7RKbwCiKE94gVNajaD0rwJi9fq/jWlv5iGGm1yzqk3xSgJCcqnWhyNKQdp6fJinUXHGBLipy8CLxx5wU1akdoGLGB7wKucuqKScR6jcRkOoac0WH2Mcad/iLmSOT1EkiFjNxxCAvMFptNaamhI1hvpr99Y+UtKAyVNoKcGAIi/eWnCgWKHF1j2i8k9nLuBkZ0KSpfMoBrTZIrz2ixacerEsrtrzt3YMz9uXcCgi7iVBO1CTTER5mTkkxiTdSmcAj3ms8P2WGUADMZncwsV2Lb4ovuNjZMYJSaofnDqi4WLmAusZ7Pm6iCBKTCyF1EdnRM59ok7LNvIoodvgFpGICdCs6HbWh2pCbqVKMdy/amv6BXqGqIYejwT7/L5QPO2oXEBJAypWFTahmG0xrXowjEwE9ItqBvIqd6kfKJ13lBLmRz5gd6yWgoVx1oeUH6W5nfB7RR1gfC0rMo57RikZ5gBIUhSqXq0VQZd27hhjnWsOgQBPmbAZ5EDWxZrT+IFFUzH13io8mFafV20jAPHtFYsLaVdUKjcRTYo7zWdM6j8T0mPXBFjAuB14VAxSk76FQiFKKWyYX1HqLhPh1+e5/1NkkJwECD5lzDDT1Y7O5iR7QOAxNVmJb+HMgY0wDoGitlbK8DoQPdTu5HeNun9SNPos5X9JiMwly8UrvBSSQQcwRgQYXkgd5rkTcAV7GT2VYvbPtt7qBV/KMT55eMdSzPAgvUKVSree82ltASkAaCCQMTKscmCbYWCKEVJIA6qNBTzgbUn0EYllWQ2YVbWAABkBQdBGdzIMSTkyYPR3MjiAuBeBgpQmZhPdBq2g/ERksjYab57V2gTnJldt5xtWWfaJweHqvsD+KB30D4wNR+r5xTqKN3qWOOjdZ+B/huPp8H2/6mPvKIJBwIzrC8Cax7RjIlRxcWBYDZZClhWa44VEUBSkrNTSiU45/QY5Rcibu0gAtZD3jOTgDv+P8AMCMMnbrjFxxuYK6k1bVeNKUzBNKHGhBrhHgTWe+YXbotNq1KNUF9mGB+nt84xi30uHtMr4CgOgukV5EU8oc6awMk+d9Q0TU2sh8Swm0xvBBaLxQxMoOvNuq7RTiUpT3alQGOeEKdbss+12jnRaW0elFJJ9hGGS4ZmXkJKHUIbUAQsgKJBxBA6bmFY6ardu0lZZsYqw5HGJak/Zy2hRcLrrjpFC4pZy2CE0SBypBy6VVXavEoOoOc4huzuHEtGpN484sShV+cre5mhY3QIvlUzP2h2Q2l+XmUgAl0IcpTGoNxR51AHiIXa2sbSwjbRalzS9J9sj/c6ScIWr2gZlV5+6b3n0iyq01tmexniG7OnKUIPdOIPKHaOCMiUFDnEC8Ue0S6C1KEFWSncwOSNz+rLauYFu1WOE/GabpfQgcWan7l/f8AaZytwqJJJJNSScSScyTvC/M2IxjAl+StEgXT4GBraQTuEh8MS9+IBijYRKyMRdtucIXUaYdawy0iYEUdUUPUVPmQtuFSaoWCdU5HyhkGmFt0BVuRO5eeIziQI7QSzSN3xGSw5NL95ShUAUHMn/HzgPWNxgQrp1bIxaTMuqllXTUt6H8v+IFq1BB5j74a2COFj2vljDWq0MIrv05QxukZ4GCBAyIR/GgCOmdHMxv2hJQJ1ak0F5KVK64g+iRCXVj/ACcTedC3NpAD4JH3SnwTNoS+sqzugDpU3vpHK8KRmR6yGZQqx9XOpUMFCDAwMy7IR3ivbtoXVpA0732ih/UcSaj0w1KTwWkKGRFYzFgKMVPiRIlkPRzMjNAdWAKCN9FsET0xHROZmW8c2K24S6juuHQZLPMb847/AGQtOR3h2n622lXa5yv6fz2i9IcNFKS68oJQkVUef5EA+8o+mZ2ML+mvQAWI/aNulf1FptaxSsHfnAz2PzH+x3/1Rn7QrVKaBG3yqTmecBs3gTQgBeW7wa28bwSMScAN4pYbu0h/dirljxGWbY7JoN3wVgVND7qianHxpFgsFPAPMW16O/qFhtC4U+T7Sgl1ZFFLUeQwjra1iMRzp+h0VcvyfynwwywEDMXbvGyqiDCgCbX7MbZS5JhupKmTcNaVunFPhiR/TB+mYFMDxMB/UGnNWqL44fn7/P7/AHxodnAIIiHMHzFpgaxzM5Bb1siuccLSQUxK9o9oLW0hppKlLKguiQSQEZGg/VTyMCXnPpjfpdS7mdzgAY5+c9sed7VsXklCwO8hQIIPQ405wpYGttpg91W1iByJzPCIFpFVi7aL6y2WgohJNQK0x2PIwVRbxsPaNdEUR9xHPvFbFJoYtZZo6rZOhUUkRgjZkgiMuxmXrOZW6q6gFR2ER+GWOFEX63UrQMuYQf8AZvMOm8pYTsmhNOuPrDOmoouJj9Xrxc+7njtFe2eGX5ZVFimyhiD0OYPKJdjzIC34i+kyWy7CmXU36Ju/qOJ8hAOo1tKNt5zDdN06xgC5AB8eYalJ4y5DahcOgOR6K1gQ7rPWpzD7dDUoCgYl2YnA4KxXn3gR05QwVZ9pOtuEpbcWxulJNNyk69IZU+lRk8yu1Q3EerO4gF0KSbw3H12PKD0tGOYpt0pB4kdocZhGGNdBEbLgIZoumtawETLRmy+4VqqVK0GwyAELbDk/ObzSaVNPUE8CVlSRQQopcQr4VYitMCKEYjSPc42sJC3SVXHcjcj2Ofxk/wCIeTRQBUk/Ek4eWcVIy527sGJdbpdoOBC1nWQ7MLqVUFBVR25CD66SeJktTrUq4HJjV/oP4dPdWSSKgKIofIVHrEdV0xLhnOD7xb/5KwH1AYgJ/iVKFFK23woYEBsnyKagwlPSdQDjI/GMU1FbKDkTV52bpGugUV7VtKlcYJoqLtgQXU3rUpZjxAaGbwLzxutitN1kaI+qtIcogq9Kct+kzdlraj12cJ4Hk/z8oEtq074oQAgCiUDIDb/OZgj4ahSDznv85XU9nxA6HBHbHj6RBnFUJAy3jIazTCqwhe3ifVun9UbVacM/2hwf3++SSLTiCFlCgD7q6Yf4MC2elMiE6eo33gWDjvD0mpopV2hWFAi7SlCMb1eeRr1gRQv/AC7zX77BgV4x+ntJnbYVcCAAEg1HI44jzi8WKBgSg0qHLk8wU4/uaxUWzJGwCMHANv8A4eZoTRDouHrmg+dR/VFumba/1iPrdY1Gn47rz+8f5y39oPZwJiRXFq1uKm2/9xwA/lrU/wBoxikux7S9K1guxuJlTUwlllGeJWvQDOiR9TrEDu++ENWqruP4TYrJs9KU6Vwqd4JRABF7MTL8xZ6FjFII5iOPWrjDDM8GI7RatjhVCgbpUk8vsYCs0FZ5HEvS8jvEG1uEH0mt8LTtS6fqD5xWNJs7Q+vUr7YizbMgRiQQdaj1iZjjR6jcMeYJbOOMUMMR5S+e8n7SK8Q34oAjx7J8X3SfduDzqKfvnBmlUgmZj+onDVoPOZq6G0HlB2JlNpgriyxUOS6woA4YEaHQ+cQtGFzLtP8AbxEeRQm8pAwHw9IyF6ZsmzYkIGlG3rMCrzaxXn8iInU70v8AMSxNl9eG7GLfC9klc0pt2pS0Aop0XX3OozNOVIdblZQ48xLZvrc1k9pprbYpSmG0WKeICw5ge1eCEP1U2stOHUVFf5qZxetL4yAfwkV1aKdrEH7+Znc5ZLku6tLpqoUFak511OmED2NkYj7pYActnjHEtSlprbStCSLqxRQptiCDoRvFYdkBAjxlSxgzdxOpy1HHUtpWqqWxdQKAUBNTlmSdTEXdmwD4k6666yzIOW5Mksyeud04oJxEVNSrkHyP5iD6xGatin2sRssW0gQq7SoI/wAQ103Yz5V1NCjj+cwm5PFWZrBfeKGcmeFY2ERxPboQm7SJGIIiW4R7tzE607SJUToP2YZdMtBdhFXWtKxrXHv/APJVtC3C7QqVUgBIGgAFAABgIcqFUcREarHb1RbtGbJNBio5AZ/vnC3V60KMLND07pZcgntGLg/hFK1hyaPMI0HWEZJc5aa9KvgJhBLPtHoHEobADaU5DfDHy+cU3jPEP6flfU3eJYmKQCUjxNVjvPlOk5eennHlrld2sAHeQuOAZq8vuYtWuLrdfK4tAVFwEq0pv1i4VH6Rbb1RR5zDKnJ6ZzJbSdE4eZz+UWhRM3bq6wTiWJTgk5qOJ/eZiRBMFOuOeIb4Es38LPLSr4mwUHoe8PURX2IzD6tQbkmrs2jljFwcTxQwgzaHOO5kSpln8YCKGO5npSnpVCwRUJJyrl5xEqDJq2Is2xY4UCFDodPAxS9cJquKnImWWxYa2llOSfhNNNjAjDHBmmo1wdcjvKMlZq1mmJOgGZ845geJc+qK8madwXZoYTd+JVCrcbA8x+8oLqGBEGt1JubPgR5bHd6EGL4BJFnukHIggjrHTyJ5Tg5mOl+44oA17Na0HHRKiB40pGZ1dOGKzbUWiysN7j8/MuvTfaAGtSMIBwc+qX1Iq9p5ZzSlPVQnEiijsBimp8/OGfT6bLj8NPr8hFvVrqtOnxLD8vmfpG1pSWxVR8T9BGx02jSke5958/1eusvPPA9v395E9bSdBXqaQXF+6J/GLQdRfSKKGf0hP1DTAf5F+/8AeajoXUirfCb7v2iEHjCormbFdRJ23IqKw2u3PeTpVEO0KVsyaSmlMupWk904KGhBgyl/EyX9S9NU1m9Rx5+vv+8eGHgQCMjBwM+cOMGW0qjsjBlqWZbDjZ/hO3aaBtJ8hRUVENNapqEWZCdWXA06kpXW6aih5hSTlhHEYo2RLxSlvpbkGR2xZpaXVFccvGDTr3xiVDotQbIJ+kvcP2SEm+vFZ9IELFjkxvVStYwI6ygoI9mWbYD4nZvYxW8tTiZzajhbVQZEA+pH0iArDcwbU6xq2wRmXZGwpl8VpcTuc/KLFriXVdYA4WHZL2fA0LilKPPKLQMRPZr7HjJZ/CTbeSQI9iCs7t3MKLYZZFVqSnr9s472kNsGzfEzScEIrzVgPIY/KK3tCwqnStYYJdffmFIW2EpKVVSs1HUakgjCFeo1yLw3f5TR6Dozj1jt840tOOgCox8fTCF7a+wHODHK6KrsTLDdplNK4QTT1LPBg13TQeVhCXtbmIaV6lW8xTbpWSWxaAJzi/eINsInqnqjOJZnO0GT1nBwUPgYpesNLktKzmyeGaq1J0AGHUmsQTTgHJk31JIxGmW4YCXC5fpWlUgagUz6U00ggV85lXxjtxCn4GgwNYlicFkXeKLYblWlLcNAkZak6JG5Mc3ADmXV1mxsLPz1LWqsvOLVh2i1L6FRJI6YwBqKxYMzR9PY1f4n7Ht9Y7cOyjkxiAUoGa9OidzFGm6W+obPZff9pLqHVqtCMHlvA/f2EbVuty6Loz21PMmNXp9NXQmysYE+f6zW26mw2WnJ/IfIRctC0yo1J/x0gmBgEygmeJMRLAS0VZnM7NFQITjC7XXAVlfJjbpumPxQ/tFG02rpvDInHkYTjkTUU3bTgyBtcRIjSt+ZbaVFJEY1vNV9nvBo7Nbs0ivaoKEtq0Qr3irYkeXjgdpqCo3NMr17qi3f/wA9RyB3Pufb7oDnJBcjMGXcJKDVTKz8SNj+pOR8DrF32TMPqKsHIl1K8M4nBJsy1ikTmgzMv9pVkpoJlAF9ohRI1SD3gfCsU2jAyId09v8AIFMALZS4kHA6g8jlEBzHnYzuXRSPZkgMwm0qIl5MLI7Rsx1SKhtZG90xWbV7ZkDYgOCRmZaqYT+OBIqhKrviARX+6LBwsUa9Wszt8CarY8whI7xASRiTkOcXIciZNvS2DIpvidlOCAVnlgPM4+kSzPBSYBneJnl4AhA2Tn55xzmWCr3gh0qVUk+JiJl6KBBjKr7oSTVINT4aQJqG2oT5j3plHxbgpHHcxmRPUyhCaszcACTt2qr8x844ajPGtD4lv/WisAKoQN8/OIujEDPOJWNOinKwZaFpuMELTRbZwIOBSeR2MFaUhvSeCPzgmo0gYy3JcatnBaVJ55j0x9IPDOPnFdvSX7rG2xZj8Qm81Vad0gkedIj/AHTA4Iiq7Tms4biFlMLQKlKh4GL11XvBigjRZjQQgbnODkPGTByeZc7SJ7p7M5U7HCZzMSPaVw4mbaSsf7jWR3Sql4fI+B3gLV7ghZfEbdG1Qqv2N2b9fEz2xuBUqXee9wZIyKuuw9TF/TtM9yiywYHt7/8AUL611iqnNNHLeT4H7n9I1Tk8hpIQ2AKCgAySBy+kaBVAGBMPZYzMSTknzFC1VkEuoJNf9xBNcvjT9RHiccySDd6TBipq9iIpe4eIUmnPmUZi0QkhIxUcgIBt1GIxo02YxSUktKAVoUL2pBFelYVWOzHJjhEVRhZQtey7yVAaj109Y4rYOZIjIxFeyJcurLdQFDfXpzgj4ee0to16qMP3H5zTOE+GmmlBa++sZVyHQb84mlAU5MC1nVLbRsX0r+ZmlyL0ExKZX4ssFM7LlGTie82v8qxl4HIjYxFhkSDqGEyFdpFolt3uOIJSpNciP3XxinJEXNVgze3ThBEaxM4+P/SP/wDxr9QRFVv2TC9EM3KPmJkNiW8W09m5UoGRzKeVNU/KBEfHE1FlJPIjZYxMwqjIv7lJwH8x08Y7Y4AzB/iqn2jHiz7LQ0KropXoOg1gIuTA79YzcLwIUNoJpTWm+v8AxHjtxAOczJ/aFZ7QmUPJSAVg3hTAlNKK60PoI8thAxHPTk+ICD4ixaFqKNElVEpyG/XeGemYMmSYj1vTRTc2Rx4+kqm00jNWHKLiQIGdOT2EN8J2c/PqPYpDbQNFOrFcdkp1PjhHsEytqdveaVJ+zCUIo8464ea6D+1NBHvhidTjtF7ibgJMisOs1UyQUqBNSiuR6feA9ZX6I56Xd/lwe8VnUUwhXtmrFxlVbpTnHQmZcrhp00+Y4yCT3wiqpaVXr4wOOHGJHIZsSzwvYLbrwU4KoSLxT+Y6A8tfCLTe3aBdTvNFPp7niac3aakgJTRIGACQAAOUVByO0yJ5OTPZm21BOKq1IGNN4l8ZhgE+RPBMwu3NYDoIfg8QE95J+K5xLM5OFTUcnoOta0ghtRO1B1OAiaKGODI7mT1L3ERrRtu73UnHU9dOsO07Rc4YnMATE7XKJFsTyV5lBx+neJpTWBXt9odXQPMmsXht2bXfTVpjU5X+aBoOflC62/niMqqD57TROH+GpaVoUNgq1WrFR8T/AMQJnPeGYhO15NC0G8QEnU6HQxxlzOq2IgOEVKag0JFRrFW3Ev7zOXj/ANQst6LNCOsHVqdogD8uSJpnClsh1ArgsYKH1EXDkSqxcjIjxZ8xHIIRD8q7WJSErzdiS7iytbSFKNKkpFTQUjhAnNsvvGOycSPaGuko7zAHmQPrFGp4rMYdKGdWmfr+AmZSfD/xu91P5dT126Z9IFppYjLdod1T+oK68ppuW9/A+nv+n1jfwlaaGlltICUqFBTDEZeeMS1CDbx4mc0mqd7SbDknzDs9awGsLGfHaOVQmL1o8QXAVKNBt/iOKjsYVXpixxF5Uu9POBZqhAwFc6a0HOHem6W9nL8D84zrtr0qbV5MZrP4eZAp2aVfqWAfUw7q0tFAwq/7MCu1LP8AaP3QfxHwgyrAoDSyAQpIAzyqBgR6xy3T1WqSBz7iDhlIyI78I2ciXlm20UolIBO5zUfEknxgDYR6YluPqJMOJd2EWioeYIbT4nE4A4hSFCqSCCM8DnHGoVhiSr1DIQRMd4j4felVAE32yTccGdNlDRQ9fkk1Gkao/KbDQdTrvGG4MCuyylajzgccRujgSSSbunvZ6RVZk8AS0kMOI7scDzr7aSltLYOP8RV0kad0AkeNInXorW9RGIB/5bSUvgkn6DP7QjYHDM3LOqDjJKFJAvoUlVCOQN7U6bRCzSXIM7c/SBdR12n1VY2NyD2Ix/1Db0rTlyOB8jAjHH2uPrE232ixxM5cQcYqOGYAQmheeZLwrxYl9HZlX8VAxH5h+Yb89of0sQoBgup0+HJXtD4tHnF+4Qb4Rn3+oR7dOGsiZ77TeKcBLMqq5eCnCPgAxSn+Ymh5Ac4mBxkydPpbP85gCXnu0F5WCjn1+0Marwwg1mn2nGJw/PpTrU6AYk+Ece6SSiNXDXCxco9NigzQztsV7nlC+28twIwqpA5MekEAUAoIGhE4m7QS0Kqz0AzP+OcdnomcU8TFLZUo45ISMqn95xai+ZwkKMmAbFZceHeqhJzJ947026ww0+g3ep+3tL1bIzjEb7I4aRQIQgUyAp6w0ytYwBItaEEH23YH4dwrYIvpzAyUNQYpsqWxdwGDIYFi5xGGwp8OoCh5bHYwpJi21MGNEm4Y9vAg+2Trm3K91h1adFC6AelVA056xWbG8CTCD3kYt+WX7swyejiflWLRYh7EQl+n6pPtVsPuMV+N7QQltFSCCsU2qAVD1FY8+D3gNwtRTtyDjH3GZ/adp3sa4aRHMVLWSeYEetOmNaU1rHNmYwp0+OTGCQcm5lFUICcv4jlRUbpSBU+gO8cTpRY5HAj+hm28j74Zs3h1CMXFKdWcyrLwTkBWHFGjrpHA5l2ccwxeSgY+UE8ntIEk9pSmrQiQXEkqyi5PFRxJMdOAJLbgRi4UtDtEOCtQhd09QAT6KTC9wN5xEWu4fAh/to5AJ928ensSpaDCX0FteRpjqNiIqtQOpBhFDmtwwgad9md5NWXsdlj6jLyhY+kB7GO6upsnHP3GfcCcJlmaUuZbAU1S5WhFTXvDoMusRpo2tkid1muayvaGPM1RLoOsGRVmd1j07OVoBFCARsY4VBGDPZmM+1eYaL/YNNpTcp2i0giqlCoThhQAg9TyhVqUrRsIoH3TZ9B6YltPxb+d3YZ8Dz+Mz5qUum8hSkkZEHEHcHOsRXUN2xmG6j+nNPZzWxU/j+v7wq1xDOIFD2TvNQKVeaSAfKLPioe4Ii+z+n9Un/rZW+vB/wByNziCdd7gutA5lAN6nJRUSOopF6FD2MRdQ0uq0y7rUIHv3H4iB7ZsZSKOIBNPe57kxfEtWoycGWrNcC0Y0iojEYq8a+FOG0pImHhU5tp2/UecVloUq+Y5B2sck5StO2UtYDFe23X7R0DM8BFK0LYpVSlVJ8ydAIvSsmSxjkwbJ2Yt9ztXRl7iT8I+8ONNpAvqeeVMnc0drMs26AT5QWz+BOPZ7Qk7N3BhFYXMpC5gwrrUqibMAMCEj2EHcOWJMPuky95KbxqupCRjrv0jN2AvYSvvArnUE5ms2LYYZT31qeXqpeX9KcgPXnFqVgd+YGzZheLZCfldwwnsGDPqpPErOJBIBJAzw5f8xbTwYh6z6qsfOTSNnPum60Lw/McAOphnQjWcAff4mSOjwcjEcLF4QaaIU5/Fc5+6k/pT9TjDWrTqnJ5MJrpVeYzoAHvYDaLiT4lhJ8StOT4Hu5RJUJ7ySqT3gOanucWdpZiU1OE4qNB6xU1mO04W8CDJ22gk9m0KrOFB/wCR0gC/VhPmZ4cnHcxi9ms2Al9o++HO1IOZCglJPgUj+4QNp7C2c94n6hXhg0eUmCMxdicuEiOZk1XMrsPVWBzitmhS0+Y3Sc0KRVmWbDAtpWjRRVzipmxzL0p3cT2WtwHWOhwZVZp2XuISYtYbxLMoIIls2sACScACT4R6dUFiAPMxR7jNTqiZhlp2pOOKFAEkgBaKGgrhWFn9yT9oZn0avp61KBS5X8x9cGcrmpBwHuvtKzHurRXmQAunnHM0N34loOtr8qw+8H/YnKrJaU32jUw2cCVN1opFNr1L2G3rEfgqRlWlqa21X2PWfkfB/DOPvlC1JVDaWlIeCysFRAwKKGib1CaEgVpmIg6bcHOcyxLzdvR0wBxz2Pv47QxYbwdb7wFR3Vc8M/KGFD7l5ny3r+gXRavFf2W5Hy9x90BHg1KZ1JOLHv03pTu9KkeAjtjbRid6fZ8Xg9xH9LpJqYFjfEH2tbVwFKD3tT+XpzixEzOquYmvz6lLuNgrcOg+ajpBdVJY4USRIXjzDVi8MqKg48by/RPT7w4p061DJ7yHbkx1s2y0VAUoJGpP79Ym9hxwJU9hxxPrYtRODbSQEp+LVR1JMerrP2mnK6z3aBnZkZmJMcS3EYrB4X7cBb5IbOIbGBUNLx0HIY/KF11270iC3anb6U/GPktLpbSEoSEpAoABQCBQMQEnM7U5SPZnJx2sezOT/9k="/>
          <p:cNvSpPr>
            <a:spLocks noChangeAspect="1" noChangeArrowheads="1"/>
          </p:cNvSpPr>
          <p:nvPr/>
        </p:nvSpPr>
        <p:spPr bwMode="auto">
          <a:xfrm>
            <a:off x="65784" y="1798"/>
            <a:ext cx="65106" cy="6903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20016" tIns="10008" rIns="20016" bIns="1000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6" descr="data:image/jpeg;base64,/9j/4AAQSkZJRgABAQAAAQABAAD/2wCEAAkGBxQTEhUUExQVFhUXGBcYGBYYGBocHhgaFxwXHBYcGBgcHCggHBwlHBgYITEiJSksLi4uFx8zODMsNygtLisBCgoKDg0OGxAQGywkICQsLCw0LCwsLCwsLCwsLCwsLCwsLCwsLCwsLCwsLCwsLCwsLCwsLCwsLCwsLCwsLCwsLP/AABEIALgBEwMBEQACEQEDEQH/xAAcAAACAwEBAQEAAAAAAAAAAAAFBgMEBwIBAAj/xABBEAABAgMGAwUGBAUDAwUAAAABAgMABBEFEiExQVEGYXETIoGRoQcyQrHB0RRSYvAjcoKS4RUz8SRDwhZTc6Ky/8QAGwEAAgMBAQEAAAAAAAAAAAAABAUCAwYBAAf/xAA1EQACAgEDAwIDBwQCAwEBAAABAgADEQQSIQUxQSJRE2FxMoGRobHR8AYUI8FC4RUz8VIk/9oADAMBAAIRAxEAPwCZi0UpUDTADKMlXZtbOOJvXpLLjzBtsqbWolKbtdBEzYC2VGJOmtlXDHMWJ6RqQAMSaecF1W4GTLmqDjmMspw+220jGqjn9zAtt7Phie/j2g1QCEoi8Dz7mXrSsmXS2LpqrWJuUVQVPMjVZcz8jiKE9KBKkn9Qi2qwsCIYyA8x+4ImR2oGySU+JA/fWLOmj/Mc+0SdcUjTgjyeZpcvMGmcPpj5I8okR2cMyzjOVCJpSh8aUqPUVT9B5w46djaYg6wWLJk8Yx/PxgpWKYaRCOGkVmii1jcA/OMZ1+vbfn3E+g/09bu0u32JEvLRGc8zQwTaliLmnWkJICQFFStqkZDeL6bhWCfJkHXIEf7CsZmRQApBOFbpzUcKFZ2+0THpO+7n5fzxKmYuMIfvnlpWwtarxOWQGAHICLKRbqrgBx/oQPV31aOks3/0xJt+ULii4PfOfP8AeUaoV7VwJgTrC9hNnmJ025TCKyYzrXPMETLsUsYfUksWC2e1SdjXpFLGTuOEmicQ2o0uUWHkhRAw65CkeYjEp0u6ywKO8TOHLOU4VOXSUNd5ZGlSAn1NfCKFGeZsiQihfJjVaUx2FmLKcDNO3RuWmcT/APfCLDwn1lCAtfz/AMR+ZiRYtnGYfbaH/cUATskHvGIKJO+3aC036c4Akphkj8O0DT3kpCVCutRQwQREQdu8x7iPhRci4Wl1LSiS2s77GKLBG2hsB9MAAFJoYHIjyiwjvLb8v/DDh+FST1FRWG+l0Lis2vx2wPl84h6p1umy9NPXzg5J8D5D3+cebFfIIxhnjiHFtwzHKScvMvo5JWP6Tj8xFDDDKYE/DqYjcWS99g7pIP39CY9q13VmW3jNZiCWTXDPSkJWxjmAISCCIw2ZKzFP9h08whRHmBCx9I1nNYJHyE0lHVKgoFrBT8yIQvFJosKSdlApPkYAspdDhhiNKrq7BlCCPkcyymYRSBijQiRF+J7JEHMiW/Egk7KvbjtEdfpFuz0GSzhcQx+MgT4c4AJwuZ5x3ZOhRBNrmqTBenGDJlfTLnBVqUmmgTnVB8QaeoEG0JstBijqSi3Sv8uZtkovCHEwpl2PTkRvaHLYNObFST/UK/8Aj6wy6e+GIifq6ZrDexiUmbSBSsOsiZ80seZcsgJU4KiuFIRdYCnafrNL/T5Yb1+kZTY4IqlKj0qYzp06H/jNMLmHGYCl3w0+oVIIpnmMTC65QjjEYrl64UmLU7TWqjziIVrGx3JlDsKlLNwBKMw5TWv1jXaHSCivHnzPnfVuonVXZ/4jsINmHoMJxFSrkxYtpgLNRgreBbI50bMnB7RetKW7KgUe8fhGg3Ud+UDMY9qUsMwpY7YSLw11iqD3kk4nFuTF6idM/KIOY06Lp91hc+IQspLbbIV2iCtZKVIvZDu3LwJp+bHSIgjHeaN0LNjHAnXtBmGy820yQpLLTbd5JqFqAqpQ0zVmNolYRkAeJTQrBCx7k5k3s9SEO9orM91PQe8fP5RNeIu1r/8AGb1YE1UCLIuBxJuJeH2pxlTTgwIwUM0nQjnHCAeDLVdkO5ZgNs2AuXdUy6kdojJWi0n3VDkfQgiG2kop2hlHMWa/X6ovsdvSfbj9IOn11aUIZOcoRFlK4tBjFYTlW21bj6D/ADAamb7TtuQH5R2shfep+dKkHxGHrSIOOPpI3DjPtA03L3gpJ1ibjchEm/2D9JR4O4fSHFuLooJwR44mo8oU06UWep+w8e8zb6xtuF4PmPrakwy8cQA/OVLXk2nklDiQpJ8wd0nQ84hZUtq7XGZbRqbNO++o4P8AO8zWc4fW0tSLqlgHBe4OI8aEQmfQhWIxmadOtWOobdj5QaZrXz5QmegqcGaXT6tbF4nImqxH4eIT8USnNukKSRoaxfUmRiDX6oIM57S+ibrA7VY4hVN6uoIM7M3EfhwpSDJ5GW7ckVokZnrkBFdr/BHzljOFE8cs9LLqHEggpUFVqfhIOXhFlOqZu8GfSV2A+5BHf3/KbZZrwKQRqI0KnIzPnFiFWIMKoVE5DEW+PJbtJR0Ai8kX071Rj8gR4x0Wmv1L3E9/bi30uODMMcvXiqvhF3/kz35kf/EgDaMTQPZjZ3bKU457qMANyd/3qICa5tTZufsPELOnTSVhK+55JmutFIAxA+kWwaA+KbFamUEGgcA7jgGIP1SdRFF9C2rgy/T6p6GyO3kTN7GlChKlL9+pTTa6aH1B8o90zSKnrPeLv6k6kbGFNfA4J+eZ9Muw78TFYyYFnpqKnaG0VZlFRKAFUvLUaITnU70gR3jvTUbjGzhX2ZodHaToUtSjW5eIA6lNCT6RWF9413Y4WMVp+zKVbbUWAppVK0vKUknmlRNPCnjHioldib+8xy15al/RxtakLTyoLpHiFeBEUEQ/pzmsFTAvbxDZmOBq8T3tax4LieOpD8RskR2amjXBSO7/AEnHzqDHWOOYguu+JcwHia5wlP1SIuRsiVx7lXaiJyYMW+PuG0zTF4US63UoUcOqSfymngQDpBGmv+E2fEH1Gm+Mu0d/E/PNqzABUnXUbGGlmpTbwcwKnSWq2HGCPeHuEXrzFNUry5fswPTZuOZqtFxWPwjtZz4Fw1FQR6GLmHeX2HORJ7VZSh00UCK4EZUOXzEcQllldbbklGx0lAUk/nWR0JqPTDwiKrgYmZ1abLSIVDhiUDM9vx6ckwMRkplto2YpLtwAlRNABrtCJq/BmkXUbRuziFWOCXFJqpaEk6YnzIiv4Ce0getuOBk/hBdp2E5LqAcSKHJQxB8d+RiYULwBJLq/j855nDNmFe4iL0B4Xp9a1J9x7SGYs9xOiutw/OBG07r4jzT9UqbzDnCLZQVJdSpIUdRTCmfnCzXV+pd3aGpqfjKdh5EIcQSQDd8ZEkeIgelSuCO0K09xLbD3kA45ebaQ20lIKUhJWrEkgUwGQ8aw+W9hWMRb/wCFofUM9hJyc47fz8oHm+IZl3333DyCiB/aKD0gdrXPcxvTotNUPRWo+7n8TzBqjWsQHJhR7RhszhJ99oONhJqKgE5wwRGZcifP9W61Xsh8Ex44DkVMy1FgpUVrJB0obo//AD6xZUMCBahgx4jL2pi3MFxK7swY5mdxMtm7dCnHaYELXhvicfGO6O7AIPufzgvXemMLFcdmVfxAxKLlqhWGsH/GBmcGgcHtPJdi8bxBOOCRmo6ACKGbMYVUY48zQeDeDSlXbvgF05DRtOiU/U6xV5yY0RNo2iP6EBAwjst7QNb9q3WzjoY4TgT0/O3FbtZlSk5kUPPPOKl5EsViDkQXgcx5H7x4iWm/iErNYbJpdr1y/wAxW2TKLdWVHp7/AM/GWLYnry03Dg3gDzwr8gI4xyJXpKSoJbuZoPA9phaAoHWihsYjU2DtMudMRttrjZuTQB77pHdbB9VHQep9RdbeKx84x6b0qzVnPZff9oGVaCrXkVgn/qWVXygYJWnGl1NdjTXFIrmIqz8av5iPlqXperBH2G4z5H8/SZtKWO27MJS4SkHDqdAdtYhRYQ2w9pPruhDp/cIOR3+nv936RktiQbl1NpZwSpBqOaVVz1wI8odaQgHERaI7q2z4MuyBqIZGXNC9oYoQoapoeow+0QTuRKq+CRKiHbq8SKGORH1NMOGlv8a2M1pH9Qj2DFU+Fotf+4j+4feOYM9LAnW/zp/uH3jklgyvOBHaBYHeocxlWF11LKM4jPV6a5Fzjj5T78UYGiotIbTT2rdwitaU66R0Lk4EsrtKsCIVsmy22UDIrpifttDKqoIPnLrb2f6S++sUzi2VA4ibxHNEquU73voIzNB3k+WI6U1EJup6QOmRNH0TXfDswx4PEXnrTvNkVz0jMLRtabxSCQYASqsNFHpInt/rkiYpIhSmdR4d5MzSeBLUKZYAH3VKSfOo9FQxpfCzD9b0+NUT7gGNsuaiu+PnFyxM4xO1mOyqD7SfuNrUfhST5CsQY8S2tdzAT8/OPKrerjrA6HE0mpqWxdrDieNziyaAVPWLi4AyYpXQF22IMzYvZHINvJKnDV1BpQjugfoOppnr4ROm0OJT1DpL6NgT2M1BxSUigi6L4GtGfpHCZyZxxnxAEpNTyAGZOwipjniemdM2a8+4DdxWe6n6R0ewlbXqomh2H7NGsFzRvqzuJJCR4jFXy5RcE94BZrbG4XgRxk7ClWxdQy2P6R64YxLaPaCF2J5Jkrdnsp91tCeiUj5CKrNPW/cS6rWXVnhj9DzFPjZCZQfiWUhJPdWKYGuRI3BhY9D02Db2M0eg1FWq9L8YmambKyVKVeUTUk5mPMM95uNM6qAF4EJWNaa5d1DzZopBr1GoPIjCII5RtwhttSais1v2MY+KW0TSlTUo06G6AuKu0CXDioCm1QTTcmL7cP60geiLUqNPqGBPYDPjxBa7T7VDd730KoeYIOPoIYaG7cee8S26I6W9lH2SMj9oYs1RNLucPsjEEOMcw7+HUWiS4juq9yuJrmRywiG4bu0ryN3aDXJdCrvaJSsA0odPLwiRODFvVVOwEe8LMSjIyZaH9APziJJiDMmcabP/AGmv7E/aOT2TOO1AwCUgDQCIS0CULUm2q/w7wTQe9nXU4ZYxcAceqbFFOPVKzMwDrjCe+vY5AmT6hSKbiB27zpczRSBur6GO6f8A9ggK94WDxhnJ5nynTHp0GLXFIIuOp95tQUPAwNqBlDDdI2HwYv2q0hY7Vvu199I0O4+0Z+2vPqWbHR69qvQ/b3gNtWOBBrtEVBwciN6bldsqcy0mB2jdBO8IhLeIzcITB77Y+IpI6nA/SC6jxiZzr1Q9Fn1H+5qLaaCkGrMhZ3nizEjK4t8bTFyTeO6bv9xCfrFNh4h2hXNq/WYu0wVmgy1MDswUTTVadr2wvb3jBZtlgAk0SlIqSfr9szkIgFJ9T9o5WuvTKFQcn8YTm+JnAUBhSmkNmqaUBJGqqYf05dYi1zZwnAlS6KvBNwDFu/8A1+/eaDYHGAm2saJdSO+ka/qTyPp5EsKLfiD5zEdU6cdJZleUPY/6P85lW2ZpV03QVKxuoGajsK4ecTc+IrEyWYW6uYUZhKkqT8BFLoOVNxhnHAJXqD6eJo3B6ao7ZXvHupwGCU4YDc09ItQeYnuYn0xoRMCkWSgYAnSZmPSSzgTWMenAeZStaXQ+0tpeKVgg4YjYjmDQ+ERYAjEupc1WB17iYq/IOMqKVjJSk15pND4QvsWfQOm6sMAM/STMrgVhNLS+YfsTiFcuh1ugW26gpUhWV74VimII/ekSruZAR3ElqdNXcVfOGU5yPbyPvgJ6Yo4hWXe+enSL9G2LQYJ1JgVEbJOfSkCucahHGIiK4Mvi2RSLOJHaJGi0Qo0/ekcJEA6nt/tzmMMs7UCITKScqjk6JVcOMRlwiy8DTOCTNiJCy5dVnCnXDDgzO9XX1qflLkw73mz+r5gxTQf8gihBGKsNp4zhT6fzDzEcnRKU8ErSU1BrhmIrftiXVkg5k3CvBN5oOTANFiqWssDkV9dvPaMyzkcCaPdmSWtwuwEKShpCDQgFIAptFOSDmE6e81uD7TLplKm1FKhiDSOgAzUpq8jIkYeMe2SY1OYZ4QfJm2gMrwqelT9osUYIifqmq3jYPE29t0036wcJlm7zhxwflHrHiZwRO9o7iTKKTTFSkAYnDvAn0Bge1gBG/S6TZcFzEqwmZcGrxIQn4UjvK6HIdTA1RXlmm5sR66wmnAz7nsP3lafm6kpSVBsKJQk6A5VprSIWPvPyklXb6m+1jkwc4uPKuZRZZiPXCXBrwKX3Hex1CAKqIOisaCo0x8DDjT6NuGPEx3VeuVENSi7vn4+6P1kyjSXQFqvFRpeNPAchF76YL6gczMpfuO0jE8464bZmW8ghxINxwDEHn+ZJ1HyIBA5lxGYrWfVpppBoFJQgKpleAF6njWJKeIsvTDmTmaieYMUM+/FR3M4EnP4vnlHMzoXxPkzEQZpfXUSYNm7NEwpxFB12NBCu7W1oxUgma3Q6Kz4SuDiI9s2O5Kqo4KA+6rMHoYqV1ftNRTb6Bk8wZ2pi0JOm9pTm3sRF1aY7RTr9TnCmX5WbqKEmsH16g+YOLA45PMnQ6RmsAdRE/wC6Ig7WYlhqfKHUpIISR3SQRe5iuYiVGry3MV65zYnHaOEhaXdhkGBiJlIl0WgN49PAGDZm3UJUQVYjlWBn1NanBMPTTuyggSFwYQxM1MrKNCIV68djEnV14UyR9fufzJ+cBUn1j6xGg5jMbMl1d4tVJz76qeQIEOgTPZnYs1gZMN+RPzMeyZzMs2fJNdq2A2gVUBgPP0EDaqwrWTCNOu6wAx9UiM3iPcwNa8pUVERIkg0yzjGx1k9ojP4hT1itTg4MPo1DKMCLtmWe46sJu18MokSPEIfVMB7RzsiyQidGFCEBR6nD6ROnk4MXWP6CZoYGEHxdInI4ZICZ/wC0tw0aSMgSs+AoPmYosUspjvpVgruGfPERw9AW2bEXyeXl1uqCUJKlHQfvAc48qnOBPWWqFyTDtkcJzCHm3FpQUpN4pvCuANOWBprpB2nTa4LRB1CxramSs94ctbiBbZuKCknmM+hyPhDn+4XEx7dMdTzBTtvuISXQlZSggkgE3cczsIHs1BIOJaujRcbo3u8VpelwsEEkaawusvwvPeEJoyW47RblbUDgVjik0PQ5H5+UVpqDiQ1fTiGz7zlybpF635i19CR4kf8AqHOJ/FlQ0hn346OG2XLoWM9FpBIqT+9h4xS9sMo0BJAHcxhsRVE1OZxPjCItl9xmqFYRAg8TzjFhDsq4CBUJKhyKcR9R4wTW4DqRK9pAMx11FDQVqcKDWGgAlDWWdgZZ/wDTEwe8pBQP1Z+I0i3OBBf7OxzknH6y3Y3DDjjyWyaA5nbp40im2zaMjvK76WoTcTmO9n+zJoLvKKl60OXjFHxLG4ihrSYxWlw80432TiAU6ctik6HmIryUORKgSJnlpyDsou4TfQfcUcyNjzEMqNc2JNdMlnI4lZmacXh7uNMPvErNfY3A4lyaKteTzLH+n8oFzCcwgpw0wQryA+ZEa4t8oywZUmHaEVFPL6Qu1xO0cRV1Vf8AGPrOZp8UTj8SfmIX1n1D6xCiHMd5dXdT0Hyh3KjJSY9OSjM2h2T7Br8f0IHrSBNYM1GGaP8A9gmisTQWkKSagisZ+OZ0QDHhPSnMWchWYEeIBngTKqLJbR7qQOkRwBO5JguXZR+KcxF4IbqNgSuny9IlQPUTPWH0gQvdEGwaRlvnFbmWoMzPeLLDm5qYIZSOzSkArUaCuNQN9MhAx1ATiNKqk2hieYnWvYczKCrzfd0Wk1Hjt4xWrI54Mc1as7cHmN/DrAZaH51AFR+Q8PvBNYAE7Y5fvDiJzCLZQVkFohLqClfgdQdCI9nEgyBhtMP8MWKhlg1718VUTlSnyi5QAuTM9duazb7cRRl7Jl0FfZoIStRUElRokHQDIDlGT1Wuexzt4E1mm0a0qAeT5lN2wkpXfaNxVKHUEbERyrXOBtbkS63TVW9xg+8GT7pQaLFNjoehg+q3fysWW6Mp9oce8GuzdNYLViYN/bKJ8mYWch5xw2ARlT0i6wZCgD5yAFwuoKvcBGR13Mcd1KEDvLq+mXUvucce4jzJT2AhWRLHqIlLie2KMuJTiSmlAfzZ+kEaZMuMwWxH2kqMmWvZjw8ko/EupBXWiK/D05015w6RRASSqjcOT+UfHbKDmAAJizbntI/HC/aipaMt+GfSaUJ+dQR8oD1SnbkeJzVL8ag4jCxaQIChkYGFnmZggg4M8em6xxmzOQLa8sl0AK0NR5GJ0EbuYTp92eIsyMqFPLSB7pp6AxYOW4h7ZC8xoRZYoMIKCwQtF9eUasx5F3id4oQFDQiF+uGU++Ca2sNXzFt603VDuoPWFGVU8mAV6FzyqE/dNHsO2g4yk5EAAjUbfvlDmq5bFyIs1OisqfBEvqnucW5ghqIgW2rzykJRUqKgE0zvE4U8YHvOVxCNOpBzG2WnHpIhLlFpIFbuFFfFdrz0hBbWUMeJttX5xjk7cacHdWK7HA+RirMiVIl0zaaZjzjxYSOIEt7ihphBNbytBpXrA51Ck7U5MuSonvM1sviNTcwuYcqS6QF9B7tByr6mCVyF47zrqDxHeXt9CkhSVgp5GIHVEcGRGnJhqTdUoVNQDkNT4RW2pJEISgDvLgRRJUaADQnPkNzy84qCcFm/n/csLchRBFtqQ8haSkBCk0py3661iiyzJ3KMS+jKEc5MXrGseYfQFoZWUnJRFAf5bxFR0hvUGYZxDbtVTW2GYZ/ntJbTkls4OIUg6VFK9DrFpyO8gli2cocwK5Oc6xHMsxHx+ZLcuhs+8UAHyxi9jhMRB9q4uPfMWLNeQQUrwINPKMhZUEYhprXLMA6eZfmpOiApJqDHn0+1A4PEqruy+094CtBhLiSlQqDEanZGysPUA8HtEdVmdk8oE1SMU+O/SHov+JWDKdNoQlxY9h2/nyhaSW0ACoEnUEmmlMsd9Y6iKRkxszWHhTgfn+cktBTZUOySQi6kYmpJAF48qmuHSOWKA3AkqTYE/wAhBOT+Hj8pWVNqSKDGKPhKTKL6hjIEklH0pZc7QX1LBCSdCciPnEhjfjECekggqce80rhB0JlUp2JrDas+nESaqvNuYelbQuGoixWxBLNPv4i5xg32yCrURW/qhFC7BtiDLcRLYUUrxHPI/Y84XvT/APmL9XoAxysKDjBqlST0BBin4b+0X/2NucQ/wzOh6q1gpHwj7mKSw34bxD003wBgcnzDE2GysECoFMSBXnlpWLksVX9PaeZSy4PeE0MggYCGwPEXEczN1RqY7EF2i0FChFcjj1EKurZ/tyRDdIgawBhmSS0ogoKiBQRjgx3RtYpztEEoRdXeQpSdqUxHMHCkMNPqDUc5llvSK9QmLZO9PLAqkBR2qR94YJ1MHjESa3+l8LupbPyOP14h32WrXMT4U4kAIbcUkfqwT8lKi34rWNzM3ZQtSHA5/Oadbtjh1JBwOhGkcdNwxKEfaczP56z3WVUWmqdFUhfZUR3hi2hu0McN8NLfPaOrKGvhSnBS+p0HTE8oWW1KWx3kzdgcCOJ4Vk1ABUu2rmoXj/ccfWLa6wvAlRtY+Yj8a+zNP+7KEgD3mSagjdCjjhsa8qZG74hU7T5hOltTd/knPB3s8S04H3sVDFLYyB/Mrc7DIfIkISMNzJ6jUKT/AI+PnHWbQloXs+Wvhy5xTbSqDeBKq7S3pMXLQtPUnLIaDpC13LHJhqJjtPOD3UzUwu9i21So0KlVoDyFCadIL0Om+I+9+wlWuc01gDuf0mmocFIe4iTMp2vIomG1NuCqVDxGxB0I3jhUEYMnVa1bh0PMyiT4UWxNEPG8lBvIOih8JP23ECLWQ/Me3dQFlOEGCe/yk/EE5jUmgSCSTpHrX5g2nr4iP/rRU6pQSQiounempHOFupqVzkd5pNGliptIhaUt4EXSrwgB9M4HHaFlFzkiSLmgRvFQrIlqkRVtaaHakbgQ1orOzMjZqlRtnyldD8WFZJNRmXJWZKcRqCPMUPpFiNjiE5DDmek1iphng94QDmfLaUvBIJOwzJ5DWIqvMouQBSe0feFpirYIOCgD0UMCPp4QwrORM9qh6oYU/FsFkDztRHpKJtv2PeqUxU6yXeL9mWMsulJGGBPhWkCX27Fx5kGQA7po8kyEIAGEKzzBm5njr5SConUAdTlHlbDSJGRGmRc/hp6Q8RvSIpceozOisbxrzHKiDbTeSBnjSF3UcGhhGOjU/EEp31KFBlnd35nlGWSgKcnkzQIoXkzpq01JRdSAMQq9TvAgEYK25chEvikcASbVoW3H2xjx+E4tW0e2XeCENi6lISgUFEimOpPOI2NvOcYldK/CTbuJ+ZjhwS9dUh9IxTgsDWqRe8aGsMKScAzF9YQLeR78zVWXkuJCkkFJyIg0czPsMHBnj7CLpvAEUyMRbtOAwXLTISABgBgBGYLHcTDJbbm4j8UgzuJ8Zq+SKjD1pDPT15Adu89jEiemgkYQVkCeAzF21LVArU9YpssAlyIT2mXW5xBeJQ0qo/N9t+sBJpuct29o709eRkxh9llo3O1RqSFA751x3y84Y6dwDtgXWa+FYfSajI2he1g0GZ4iGmXKx2clG3bPLrZuUDgBukjCvPlEHUkcd5dU4Vue0xSfl3nHCl6t4GlzIJI5DPrGfv1DBiDN5oNNUlYsHnzPLQsJaEVUKCIAuvJEJTUozYEVJkFJg1MMJG7cvbtK67WUneLBp1MVXa41+DK5l3ne/cWRuAfTeCVQKMCKLtcjWZdwD7ZkbbxBoYgyZ7Q6nU7TzCDL0DsuI6o1GZcbXFZjKt5rnsw4TuUmnx3yP4aT8IPxH9RHkOuB2moI9bd5kuu9X+Kf7ek+kdz7n2+kKcT8KFJVMSie8aqcYGAWdVI0C9xkrkc7bKscrF+j6h2ruPHg+3/UUWrUQsZ0IwIOYIzCgcQYrWweY3NZHbtOVTQ/MPMRPcJzBgi1LdabwvBSzkhJ+ZyAitjIltpwYX4as1fYh1aarc75pzyFOQoPCF91D2HcILbqVzgy4+vTXbI+UAupT7QnAQe0mlLE7YoUtRDYxujNR0x0Ax610pAtb4JPvK77dnpHeNTaUJAASKDrBH91YPMAPMxaYQEpJLlfERvHt4zmMa7CDzB7LSr38TA1pQ/Doawl1GpaxtviarRafanxD3PadOroTQwC7c8Q/dxKzjkRAg9lkjaJUQBmYsCwVrsAkzYOFOFyhpI7RKbwCiKE94gVNajaD0rwJi9fq/jWlv5iGGm1yzqk3xSgJCcqnWhyNKQdp6fJinUXHGBLipy8CLxx5wU1akdoGLGB7wKucuqKScR6jcRkOoac0WH2Mcad/iLmSOT1EkiFjNxxCAvMFptNaamhI1hvpr99Y+UtKAyVNoKcGAIi/eWnCgWKHF1j2i8k9nLuBkZ0KSpfMoBrTZIrz2ixacerEsrtrzt3YMz9uXcCgi7iVBO1CTTER5mTkkxiTdSmcAj3ms8P2WGUADMZncwsV2Lb4ovuNjZMYJSaofnDqi4WLmAusZ7Pm6iCBKTCyF1EdnRM59ok7LNvIoodvgFpGICdCs6HbWh2pCbqVKMdy/amv6BXqGqIYejwT7/L5QPO2oXEBJAypWFTahmG0xrXowjEwE9ItqBvIqd6kfKJ13lBLmRz5gd6yWgoVx1oeUH6W5nfB7RR1gfC0rMo57RikZ5gBIUhSqXq0VQZd27hhjnWsOgQBPmbAZ5EDWxZrT+IFFUzH13io8mFafV20jAPHtFYsLaVdUKjcRTYo7zWdM6j8T0mPXBFjAuB14VAxSk76FQiFKKWyYX1HqLhPh1+e5/1NkkJwECD5lzDDT1Y7O5iR7QOAxNVmJb+HMgY0wDoGitlbK8DoQPdTu5HeNun9SNPos5X9JiMwly8UrvBSSQQcwRgQYXkgd5rkTcAV7GT2VYvbPtt7qBV/KMT55eMdSzPAgvUKVSree82ltASkAaCCQMTKscmCbYWCKEVJIA6qNBTzgbUn0EYllWQ2YVbWAABkBQdBGdzIMSTkyYPR3MjiAuBeBgpQmZhPdBq2g/ERksjYab57V2gTnJldt5xtWWfaJweHqvsD+KB30D4wNR+r5xTqKN3qWOOjdZ+B/huPp8H2/6mPvKIJBwIzrC8Cax7RjIlRxcWBYDZZClhWa44VEUBSkrNTSiU45/QY5Rcibu0gAtZD3jOTgDv+P8AMCMMnbrjFxxuYK6k1bVeNKUzBNKHGhBrhHgTWe+YXbotNq1KNUF9mGB+nt84xi30uHtMr4CgOgukV5EU8oc6awMk+d9Q0TU2sh8Swm0xvBBaLxQxMoOvNuq7RTiUpT3alQGOeEKdbss+12jnRaW0elFJJ9hGGS4ZmXkJKHUIbUAQsgKJBxBA6bmFY6ardu0lZZsYqw5HGJak/Zy2hRcLrrjpFC4pZy2CE0SBypBy6VVXavEoOoOc4huzuHEtGpN484sShV+cre5mhY3QIvlUzP2h2Q2l+XmUgAl0IcpTGoNxR51AHiIXa2sbSwjbRalzS9J9sj/c6ScIWr2gZlV5+6b3n0iyq01tmexniG7OnKUIPdOIPKHaOCMiUFDnEC8Ue0S6C1KEFWSncwOSNz+rLauYFu1WOE/GabpfQgcWan7l/f8AaZytwqJJJJNSScSScyTvC/M2IxjAl+StEgXT4GBraQTuEh8MS9+IBijYRKyMRdtucIXUaYdawy0iYEUdUUPUVPmQtuFSaoWCdU5HyhkGmFt0BVuRO5eeIziQI7QSzSN3xGSw5NL95ShUAUHMn/HzgPWNxgQrp1bIxaTMuqllXTUt6H8v+IFq1BB5j74a2COFj2vljDWq0MIrv05QxukZ4GCBAyIR/GgCOmdHMxv2hJQJ1ak0F5KVK64g+iRCXVj/ACcTedC3NpAD4JH3SnwTNoS+sqzugDpU3vpHK8KRmR6yGZQqx9XOpUMFCDAwMy7IR3ivbtoXVpA0732ih/UcSaj0w1KTwWkKGRFYzFgKMVPiRIlkPRzMjNAdWAKCN9FsET0xHROZmW8c2K24S6juuHQZLPMb847/AGQtOR3h2n622lXa5yv6fz2i9IcNFKS68oJQkVUef5EA+8o+mZ2ML+mvQAWI/aNulf1FptaxSsHfnAz2PzH+x3/1Rn7QrVKaBG3yqTmecBs3gTQgBeW7wa28bwSMScAN4pYbu0h/dirljxGWbY7JoN3wVgVND7qianHxpFgsFPAPMW16O/qFhtC4U+T7Sgl1ZFFLUeQwjra1iMRzp+h0VcvyfynwwywEDMXbvGyqiDCgCbX7MbZS5JhupKmTcNaVunFPhiR/TB+mYFMDxMB/UGnNWqL44fn7/P7/AHxodnAIIiHMHzFpgaxzM5Bb1siuccLSQUxK9o9oLW0hppKlLKguiQSQEZGg/VTyMCXnPpjfpdS7mdzgAY5+c9sed7VsXklCwO8hQIIPQ405wpYGttpg91W1iByJzPCIFpFVi7aL6y2WgohJNQK0x2PIwVRbxsPaNdEUR9xHPvFbFJoYtZZo6rZOhUUkRgjZkgiMuxmXrOZW6q6gFR2ER+GWOFEX63UrQMuYQf8AZvMOm8pYTsmhNOuPrDOmoouJj9Xrxc+7njtFe2eGX5ZVFimyhiD0OYPKJdjzIC34i+kyWy7CmXU36Ju/qOJ8hAOo1tKNt5zDdN06xgC5AB8eYalJ4y5DahcOgOR6K1gQ7rPWpzD7dDUoCgYl2YnA4KxXn3gR05QwVZ9pOtuEpbcWxulJNNyk69IZU+lRk8yu1Q3EerO4gF0KSbw3H12PKD0tGOYpt0pB4kdocZhGGNdBEbLgIZoumtawETLRmy+4VqqVK0GwyAELbDk/ObzSaVNPUE8CVlSRQQopcQr4VYitMCKEYjSPc42sJC3SVXHcjcj2Ofxk/wCIeTRQBUk/Ek4eWcVIy527sGJdbpdoOBC1nWQ7MLqVUFBVR25CD66SeJktTrUq4HJjV/oP4dPdWSSKgKIofIVHrEdV0xLhnOD7xb/5KwH1AYgJ/iVKFFK23woYEBsnyKagwlPSdQDjI/GMU1FbKDkTV52bpGugUV7VtKlcYJoqLtgQXU3rUpZjxAaGbwLzxutitN1kaI+qtIcogq9Kct+kzdlraj12cJ4Hk/z8oEtq074oQAgCiUDIDb/OZgj4ahSDznv85XU9nxA6HBHbHj6RBnFUJAy3jIazTCqwhe3ifVun9UbVacM/2hwf3++SSLTiCFlCgD7q6Yf4MC2elMiE6eo33gWDjvD0mpopV2hWFAi7SlCMb1eeRr1gRQv/AC7zX77BgV4x+ntJnbYVcCAAEg1HI44jzi8WKBgSg0qHLk8wU4/uaxUWzJGwCMHANv8A4eZoTRDouHrmg+dR/VFumba/1iPrdY1Gn47rz+8f5y39oPZwJiRXFq1uKm2/9xwA/lrU/wBoxikux7S9K1guxuJlTUwlllGeJWvQDOiR9TrEDu++ENWqruP4TYrJs9KU6Vwqd4JRABF7MTL8xZ6FjFII5iOPWrjDDM8GI7RatjhVCgbpUk8vsYCs0FZ5HEvS8jvEG1uEH0mt8LTtS6fqD5xWNJs7Q+vUr7YizbMgRiQQdaj1iZjjR6jcMeYJbOOMUMMR5S+e8n7SK8Q34oAjx7J8X3SfduDzqKfvnBmlUgmZj+onDVoPOZq6G0HlB2JlNpgriyxUOS6woA4YEaHQ+cQtGFzLtP8AbxEeRQm8pAwHw9IyF6ZsmzYkIGlG3rMCrzaxXn8iInU70v8AMSxNl9eG7GLfC9klc0pt2pS0Aop0XX3OozNOVIdblZQ48xLZvrc1k9pprbYpSmG0WKeICw5ge1eCEP1U2stOHUVFf5qZxetL4yAfwkV1aKdrEH7+Znc5ZLku6tLpqoUFak511OmED2NkYj7pYActnjHEtSlprbStCSLqxRQptiCDoRvFYdkBAjxlSxgzdxOpy1HHUtpWqqWxdQKAUBNTlmSdTEXdmwD4k6666yzIOW5Mksyeud04oJxEVNSrkHyP5iD6xGatin2sRssW0gQq7SoI/wAQ103Yz5V1NCjj+cwm5PFWZrBfeKGcmeFY2ERxPboQm7SJGIIiW4R7tzE607SJUToP2YZdMtBdhFXWtKxrXHv/APJVtC3C7QqVUgBIGgAFAABgIcqFUcREarHb1RbtGbJNBio5AZ/vnC3V60KMLND07pZcgntGLg/hFK1hyaPMI0HWEZJc5aa9KvgJhBLPtHoHEobADaU5DfDHy+cU3jPEP6flfU3eJYmKQCUjxNVjvPlOk5eennHlrld2sAHeQuOAZq8vuYtWuLrdfK4tAVFwEq0pv1i4VH6Rbb1RR5zDKnJ6ZzJbSdE4eZz+UWhRM3bq6wTiWJTgk5qOJ/eZiRBMFOuOeIb4Es38LPLSr4mwUHoe8PURX2IzD6tQbkmrs2jljFwcTxQwgzaHOO5kSpln8YCKGO5npSnpVCwRUJJyrl5xEqDJq2Is2xY4UCFDodPAxS9cJquKnImWWxYa2llOSfhNNNjAjDHBmmo1wdcjvKMlZq1mmJOgGZ845geJc+qK8madwXZoYTd+JVCrcbA8x+8oLqGBEGt1JubPgR5bHd6EGL4BJFnukHIggjrHTyJ5Tg5mOl+44oA17Na0HHRKiB40pGZ1dOGKzbUWiysN7j8/MuvTfaAGtSMIBwc+qX1Iq9p5ZzSlPVQnEiijsBimp8/OGfT6bLj8NPr8hFvVrqtOnxLD8vmfpG1pSWxVR8T9BGx02jSke5958/1eusvPPA9v395E9bSdBXqaQXF+6J/GLQdRfSKKGf0hP1DTAf5F+/8AeajoXUirfCb7v2iEHjCormbFdRJ23IqKw2u3PeTpVEO0KVsyaSmlMupWk904KGhBgyl/EyX9S9NU1m9Rx5+vv+8eGHgQCMjBwM+cOMGW0qjsjBlqWZbDjZ/hO3aaBtJ8hRUVENNapqEWZCdWXA06kpXW6aih5hSTlhHEYo2RLxSlvpbkGR2xZpaXVFccvGDTr3xiVDotQbIJ+kvcP2SEm+vFZ9IELFjkxvVStYwI6ygoI9mWbYD4nZvYxW8tTiZzajhbVQZEA+pH0iArDcwbU6xq2wRmXZGwpl8VpcTuc/KLFriXVdYA4WHZL2fA0LilKPPKLQMRPZr7HjJZ/CTbeSQI9iCs7t3MKLYZZFVqSnr9s472kNsGzfEzScEIrzVgPIY/KK3tCwqnStYYJdffmFIW2EpKVVSs1HUakgjCFeo1yLw3f5TR6Dozj1jt840tOOgCox8fTCF7a+wHODHK6KrsTLDdplNK4QTT1LPBg13TQeVhCXtbmIaV6lW8xTbpWSWxaAJzi/eINsInqnqjOJZnO0GT1nBwUPgYpesNLktKzmyeGaq1J0AGHUmsQTTgHJk31JIxGmW4YCXC5fpWlUgagUz6U00ggV85lXxjtxCn4GgwNYlicFkXeKLYblWlLcNAkZak6JG5Mc3ADmXV1mxsLPz1LWqsvOLVh2i1L6FRJI6YwBqKxYMzR9PY1f4n7Ht9Y7cOyjkxiAUoGa9OidzFGm6W+obPZff9pLqHVqtCMHlvA/f2EbVuty6Loz21PMmNXp9NXQmysYE+f6zW26mw2WnJ/IfIRctC0yo1J/x0gmBgEygmeJMRLAS0VZnM7NFQITjC7XXAVlfJjbpumPxQ/tFG02rpvDInHkYTjkTUU3bTgyBtcRIjSt+ZbaVFJEY1vNV9nvBo7Nbs0ivaoKEtq0Qr3irYkeXjgdpqCo3NMr17qi3f/wA9RyB3Pufb7oDnJBcjMGXcJKDVTKz8SNj+pOR8DrF32TMPqKsHIl1K8M4nBJsy1ikTmgzMv9pVkpoJlAF9ohRI1SD3gfCsU2jAyId09v8AIFMALZS4kHA6g8jlEBzHnYzuXRSPZkgMwm0qIl5MLI7Rsx1SKhtZG90xWbV7ZkDYgOCRmZaqYT+OBIqhKrviARX+6LBwsUa9Wszt8CarY8whI7xASRiTkOcXIciZNvS2DIpvidlOCAVnlgPM4+kSzPBSYBneJnl4AhA2Tn55xzmWCr3gh0qVUk+JiJl6KBBjKr7oSTVINT4aQJqG2oT5j3plHxbgpHHcxmRPUyhCaszcACTt2qr8x844ajPGtD4lv/WisAKoQN8/OIujEDPOJWNOinKwZaFpuMELTRbZwIOBSeR2MFaUhvSeCPzgmo0gYy3JcatnBaVJ55j0x9IPDOPnFdvSX7rG2xZj8Qm81Vad0gkedIj/AHTA4Iiq7Tms4biFlMLQKlKh4GL11XvBigjRZjQQgbnODkPGTByeZc7SJ7p7M5U7HCZzMSPaVw4mbaSsf7jWR3Sql4fI+B3gLV7ghZfEbdG1Qqv2N2b9fEz2xuBUqXee9wZIyKuuw9TF/TtM9yiywYHt7/8AUL611iqnNNHLeT4H7n9I1Tk8hpIQ2AKCgAySBy+kaBVAGBMPZYzMSTknzFC1VkEuoJNf9xBNcvjT9RHiccySDd6TBipq9iIpe4eIUmnPmUZi0QkhIxUcgIBt1GIxo02YxSUktKAVoUL2pBFelYVWOzHJjhEVRhZQtey7yVAaj109Y4rYOZIjIxFeyJcurLdQFDfXpzgj4ee0to16qMP3H5zTOE+GmmlBa++sZVyHQb84mlAU5MC1nVLbRsX0r+ZmlyL0ExKZX4ssFM7LlGTie82v8qxl4HIjYxFhkSDqGEyFdpFolt3uOIJSpNciP3XxinJEXNVgze3ThBEaxM4+P/SP/wDxr9QRFVv2TC9EM3KPmJkNiW8W09m5UoGRzKeVNU/KBEfHE1FlJPIjZYxMwqjIv7lJwH8x08Y7Y4AzB/iqn2jHiz7LQ0KropXoOg1gIuTA79YzcLwIUNoJpTWm+v8AxHjtxAOczJ/aFZ7QmUPJSAVg3hTAlNKK60PoI8thAxHPTk+ICD4ixaFqKNElVEpyG/XeGemYMmSYj1vTRTc2Rx4+kqm00jNWHKLiQIGdOT2EN8J2c/PqPYpDbQNFOrFcdkp1PjhHsEytqdveaVJ+zCUIo8464ea6D+1NBHvhidTjtF7ibgJMisOs1UyQUqBNSiuR6feA9ZX6I56Xd/lwe8VnUUwhXtmrFxlVbpTnHQmZcrhp00+Y4yCT3wiqpaVXr4wOOHGJHIZsSzwvYLbrwU4KoSLxT+Y6A8tfCLTe3aBdTvNFPp7niac3aakgJTRIGACQAAOUVByO0yJ5OTPZm21BOKq1IGNN4l8ZhgE+RPBMwu3NYDoIfg8QE95J+K5xLM5OFTUcnoOta0ghtRO1B1OAiaKGODI7mT1L3ERrRtu73UnHU9dOsO07Rc4YnMATE7XKJFsTyV5lBx+neJpTWBXt9odXQPMmsXht2bXfTVpjU5X+aBoOflC62/niMqqD57TROH+GpaVoUNgq1WrFR8T/AMQJnPeGYhO15NC0G8QEnU6HQxxlzOq2IgOEVKag0JFRrFW3Ev7zOXj/ANQst6LNCOsHVqdogD8uSJpnClsh1ArgsYKH1EXDkSqxcjIjxZ8xHIIRD8q7WJSErzdiS7iytbSFKNKkpFTQUjhAnNsvvGOycSPaGuko7zAHmQPrFGp4rMYdKGdWmfr+AmZSfD/xu91P5dT126Z9IFppYjLdod1T+oK68ppuW9/A+nv+n1jfwlaaGlltICUqFBTDEZeeMS1CDbx4mc0mqd7SbDknzDs9awGsLGfHaOVQmL1o8QXAVKNBt/iOKjsYVXpixxF5Uu9POBZqhAwFc6a0HOHem6W9nL8D84zrtr0qbV5MZrP4eZAp2aVfqWAfUw7q0tFAwq/7MCu1LP8AaP3QfxHwgyrAoDSyAQpIAzyqBgR6xy3T1WqSBz7iDhlIyI78I2ciXlm20UolIBO5zUfEknxgDYR6YluPqJMOJd2EWioeYIbT4nE4A4hSFCqSCCM8DnHGoVhiSr1DIQRMd4j4felVAE32yTccGdNlDRQ9fkk1Gkao/KbDQdTrvGG4MCuyylajzgccRujgSSSbunvZ6RVZk8AS0kMOI7scDzr7aSltLYOP8RV0kad0AkeNInXorW9RGIB/5bSUvgkn6DP7QjYHDM3LOqDjJKFJAvoUlVCOQN7U6bRCzSXIM7c/SBdR12n1VY2NyD2Ix/1Db0rTlyOB8jAjHH2uPrE232ixxM5cQcYqOGYAQmheeZLwrxYl9HZlX8VAxH5h+Yb89of0sQoBgup0+HJXtD4tHnF+4Qb4Rn3+oR7dOGsiZ77TeKcBLMqq5eCnCPgAxSn+Ymh5Ac4mBxkydPpbP85gCXnu0F5WCjn1+0Marwwg1mn2nGJw/PpTrU6AYk+Ece6SSiNXDXCxco9NigzQztsV7nlC+28twIwqpA5MekEAUAoIGhE4m7QS0Kqz0AzP+OcdnomcU8TFLZUo45ISMqn95xai+ZwkKMmAbFZceHeqhJzJ947026ww0+g3ep+3tL1bIzjEb7I4aRQIQgUyAp6w0ytYwBItaEEH23YH4dwrYIvpzAyUNQYpsqWxdwGDIYFi5xGGwp8OoCh5bHYwpJi21MGNEm4Y9vAg+2Trm3K91h1adFC6AelVA056xWbG8CTCD3kYt+WX7swyejiflWLRYh7EQl+n6pPtVsPuMV+N7QQltFSCCsU2qAVD1FY8+D3gNwtRTtyDjH3GZ/adp3sa4aRHMVLWSeYEetOmNaU1rHNmYwp0+OTGCQcm5lFUICcv4jlRUbpSBU+gO8cTpRY5HAj+hm28j74Zs3h1CMXFKdWcyrLwTkBWHFGjrpHA5l2ccwxeSgY+UE8ntIEk9pSmrQiQXEkqyi5PFRxJMdOAJLbgRi4UtDtEOCtQhd09QAT6KTC9wN5xEWu4fAh/to5AJ928ensSpaDCX0FteRpjqNiIqtQOpBhFDmtwwgad9md5NWXsdlj6jLyhY+kB7GO6upsnHP3GfcCcJlmaUuZbAU1S5WhFTXvDoMusRpo2tkid1muayvaGPM1RLoOsGRVmd1j07OVoBFCARsY4VBGDPZmM+1eYaL/YNNpTcp2i0giqlCoThhQAg9TyhVqUrRsIoH3TZ9B6YltPxb+d3YZ8Dz+Mz5qUum8hSkkZEHEHcHOsRXUN2xmG6j+nNPZzWxU/j+v7wq1xDOIFD2TvNQKVeaSAfKLPioe4Ii+z+n9Un/rZW+vB/wByNziCdd7gutA5lAN6nJRUSOopF6FD2MRdQ0uq0y7rUIHv3H4iB7ZsZSKOIBNPe57kxfEtWoycGWrNcC0Y0iojEYq8a+FOG0pImHhU5tp2/UecVloUq+Y5B2sck5StO2UtYDFe23X7R0DM8BFK0LYpVSlVJ8ydAIvSsmSxjkwbJ2Yt9ztXRl7iT8I+8ONNpAvqeeVMnc0drMs26AT5QWz+BOPZ7Qk7N3BhFYXMpC5gwrrUqibMAMCEj2EHcOWJMPuky95KbxqupCRjrv0jN2AvYSvvArnUE5ms2LYYZT31qeXqpeX9KcgPXnFqVgd+YGzZheLZCfldwwnsGDPqpPErOJBIBJAzw5f8xbTwYh6z6qsfOTSNnPum60Lw/McAOphnQjWcAff4mSOjwcjEcLF4QaaIU5/Fc5+6k/pT9TjDWrTqnJ5MJrpVeYzoAHvYDaLiT4lhJ8StOT4Hu5RJUJ7ySqT3gOanucWdpZiU1OE4qNB6xU1mO04W8CDJ22gk9m0KrOFB/wCR0gC/VhPmZ4cnHcxi9ms2Al9o++HO1IOZCglJPgUj+4QNp7C2c94n6hXhg0eUmCMxdicuEiOZk1XMrsPVWBzitmhS0+Y3Sc0KRVmWbDAtpWjRRVzipmxzL0p3cT2WtwHWOhwZVZp2XuISYtYbxLMoIIls2sACScACT4R6dUFiAPMxR7jNTqiZhlp2pOOKFAEkgBaKGgrhWFn9yT9oZn0avp61KBS5X8x9cGcrmpBwHuvtKzHurRXmQAunnHM0N34loOtr8qw+8H/YnKrJaU32jUw2cCVN1opFNr1L2G3rEfgqRlWlqa21X2PWfkfB/DOPvlC1JVDaWlIeCysFRAwKKGib1CaEgVpmIg6bcHOcyxLzdvR0wBxz2Pv47QxYbwdb7wFR3Vc8M/KGFD7l5ny3r+gXRavFf2W5Hy9x90BHg1KZ1JOLHv03pTu9KkeAjtjbRid6fZ8Xg9xH9LpJqYFjfEH2tbVwFKD3tT+XpzixEzOquYmvz6lLuNgrcOg+ajpBdVJY4USRIXjzDVi8MqKg48by/RPT7w4p061DJ7yHbkx1s2y0VAUoJGpP79Ym9hxwJU9hxxPrYtRODbSQEp+LVR1JMerrP2mnK6z3aBnZkZmJMcS3EYrB4X7cBb5IbOIbGBUNLx0HIY/KF11270iC3anb6U/GPktLpbSEoSEpAoABQCBQMQEnM7U5SPZnJx2sezOT/9k="/>
          <p:cNvSpPr>
            <a:spLocks noChangeAspect="1" noChangeArrowheads="1"/>
          </p:cNvSpPr>
          <p:nvPr/>
        </p:nvSpPr>
        <p:spPr bwMode="auto">
          <a:xfrm>
            <a:off x="98337" y="36314"/>
            <a:ext cx="65106" cy="6903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20016" tIns="10008" rIns="20016" bIns="1000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" name="Group 12"/>
          <p:cNvGrpSpPr/>
          <p:nvPr/>
        </p:nvGrpSpPr>
        <p:grpSpPr>
          <a:xfrm>
            <a:off x="3333876" y="2163828"/>
            <a:ext cx="2843187" cy="2466772"/>
            <a:chOff x="13619392" y="19139339"/>
            <a:chExt cx="12498731" cy="9801172"/>
          </a:xfrm>
        </p:grpSpPr>
        <p:pic>
          <p:nvPicPr>
            <p:cNvPr id="17" name="Picture 1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3619392" y="21804501"/>
              <a:ext cx="10653620" cy="7136010"/>
            </a:xfrm>
            <a:prstGeom prst="rect">
              <a:avLst/>
            </a:prstGeom>
            <a:noFill/>
          </p:spPr>
        </p:pic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23304919" y="19454649"/>
              <a:ext cx="1882139" cy="23578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s-ES" sz="5200" b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?</a:t>
              </a:r>
            </a:p>
          </p:txBody>
        </p:sp>
        <p:sp>
          <p:nvSpPr>
            <p:cNvPr id="19" name="AutoShape 19"/>
            <p:cNvSpPr>
              <a:spLocks noChangeArrowheads="1"/>
            </p:cNvSpPr>
            <p:nvPr/>
          </p:nvSpPr>
          <p:spPr bwMode="auto">
            <a:xfrm rot="20806272">
              <a:off x="22632024" y="19139339"/>
              <a:ext cx="3486099" cy="2831503"/>
            </a:xfrm>
            <a:prstGeom prst="cloudCallout">
              <a:avLst>
                <a:gd name="adj1" fmla="val -105347"/>
                <a:gd name="adj2" fmla="val 36764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/>
              <a:endParaRPr lang="es-ES"/>
            </a:p>
          </p:txBody>
        </p:sp>
        <p:pic>
          <p:nvPicPr>
            <p:cNvPr id="20" name="Picture 1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16455" y="24380959"/>
              <a:ext cx="1864385" cy="988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ight Arrow 20"/>
          <p:cNvSpPr/>
          <p:nvPr/>
        </p:nvSpPr>
        <p:spPr>
          <a:xfrm>
            <a:off x="5852804" y="3607495"/>
            <a:ext cx="817727" cy="3202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0016" tIns="10008" rIns="20016" bIns="10008"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670531" y="3578589"/>
            <a:ext cx="1746018" cy="297210"/>
          </a:xfrm>
          <a:prstGeom prst="rect">
            <a:avLst/>
          </a:prstGeom>
          <a:noFill/>
        </p:spPr>
        <p:txBody>
          <a:bodyPr wrap="none" lIns="20016" tIns="10008" rIns="20016" bIns="10008" rtlCol="0">
            <a:spAutoFit/>
          </a:bodyPr>
          <a:lstStyle/>
          <a:p>
            <a:r>
              <a:rPr lang="es-ES_tradnl" dirty="0" smtClean="0"/>
              <a:t>Material </a:t>
            </a:r>
            <a:r>
              <a:rPr lang="es-ES_tradnl" dirty="0" err="1" smtClean="0"/>
              <a:t>Science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2047574">
            <a:off x="5834579" y="4774760"/>
            <a:ext cx="817727" cy="3202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0016" tIns="10008" rIns="20016" bIns="10008"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703083" y="5157293"/>
            <a:ext cx="835512" cy="297210"/>
          </a:xfrm>
          <a:prstGeom prst="rect">
            <a:avLst/>
          </a:prstGeom>
          <a:noFill/>
        </p:spPr>
        <p:txBody>
          <a:bodyPr wrap="none" lIns="20016" tIns="10008" rIns="20016" bIns="10008" rtlCol="0">
            <a:spAutoFit/>
          </a:bodyPr>
          <a:lstStyle/>
          <a:p>
            <a:r>
              <a:rPr lang="es-ES_tradnl" dirty="0" err="1" smtClean="0"/>
              <a:t>Physics</a:t>
            </a:r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 rot="5400000">
            <a:off x="4171000" y="5006279"/>
            <a:ext cx="867050" cy="3020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0016" tIns="10008" rIns="20016" bIns="10008"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091208" y="5576680"/>
            <a:ext cx="1150137" cy="592511"/>
          </a:xfrm>
          <a:prstGeom prst="rect">
            <a:avLst/>
          </a:prstGeom>
          <a:noFill/>
        </p:spPr>
        <p:txBody>
          <a:bodyPr wrap="square" lIns="20016" tIns="10008" rIns="20016" bIns="10008" rtlCol="0">
            <a:spAutoFit/>
          </a:bodyPr>
          <a:lstStyle/>
          <a:p>
            <a:r>
              <a:rPr lang="es-ES_tradnl" dirty="0" err="1" smtClean="0"/>
              <a:t>Chemistry</a:t>
            </a:r>
            <a:endParaRPr lang="es-ES_tradnl" dirty="0" smtClean="0"/>
          </a:p>
          <a:p>
            <a:r>
              <a:rPr lang="es-ES_tradnl" dirty="0" err="1" smtClean="0"/>
              <a:t>Catalysis</a:t>
            </a:r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 rot="10800000">
            <a:off x="2477451" y="3595809"/>
            <a:ext cx="817727" cy="3202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0016" tIns="10008" rIns="20016" bIns="10008"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677041" y="3607495"/>
            <a:ext cx="797040" cy="297210"/>
          </a:xfrm>
          <a:prstGeom prst="rect">
            <a:avLst/>
          </a:prstGeom>
          <a:noFill/>
        </p:spPr>
        <p:txBody>
          <a:bodyPr wrap="none" lIns="20016" tIns="10008" rIns="20016" bIns="10008" rtlCol="0">
            <a:spAutoFit/>
          </a:bodyPr>
          <a:lstStyle/>
          <a:p>
            <a:r>
              <a:rPr lang="es-ES_tradnl" dirty="0" err="1" smtClean="0"/>
              <a:t>Biology</a:t>
            </a:r>
            <a:endParaRPr lang="en-US" dirty="0"/>
          </a:p>
        </p:txBody>
      </p:sp>
      <p:sp>
        <p:nvSpPr>
          <p:cNvPr id="29" name="Right Arrow 28"/>
          <p:cNvSpPr/>
          <p:nvPr/>
        </p:nvSpPr>
        <p:spPr>
          <a:xfrm rot="16200000">
            <a:off x="4140465" y="2163711"/>
            <a:ext cx="867050" cy="3020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0016" tIns="10008" rIns="20016" bIns="10008"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626387" y="1631002"/>
            <a:ext cx="2194859" cy="297210"/>
          </a:xfrm>
          <a:prstGeom prst="rect">
            <a:avLst/>
          </a:prstGeom>
          <a:noFill/>
        </p:spPr>
        <p:txBody>
          <a:bodyPr wrap="none" lIns="20016" tIns="10008" rIns="20016" bIns="10008" rtlCol="0">
            <a:spAutoFit/>
          </a:bodyPr>
          <a:lstStyle/>
          <a:p>
            <a:r>
              <a:rPr lang="es-ES_tradnl" dirty="0" smtClean="0"/>
              <a:t>Art: Cultural </a:t>
            </a:r>
            <a:r>
              <a:rPr lang="es-ES_tradnl" dirty="0" err="1" smtClean="0"/>
              <a:t>Heritage</a:t>
            </a:r>
            <a:endParaRPr lang="en-US" dirty="0"/>
          </a:p>
        </p:txBody>
      </p:sp>
      <p:sp>
        <p:nvSpPr>
          <p:cNvPr id="31" name="Right Arrow 30"/>
          <p:cNvSpPr/>
          <p:nvPr/>
        </p:nvSpPr>
        <p:spPr>
          <a:xfrm rot="8015711">
            <a:off x="2470348" y="4832489"/>
            <a:ext cx="867050" cy="3020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0016" tIns="10008" rIns="20016" bIns="10008"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604555" y="5294562"/>
            <a:ext cx="1451066" cy="851208"/>
          </a:xfrm>
          <a:prstGeom prst="rect">
            <a:avLst/>
          </a:prstGeom>
          <a:noFill/>
        </p:spPr>
        <p:txBody>
          <a:bodyPr wrap="none" lIns="20016" tIns="10008" rIns="20016" bIns="10008" rtlCol="0">
            <a:spAutoFit/>
          </a:bodyPr>
          <a:lstStyle/>
          <a:p>
            <a:r>
              <a:rPr lang="es-ES_tradnl" dirty="0" err="1" smtClean="0"/>
              <a:t>Enviromental</a:t>
            </a:r>
            <a:r>
              <a:rPr lang="es-ES_tradnl" dirty="0" smtClean="0"/>
              <a:t> </a:t>
            </a:r>
          </a:p>
          <a:p>
            <a:pPr algn="ctr"/>
            <a:r>
              <a:rPr lang="es-ES_tradnl" dirty="0" err="1" smtClean="0"/>
              <a:t>Science</a:t>
            </a:r>
            <a:endParaRPr lang="es-ES_tradnl" dirty="0" smtClean="0"/>
          </a:p>
          <a:p>
            <a:pPr algn="ctr"/>
            <a:r>
              <a:rPr lang="es-ES_tradnl" dirty="0" err="1" smtClean="0"/>
              <a:t>Geology</a:t>
            </a:r>
            <a:endParaRPr lang="en-US" dirty="0"/>
          </a:p>
        </p:txBody>
      </p:sp>
      <p:pic>
        <p:nvPicPr>
          <p:cNvPr id="33" name="Picture 7" descr="Bamiyan_Oil_Painting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33750" y="1690685"/>
            <a:ext cx="1180624" cy="829461"/>
          </a:xfrm>
          <a:prstGeom prst="rect">
            <a:avLst/>
          </a:prstGeom>
          <a:noFill/>
        </p:spPr>
      </p:pic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911664330"/>
              </p:ext>
            </p:extLst>
          </p:nvPr>
        </p:nvGraphicFramePr>
        <p:xfrm>
          <a:off x="68725" y="5091781"/>
          <a:ext cx="1487546" cy="1050012"/>
        </p:xfrm>
        <a:graphic>
          <a:graphicData uri="http://schemas.openxmlformats.org/presentationml/2006/ole">
            <p:oleObj spid="_x0000_s57346" name="Photo Editor Photo" r:id="rId7" imgW="8554644" imgH="5695238" progId="">
              <p:embed/>
            </p:oleObj>
          </a:graphicData>
        </a:graphic>
      </p:graphicFrame>
      <p:pic>
        <p:nvPicPr>
          <p:cNvPr id="35" name="Picture 2" descr="final_NaturGeo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951937" y="5308782"/>
            <a:ext cx="724874" cy="776168"/>
          </a:xfrm>
          <a:prstGeom prst="rect">
            <a:avLst/>
          </a:prstGeom>
          <a:noFill/>
        </p:spPr>
      </p:pic>
      <p:pic>
        <p:nvPicPr>
          <p:cNvPr id="36" name="Picture 54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521653" y="5629458"/>
            <a:ext cx="821015" cy="539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" name="Picture 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1293" y="4124355"/>
            <a:ext cx="882194" cy="1960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86" y="3320929"/>
            <a:ext cx="1119056" cy="1186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10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350" y="1779031"/>
            <a:ext cx="1096573" cy="783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11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182" y="2267705"/>
            <a:ext cx="1275354" cy="1215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4 CuadroTexto"/>
          <p:cNvSpPr txBox="1"/>
          <p:nvPr/>
        </p:nvSpPr>
        <p:spPr>
          <a:xfrm>
            <a:off x="7073716" y="5016608"/>
            <a:ext cx="1310001" cy="297210"/>
          </a:xfrm>
          <a:prstGeom prst="rect">
            <a:avLst/>
          </a:prstGeom>
          <a:noFill/>
        </p:spPr>
        <p:txBody>
          <a:bodyPr wrap="none" lIns="20016" tIns="10008" rIns="20016" bIns="10008" rtlCol="0">
            <a:spAutoFit/>
          </a:bodyPr>
          <a:lstStyle/>
          <a:p>
            <a:r>
              <a:rPr lang="es-ES" dirty="0" smtClean="0"/>
              <a:t>Local </a:t>
            </a:r>
            <a:r>
              <a:rPr lang="es-ES" dirty="0" err="1" smtClean="0"/>
              <a:t>probe</a:t>
            </a:r>
            <a:r>
              <a:rPr lang="es-ES" dirty="0" smtClean="0"/>
              <a:t>!</a:t>
            </a:r>
            <a:endParaRPr lang="es-ES" dirty="0"/>
          </a:p>
        </p:txBody>
      </p:sp>
      <p:sp>
        <p:nvSpPr>
          <p:cNvPr id="42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719572" y="6483349"/>
            <a:ext cx="6120000" cy="21248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sz="800" b="1" dirty="0" smtClean="0">
                <a:solidFill>
                  <a:schemeClr val="tx2"/>
                </a:solidFill>
              </a:rPr>
              <a:t> XAFS l 20/11/2014 l V. </a:t>
            </a:r>
            <a:r>
              <a:rPr lang="en-US" sz="800" b="1" dirty="0" err="1" smtClean="0">
                <a:solidFill>
                  <a:schemeClr val="tx2"/>
                </a:solidFill>
              </a:rPr>
              <a:t>Cuartero</a:t>
            </a:r>
            <a:endParaRPr lang="fr-FR" sz="8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animBg="1"/>
      <p:bldP spid="30" grpId="0"/>
      <p:bldP spid="31" grpId="0" animBg="1"/>
      <p:bldP spid="32" grpId="0"/>
      <p:bldP spid="41" grpId="0"/>
      <p:bldP spid="41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2"/>
          <p:cNvSpPr>
            <a:spLocks noGrp="1"/>
          </p:cNvSpPr>
          <p:nvPr>
            <p:ph type="ftr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GB">
                <a:latin typeface="Arial" charset="0"/>
              </a:rPr>
              <a:t>7th International IUVSTA School	</a:t>
            </a:r>
            <a:r>
              <a:rPr lang="en-GB" sz="1000">
                <a:latin typeface="Arial" charset="0"/>
              </a:rPr>
              <a:t>Salamanca, Spain, June 26-30 2006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title"/>
          </p:nvPr>
        </p:nvSpPr>
        <p:spPr>
          <a:xfrm>
            <a:off x="762000" y="152400"/>
            <a:ext cx="7772400" cy="457200"/>
          </a:xfrm>
          <a:noFill/>
        </p:spPr>
        <p:txBody>
          <a:bodyPr/>
          <a:lstStyle/>
          <a:p>
            <a:pPr algn="l" eaLnBrk="1" hangingPunct="1"/>
            <a:r>
              <a:rPr lang="es-ES" sz="2800" smtClean="0">
                <a:solidFill>
                  <a:srgbClr val="CC3300"/>
                </a:solidFill>
                <a:latin typeface="Comic Sans MS" pitchFamily="66" charset="0"/>
              </a:rPr>
              <a:t>XAFS applications</a:t>
            </a:r>
            <a:endParaRPr lang="en-GB" sz="2800" smtClean="0">
              <a:solidFill>
                <a:srgbClr val="CC3300"/>
              </a:solidFill>
              <a:latin typeface="Comic Sans MS" pitchFamily="66" charset="0"/>
            </a:endParaRPr>
          </a:p>
        </p:txBody>
      </p:sp>
      <p:sp>
        <p:nvSpPr>
          <p:cNvPr id="22532" name="Line 4"/>
          <p:cNvSpPr>
            <a:spLocks noChangeShapeType="1"/>
          </p:cNvSpPr>
          <p:nvPr/>
        </p:nvSpPr>
        <p:spPr bwMode="auto">
          <a:xfrm>
            <a:off x="419100" y="720725"/>
            <a:ext cx="83058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792163" y="898525"/>
            <a:ext cx="4541837" cy="253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Clr>
                <a:schemeClr val="accent2"/>
              </a:buClr>
              <a:buFont typeface="Wingdings" pitchFamily="2" charset="2"/>
              <a:buChar char="q"/>
            </a:pPr>
            <a:r>
              <a:rPr lang="es-ES" sz="2000">
                <a:latin typeface="Arial" charset="0"/>
              </a:rPr>
              <a:t> Catalysis</a:t>
            </a:r>
          </a:p>
          <a:p>
            <a:pPr>
              <a:buClr>
                <a:schemeClr val="accent2"/>
              </a:buClr>
              <a:buFont typeface="Wingdings" pitchFamily="2" charset="2"/>
              <a:buChar char="q"/>
            </a:pPr>
            <a:r>
              <a:rPr lang="es-ES" sz="2000">
                <a:latin typeface="Arial" charset="0"/>
              </a:rPr>
              <a:t> Chemistry</a:t>
            </a:r>
          </a:p>
          <a:p>
            <a:pPr>
              <a:buClr>
                <a:schemeClr val="accent2"/>
              </a:buClr>
              <a:buFont typeface="Wingdings" pitchFamily="2" charset="2"/>
              <a:buChar char="q"/>
            </a:pPr>
            <a:r>
              <a:rPr lang="es-ES" sz="2000">
                <a:latin typeface="Arial" charset="0"/>
              </a:rPr>
              <a:t> Material Science (High Tc, CMR, ...)</a:t>
            </a:r>
          </a:p>
          <a:p>
            <a:pPr>
              <a:buClr>
                <a:schemeClr val="accent2"/>
              </a:buClr>
              <a:buFont typeface="Wingdings" pitchFamily="2" charset="2"/>
              <a:buChar char="q"/>
            </a:pPr>
            <a:r>
              <a:rPr lang="es-ES" sz="2000">
                <a:latin typeface="Arial" charset="0"/>
              </a:rPr>
              <a:t> Magnetic materials </a:t>
            </a:r>
            <a:r>
              <a:rPr lang="es-ES" sz="2000">
                <a:latin typeface="Arial" charset="0"/>
                <a:sym typeface="Symbol" pitchFamily="18" charset="2"/>
              </a:rPr>
              <a:t></a:t>
            </a:r>
            <a:r>
              <a:rPr lang="es-ES" sz="2000">
                <a:latin typeface="Arial" charset="0"/>
              </a:rPr>
              <a:t> XMCD</a:t>
            </a:r>
          </a:p>
          <a:p>
            <a:pPr>
              <a:buClr>
                <a:schemeClr val="accent2"/>
              </a:buClr>
              <a:buFont typeface="Wingdings" pitchFamily="2" charset="2"/>
              <a:buChar char="q"/>
            </a:pPr>
            <a:r>
              <a:rPr lang="es-ES" sz="2000">
                <a:latin typeface="Arial" charset="0"/>
              </a:rPr>
              <a:t> Amorphous and Liquid systems</a:t>
            </a:r>
          </a:p>
          <a:p>
            <a:pPr>
              <a:buClr>
                <a:schemeClr val="accent2"/>
              </a:buClr>
              <a:buFont typeface="Wingdings" pitchFamily="2" charset="2"/>
              <a:buChar char="q"/>
            </a:pPr>
            <a:r>
              <a:rPr lang="es-ES" sz="2000">
                <a:latin typeface="Arial" charset="0"/>
              </a:rPr>
              <a:t> Thin films and surface science</a:t>
            </a:r>
          </a:p>
          <a:p>
            <a:pPr>
              <a:buClr>
                <a:schemeClr val="accent2"/>
              </a:buClr>
              <a:buFont typeface="Wingdings" pitchFamily="2" charset="2"/>
              <a:buChar char="q"/>
            </a:pPr>
            <a:r>
              <a:rPr lang="es-ES" sz="2000">
                <a:latin typeface="Arial" charset="0"/>
              </a:rPr>
              <a:t> Biological materials</a:t>
            </a:r>
          </a:p>
          <a:p>
            <a:pPr>
              <a:buClr>
                <a:schemeClr val="accent2"/>
              </a:buClr>
              <a:buFont typeface="Wingdings" pitchFamily="2" charset="2"/>
              <a:buChar char="q"/>
            </a:pPr>
            <a:r>
              <a:rPr lang="es-ES" sz="2000">
                <a:latin typeface="Arial" charset="0"/>
              </a:rPr>
              <a:t> Environmental science</a:t>
            </a:r>
            <a:endParaRPr lang="en-GB" sz="2000">
              <a:latin typeface="Arial" charset="0"/>
            </a:endParaRPr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2667000" y="4038600"/>
            <a:ext cx="3810000" cy="53340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s-ES">
                <a:solidFill>
                  <a:srgbClr val="CC3300"/>
                </a:solidFill>
                <a:latin typeface="Comic Sans MS" pitchFamily="66" charset="0"/>
              </a:rPr>
              <a:t>Challenge of XAFS</a:t>
            </a:r>
            <a:endParaRPr lang="en-GB">
              <a:solidFill>
                <a:srgbClr val="CC3300"/>
              </a:solidFill>
              <a:latin typeface="Comic Sans MS" pitchFamily="66" charset="0"/>
            </a:endParaRPr>
          </a:p>
        </p:txBody>
      </p:sp>
      <p:sp>
        <p:nvSpPr>
          <p:cNvPr id="22535" name="Text Box 7"/>
          <p:cNvSpPr txBox="1">
            <a:spLocks noChangeArrowheads="1"/>
          </p:cNvSpPr>
          <p:nvPr/>
        </p:nvSpPr>
        <p:spPr bwMode="auto">
          <a:xfrm>
            <a:off x="1827213" y="4735513"/>
            <a:ext cx="5491162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Clr>
                <a:srgbClr val="CC0000"/>
              </a:buClr>
              <a:buFont typeface="Wingdings" pitchFamily="2" charset="2"/>
              <a:buChar char="ü"/>
            </a:pPr>
            <a:r>
              <a:rPr lang="es-ES" sz="2000">
                <a:latin typeface="Arial" charset="0"/>
              </a:rPr>
              <a:t> Time-resolved XAFS</a:t>
            </a:r>
          </a:p>
          <a:p>
            <a:pPr>
              <a:buClr>
                <a:srgbClr val="CC0000"/>
              </a:buClr>
              <a:buFont typeface="Wingdings" pitchFamily="2" charset="2"/>
              <a:buChar char="ü"/>
            </a:pPr>
            <a:r>
              <a:rPr lang="es-ES" sz="2000">
                <a:latin typeface="Arial" charset="0"/>
              </a:rPr>
              <a:t> Micro- or Nano-XAFS</a:t>
            </a:r>
          </a:p>
          <a:p>
            <a:pPr>
              <a:buClr>
                <a:srgbClr val="CC0000"/>
              </a:buClr>
              <a:buFont typeface="Wingdings" pitchFamily="2" charset="2"/>
              <a:buChar char="ü"/>
            </a:pPr>
            <a:r>
              <a:rPr lang="es-ES" sz="2000">
                <a:latin typeface="Arial" charset="0"/>
              </a:rPr>
              <a:t> DAFS (Diffraction anomalous Fine Structure)</a:t>
            </a:r>
            <a:endParaRPr lang="en-GB" sz="2000"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Interaction of x-rays with matter (e&lt; 1 </a:t>
            </a:r>
            <a:r>
              <a:rPr lang="en-US" sz="2400" dirty="0" err="1" smtClean="0"/>
              <a:t>M</a:t>
            </a:r>
            <a:r>
              <a:rPr lang="en-US" sz="2400" cap="none" dirty="0" err="1" smtClean="0"/>
              <a:t>e</a:t>
            </a:r>
            <a:r>
              <a:rPr lang="en-US" sz="2400" dirty="0" err="1" smtClean="0"/>
              <a:t>V</a:t>
            </a:r>
            <a:r>
              <a:rPr lang="en-US" sz="2400" dirty="0" smtClean="0"/>
              <a:t>)</a:t>
            </a:r>
            <a:endParaRPr lang="en-GB" sz="24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 XAFS l 20/11/2014 l V. </a:t>
            </a:r>
            <a:r>
              <a:rPr lang="en-US" dirty="0" err="1" smtClean="0"/>
              <a:t>Cuartero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133" name="AutoShape 529" descr="data:image/jpeg;base64,/9j/4AAQSkZJRgABAQAAAQABAAD/2wCEAAkGBhQSERUUEhQUFBUVGBgVFxgWGBgXFRoXHBYZFxgYGxoYGyYfGhkjGRgYHy8gIycpLCwsGB4xNTAqNSYrLCkBCQoKDgwOGA8PGikcHR0pKSwpLCwsKTUpKSkpLTMqKSkpKiwpKSwpKiwsKSkpKSwpKSksLikwKiwsKSkpLCwpKf/AABEIAQIAxAMBIgACEQEDEQH/xAAcAAABBQEBAQAAAAAAAAAAAAAGAAIDBAUHAQj/xABHEAABAwIDAwcICAQFAwUAAAABAgMRACEEEjEFQVEGEyJhcYGRFDIzUnKhsbMHI0KSwdHS8GJzouEVJFOC8UODsiVjdJSj/8QAGgEBAAMBAQEAAAAAAAAAAAAAAAEEBgMFAv/EADgRAAIBAQIJCwQCAgMAAAAAAAABAgMEEQUSEyExQVGhwQYVMjRTYYGCkbHRFFJx4UNiIjNyktL/2gAMAwEAAhEDEQA/AAnyhXrK+8r86Z5Yv1nPvK/OvE6+FUXHVlaG2w1mUluM4QJUppCjKl7yonU76oQp495vMI25WPF/xvxr93h3l/yxfFzxV+dIY1fFzxV+dQ4rYmObU4lTTOdkZnUJLC3EJsSooSSrKAQSQDAuaWJ2Vi2+bLgwiEupC2ytzDJC0HRSSVXT111yHeeTz9/TevgnVjFz5zncVfnXqsUsfac8VU3/AATGFbyA2wVMJDjvSw8IbKErDkzBRlUm4kXqrtNDzLaHFIayOSEOIDTjaiPOTmRIChvSYNMh3k8/Ls9/6LiMSs/aX4mn8+v1l+KqzXMHiwVApZzoQXVt/Vc6hATnUVImQQm5T5w3gUzDIxBaDqksNtrJShTgbQFkedlkSoA2JFhoTUZDvPpYfj2e/wDRqc+v1l+KqXPr9ZfiqqeB2TjnXzh0Mtl7LnSiGQVojMFNkmHE5bykkRVPAKxDznNJSyF3ssNN3GolyBmEG0zY1OQ7yef4dlv/AEbHPr9ZfiqvefX6y/FVUMEHFlVmSEgqUshsNpSCBMjUFRAHHMAJmtVGAcCQSjDwopSlSubAJUkLBF7go6UkxY8DUZDvHP8ADst/6IOfX6y/FVLn1+svxVVrAYXnkpSltvnFEAZUAyVebAE3iDEb6r4zYz/PFloYdbqTlLbZZUskedadYkwCSIuBeGQ7xz/Hst/6G8+v1l+KqXPr9ZfiqvGtnPcyh9QwwacOVK1Lw6UlQEqTdVlAag6Uw7BxrjwaYbw7i1N88lKFYdWduVCUEKhcZFSAZEUyHeOf4dlv/RJz6/WX4qpc+v1l+KqxdmPPvrLaUshQCjCw035olV1wJAkxrY8K0sNsPHOqbQ23h1LdRziEZsPnU3BOcJKpCYBMnhU5DvHP8Oy3/osc+v1l+KqXPr9ZfiqqmG2NjnOa5tGGXzxUhvKvDnMtISVIEKsqFA5TBqmy3iVP+TpGGLsxEsZSrTKFk5SqTpPGmQ7yOf4dlv8A0a5xC/WX4qqL/ED66/FVVWNmYxbK3kjDFptQQtzNh8qVEwASVb9x3iruztgY5x3muaZKigOpEsdNsz9Y2c0OJEGcpMU+n7z5lh/7ad3iMTtA+uvxVTkY1R0WvxUPjVV/nC24435OUtXWZZFpgFIJlYJsMsyRTsI7mbQogAlJmBAMOOCYFtAPCvmdLFV5ZsWFnaK0aTglffuV5a8oX66/vH86VRUqrmhxVsHJ1HdWOXf80yP/AI3/AIN1sJ1HdWJzmXFIVk5zKllQTJTJDKCLjdNWaGszPKFN5JL+3AO+VO2W8HtrHPALce6bbaYSlpKnGEozLVmKlAJUrohNzFxTeULTCmdk+UKUP/T1FIyjIVBCyjMsrBSM4Tok0L8otouYzErxC2A2twhSwgqKSQALBUkWHXVranKBWITh0OYNOXDNhluHHUnIIIzHeZ3gCrOMtpm/p632P0Zo/R4sqb2mXSu+zVgmJVkAQlMAkSAgAASNBequ1QU7Jwpw5z4c4pxSisAPHFBAASUCUhvmxYBSid5FhSZ5XOoU+U4RsB/DpwhTmcyoYS2lsJTvzdGcxnU1Sw+23UYXybmAptL4xLc5gpt0DLqPPTlsQR1g0xltH09X7H6M3MfhMLtQ4jFYJxzDYwNuvP4Zy6VjIeeLLg4gq6KtcxsBUP0rspTtDmkWbaw2HbZ4BHNkiOrMTWWNqLSt91rDBp18OIUoKKkoS5POc02fMKgSOkpUBRiNRqNkuoZ8o5tZaQG0FTi23OaHmoWpLagsJkxYKAJEmmMtpGQqrM4v0ZqO50bM2Y8kqTiG29oJQsWcDaA4U9ySAANL1Z2tssPON7RbQUFzMjFtgxkfLa4ci/1bvuV1k1XU8hXSccw6yGjh2mwpxDDDJGVQQACtSiDdatTW1gdqZ2nUNLa5xxpbSvOKCFJUkCYmxOYd/E0xkJUakVe4teDA/BYJKMMpSXWihxtlLiVKUCFZfKkiQ2oZv8uTpocpgkGtnEYZ1YU0lSGiHzhZDqzBRhnQpJ+p6UgvKKrCbARFa2G2PKGUpS2UpWFLsQei0trLluIIdVJ7KsYxhSHEpW4yHlPu4lKFuvTC23m0BFjCRnXwmBwofEYuWZZyjyPTHlTragXm8E+tvm80AlPQspIyqAFhGigbzVLZuwillosyFJ5tSCm/TstCtelJNx3aaG3J3YzjLarp6KfOBUta3IIWtanB0gRlGXgOszBs7YWIShSGUYZuCQlzM6oIlJkpaUNQFWSpwhMJ4VJ8Ajj9mMs4DAtOLVzacY+CUJCpTkAV5y0/ZkzfsNB2Dx7jWJddaUUllvEFlSSSlIS6pQyHQpkqPA5jMyaPNv4VaGWmC0ytrD5ssrdS6pRb5pZJHR03QYjWhZ9a1AThWUtpZcw4TzroAClrdUoqNytSlQJsIFuAlJydyzlna+DRiyjauHSEJdDreLbT/wBLE8w5KrfYcsQeJvc1T+h99StrtFRJIZdSOxLCkpHckAd1QbCccwreICXkBOIaWy6k5y2cwISokCy0kyD2jfUfJzaHkD/lDHMvLCVJSFqdQAFJKV2KUzY6zaguegrfRjiVf4pgkFRyc+lQSdMxTlntIAHcKp7MttRM2/zCv/MzVdlt5l9DzCC2ptSVtx08qkmReL34jqrT2htZTi1vIwSWn3MxWtKllAKwQtSG1GEKMnUmJMQYiMZbTr9PV+x+jNbkyEHYGPDhUlPlGGkpSFK3bipO/rr3bW0V4R3ZrzBHNNYdLmGMnnCnnVqcDtoCioqSQmUgGATrWRgNsutYF3B+ShSHlJWtZUoLzI8wiDAAtaDNNc2i67h8Ow8wFDDZkoWCUKLSlZlNq1BvoYBEnWmMtp9fTVvsfozR+lDDIYxBaYBS27lxZSYsXUylFvsoGeP5iqz9mehb9k/NdrzlntpzFqS64ylpSUIalClEFKBCAQrf17692X6Fv2T812udR3wZ6GCoShbYKSuefT+GWaVKlVE3Y5Go7qwn3Mr8ixDSCP8A66a3Uajuob2l6X/ts/JRVmgr7zM4fniOjJam+BMNoun7fuH5UwbTdmM3uH5VEikx51d8SOwzitlov/2S9WEbyoCo3A/CsJvaTpA6XuGlbj/mq7FfA1mbEwc3mIEzw08ez4VwopO+80OHK1SnKniSavT0M0MMwswVL1FhAn97vE0UcnNmFSFZhmSTI1tv3mI8NK95P7FCuktsHjP2RaNdTPDvomRh8swI0BANjrB9xqwopaDOytFSosWcm8+tnNlb++ujclNhjmEOaqIm5m/frXOTXZOSDf8Alm54D3gAd0zXGhrPc5QdOn+GXsLgwlXx6909unca5r9IeLnHqifq0tp7wkL+Kq6y20CbcYHG4092vbXD+UeL53FvrGinFR2A5R7gKmu8yRxwDTUq8pPVH3Ot8idqh/Cov0h0Sd/b4URMgJAAsLDsHfvrk30b7Z5t0tnRV/ATXUGl+74kfGu0JYyTPKtdB0K0qex7tW4xsdyaDpFxJJkwDImQNNAZoH+kgIaW2wjUAuKjQFRIA6/ta9XGuqJIAkmANT3XPYAPdXCeUW1PKcS67uUro+wOikfdA99cqzujdtPSwHQylox3oj7vRxJuTuww+TJiDqEyoCNJBBi0RSxmBaQQkp3nzkKCSQCcxgCDI0G4DtrZ+jjFQ8pM2ImKONp7PQ6Mi2xeYI036idO7ea+4Z4ooW6GJaakf7P5OMKwqE9JISCdcq8wnUjKoSCLX/5rM2viloy5DEzNp0j86JeUHJ84V0j7JEDhMyf31DdQ5tFsqUiIPnWPanqrg1fVPcp1JQwU5Rdzv1f8kZKtsOjePuinsbWdUfOHgKbjcNYH/mwuNdLHWocEmFHs/fdVjEjsPA+ttHaS9WXcZiFFtQUZgpIsBvI3Vp7L9C37J+a7WHtA6VubL9C37J+a7XOokoO49DBlWVW203Ntu56fwyzSpUqpG5HJ1HdQ3tL0o9hn5KKJEajuoZ2qr6wewz8lFWqGsy3KLRS83A8TXrDZJmoUvitPk+Ercg2ABUewR8bCrBlo6UazosrsPwNFvJnYLbbKFZRmUmSokq8BZO4bu/ShJzQ9h+FF+y3TzDZMRHf39XXVehrNLyg6VP8AD4G2MQopyoUQBusO3qiae0kjU6iDbjlPxAIPXWcjGQN/bJI9xtXrm00mJ103X/uBFWDNLSAbm/sNdj5KvBODaUbWAk+wVHXrB8a44o699dO5NbUnDIbNhltwOhGlwro2jfXChoZpOUHTp/hm7j9slpDhuMiSvwEAj9/nXIdmYAvuFI1yqUPauR4kR30e8q8ckYRwAwohITPBRGfKRYiJB00Bi1CPJIQ6tfCw14X99fUljTu7ijZ6kqFklUjplNJeXOZeDxKm1pUDBBHxuK7XsPaIeaSoG0Se39iuO7cw2R5VrK6Q79ffNEPIvbpSkszfVPXJj8z3V80XitxZewxTjXpU7XDWknw35gt5f7c5nBqQlXTe+rHHLq4fu9GP4q5eNlq8nL0WC0o8QfxFaHK/aBexOQHNk+rEaFX2yO+3YgUTY7CBGzFtZYhIXO+QoK7NAb75qWsfGZyoz+kyFLXKSlLxzJegNciMVkxbfWYrsLuHkbu65j9764Rs17I6hXBQ+Nd+wjoW0lRgyAamg74nLDlPEtWN9yT4cDmv0lrGRoDNZZ1v9njJvxoAS0CtJIsmb791o3gxG+ulfSswkNMkJAJcUCRv6Fc3bwJdUEgqFlGRNoi5A1Fc5X5XMX6DgsFN1E2r9WnpIpbRwJWZSADwk68TxMz41VRshY3Dx/Hfepto4UtqKVqcQRxkiLTBBvxBFiIvxzUOm8LV94+NdrpbTxcex/ZP/sv/ACebXELy6RHwBra2X6Fr2T812sLaigVSN8eOUD8K3Nl+ha9k/Ndr5n/rLWDnF4QThovld+LmWqVKlVI3I5Oo7qF9sH6wfy2vkoooRqO6hfbHpB/LZ+SirVn1mW5RaKXm4FIUVcheSzuKd6KVc3otcWAIM669177r0Kiun/R5tlGHwy0qygmSJVe+tuNharLMvCLlJJK8w1b++i/ZwPk6CbdERxP9tPChBW/v+FF2y8QlTKUzKgL7yLdtr1WoazS4fTbptaEnwK7mPgwlRPZM+786qNulRJImNPxmp8cyJISDeZJN/ACmYJxDYl2DIMDid0jWBc9wqwzOQi5NJK8H3dD2H4UUbAdUWkRpAke/+/5UMOCx7D8KKuTb6UspBWjogTJAjtvaar0dZo8PRcpU3FX5me8qsb9S23xWV79wjfulU9V9a95IbOlnNB6RJ7pt8dazeVWODjgyEKCU6puMxN491G/I9ts4ZASpJIFwCDB6+vTxr7hnk2efa4OnZaMLtrf5Zk8qNiZmVLHnI6faD53hrHVQZg8WWlhadRMfvtg12FDQNlJ86xkGCDu7L1ybbezCw+tqDY9GbEpMFNu+O6virFpqSL+CK9OdGdCtnS/y8NZa5L7EXiH5FwnedJ1vx3UdYnYjt07lApJkxcEbr6VZ5E7KDGHTKTmVcwJ17L0Q4jHstICnXENpmPrFBN9YvqYvXeMUo3HhV60q9aVTW3m4HBFIykg6gx3gxXauROPz4VueEdVci28UeUvFshSC4spKfNIKiRFGvIXbLSWMinEpWlRhJUEkg6x2RNcKLubRoMN03Vp06sVqz+Kv+S59LpPMMT/qKv8A7aCeSThTiAQJgKMHSYtMXjsol+kjbDLzLCWnUOELUo5VBUDKAJihXk3tVOHfS4sKUkahMT77UbSqXk0qM54LdOK/yb0eYk5d7PSvpNpSnL52Uy2JEqFxKYKoJgASJAma5+tJT5yTKbH3x3Hd30d7W2qlzEOOIByKVmTmGVY6iUKi173sYtehzFbMKlEpgDheJmdIMDqnxrrlI7TxebbV9jMF1ZXMfZEnskD8aI9l+ha9k/NdrNe2YWkOKJBBSAIn1hx7K0dl+ha9k/Ndr5nJODuLuDqE6NtpRmrm03uZapUqVUjbDkajuoa2q0S4P5bPyUUSp1HdQ5tV6HB/LZ+SirVDWZblFopebgUhhjXYfo95Mf5XO7bnLpuBYkQez9xXKtmguuIbBAK1BIzGE3MXNd02OyRhkhKkkA7jEJyno6TqBrxqyZUy8fyNaBKsgM9ffuqk9hWWhv7E/jPwolL1rDtuPhQ3tPEBJkXN9D+5FQTeylisWEtklMTIAAAPaertrIMWz6m8A6DdbWTVrGYzo2AO6YtPDfVRhwJvqpW8XVxgcN1CR52eg+fCf4QOl3k27r91bOydntkjKh1XjH4CKyk55noJP3j3x+daWz3lAyXMvY3PvKo7qC9m6jk4hQ9Ar/ctCfzrSwGCWzdOHJ6krQr3FQqHDPnXnwfaSgfCTruqwjELmy2VdpUDfdp+FSRey1/i5SQFMPp/7ayPEAzbhUeIYafUFLafkX9E5+ins414f9LNO9DiCPik+6nnFrmVMOjrSCq/a2omhBpMvACAlYAsJQtPvUAPfxq1LaklLhIn1god4VEHXjWZh9qgkAZ5O5UpVu/1Ik99amG2mUJlSXkDfLZUNfWB07SaAz3OR+DcPrEfxZiP31zULHJFhAIyxqQRood5N+qtla23hByq4EQlY6wdR8OM1A7IAGabpKVEakRYgWnd1gzbcJvZnYLkyy4mFyYtrbXfU6eRGDHnN+En4CrmzgEk63vfh1dYrURfSR2a0F4N4rkDg1Aw0o23SLb+qvnvlHs1LGKdaGYBKiBIKSD+wf2a+mOVOJW3h3FJ+ylUGJgxCSQTEAme7ia+X+ULjinlqdIKibFPmkbiI3GxoL2Z73fx1kRRLssfUteyfmu0LBVFOy/Qteyfmu1zq9BnqYHz2yHj7Ms0qVKqBvhyNR3UMbY9J/sa+SiidGo7RQxtj0n+xr5KKtWfWZblFopebgM2cglQiO+1q7JsTlGl4J6agCMsEC0HQKOot9r+1cYYVbU8Oyde+BRxyaWYCYtJAneQB76smVR0PauG6EoJMaEFCgAALQnrm1qFcZiDFzPGLDhcSfwq9h3Wj0FghWY3KrdZnSDffrVDbLASYnMBv0HDgJPXUEmK+9It3Tu/KajYXA6/wqF9QUbXAM9VS4FjMojhE8N3u/KhJbwyVrFoSkfaO/qFaeCwzgIhSD2gjxgGh3aG1MpASbDQ7+2qSdvKJiVHjwoDquCw7sZebYXb7JSbGb9JAt3/AJVUx2EWm6WlIFpA6QSexMEeEdYob5PbcShYVly9hgdmlq6VsvaLbqgCRBjwnX97qHyDGC2oJmFAxNsx7juHfWqxilK80TN5C0pNt0KIHuqHGbPRmAMR/b3H+1MUhDS9TBSkxMXgA6dlAEKTiCIDZuP9RPUDF/dar+DxbyR0mHIi5QpKz2gJVmPhWC1ykDakpypiJkKTx8QYBoowO2WnRZRB1In8xHhUgb5Yhzok5oiQqQtOnHpJNqp7RVCR6wUk9evVvIJq9imSqJOabJXw35Twkd1qx38QMxBGg3jUxOh7D76Au4CSoTe2vx99bTC4qi0gZQtN5vYaaTHxHbUvOCY3n976kGi4oKEEAjfuNcS+mzkclGTFsiEn6pwDcblCuzVJ7q6vjnQUETBiJHHu/DdQPt595TWJYf8ArGy3KCblJCTqYucwSdJ17KgHAiLUT7N9C37Kvmu0OOCiTZx+pb9k/NdrnV6DPVwP1yHj7MsUqVKqBvhydR3UPbTYlwH/ANtn5KKIU6juoZ2uTzg/ls/JRVmhrMtyi0UvNwJcMECZoz5INc4s+q2lSyd2ojtJVbv6qAsMyTaYmj3kysIbIEwqZ3TlEp03SSfCrJlS5tpawlCm+iqRcRYKSQNQay3sWpwQo9MWOtuqCBHdRVisB9S4Cb5MoHG0zHd76BMOysOACYWFA23QVSPD40JJ8O3Y91NU9kB6zrUrdtev4/8AFV8QgDzu3Sf2aElXFP8ABOZSrgdf5fnUCkuASQ2BwzX+FeuNLWo5bE2jeBwA9bfVPF7NUlZAkg3BIkkdvHqoQXcPiVDdHeDRDsfb6kqGUm1qwWdnKAEG+WbnrAgcddOo8KuYTCKHnCCI67HjFAGY2uVC5PUdd8b7/wDFYG2NtEKgkyOvrkH+9E2zuTKlsFQKBaR50z4a6VzjajTnOKzJNtTuHfQDsRtg5pKoPbVvA8qVJI6Z13GKx3dnqShLhTIVIHG3UZjvvrpVjZzgyEvYdDjYIlSRkcE6EKT2aGgvOuciOWST9Us5gs2m0TfvE6cLUSbaAKStJEkA+6Aa43yUZBUooJlqHEkfaQDewuSBw4V1nAulbCCQFgoIJAIuBYgEWG7tB4VJBfw+IKMOlQuQE/BMjTQfCNKjVthJ0JjURedfx4TpSaxafJQTfNmsfagAawYmLTe3CsljD82gJS4UgXggAbifNEazaBbcKAs4zaYgrCjB3gXte4sZ7eF6o7WxqHMI6pQBVza0hQiVApNjv69ayNrYhRKUGDa6haSQZ00EmaWKV/llgQbCR8PEEeNQDjbyCkkHq/5oh2b6Fv2VfOdrO2jE2uBMEgAlOomN4mD31o7P9E37KvnO1zq9Bnq4H65Dx9mWKVKlVE3w5Oo7qHdpTzg4ZGR/+KKIk6juofx4+st6jXyW6s0NZluUWil5uBG05lJ/fjRhyWcAQJmYjgbq0voLyaD2nOkBa/G/uomwDgPmmwgC0HWBYbzMyKsmWDNrEgKWtRkISQBrrH78Kydn4cpdcAAIaCyJ3pUCkAddzwq5gXJzbjKZtJGUyf6R76zVY3KVaSoSZ9oGB3HSgK2OYhatBICr9YBrPW0VRc68TWvtQXQQbLQnXjlFuzd3VnNKAVc9XZQkh8l6IAmZt1eF6XPPpBEiDbppQo+JFTrcAsJM+PupqWM14N+J0oCBhTrivOMnXcmN9hburXawwTlG/U93bUTXQFhff4mrAckzvj8aA6psbCIGFiAejPEaeAv1ULcp+TsIcxLQBgdIRbIRlJA0sSZ6ieFGHJRrPhYO9I6qa7h1NhQIzIIhSSJBBmQeEgmpPk4uHSRlLCHE3NhlPugd0eFa+y9o5QEMMIbVuJOYjrAiJ/iPVVrb+w1MuZ2TCDJTe3sngRMddoq/sTHqVlSpCFGCRCgCd+8QNDvqCSls/k8pDy1JS0tKhn+tUQpClJ6YCkpMpVqQRBo7FmQB50RAumYAyiQLabhawtVfDMNuE9EA2JTBzZiCQCJBBG42mYuL1dZKZBgZSpKR1jNxJnx66kgAxthxTxaIIabIbGsEhRBV3wDx0jrKHMRzgniEyFdLdl111jhQvjB/mnfVL7gjdIVYdgBHZBor2M1cAi4AkG4noq+FQDH2tswhSVaXOvuieFQNuwXEEaJA7iCPco/Cinb2zCtAyAFQVPdvuOq8b6GMfh0qOdGhISqDaDmgg9eaLaA1IOa7faCXFAaawdQd/eKfgEw037KvnO15trpkKOpF/AX8Ir3A+ib7FfOdrlV6DPWwR1yHj7MnpUqVUTfDk6juoc2qk85I9Rn5KKI06juof2l6QR6jNh/JRVmhrMryi0UvNwK+DchQkcffNG3J3YxWjOlQSE6qUYSDGp7t1Dj+wHGlKzgKKS0LG31qC4g6BShlSqdIiiV/CrZQpskBDV1wbZpcEwBxZcAPUmNQTZMsjTwUCwNsq1DrhJBJ3DXSsB7EhKkkCRmWY0nurUeYUhRQShIQgAjNcJzhpRjWOcVE75tNyMI5LdK+bMQQZ6R+H50JNt18OttKTaBl4eaSD261jmxIq9sfE50rHqrKu5QPDdINRKT0uNARpnTj+/321pYLDka1Eyi5/P8Af7FXHHw2kkmPGgG415KIkdwvM/C9N2WM6hAMk6cKosoU4sOLsCSEp7jFa+w3Ql0EgABdCDrfJlORIT6qRbr1uD4aUuUm20YYJ51PQcWEEgWAN5PhWbsvakuAg2V7uGtaPKXDJxGHda1JbUU9SkiU3HWI76kgrYnYgWjMyoEKg2i+nAQf32UC7bwRYUohsC9yCUjQbhFjJMQBWlyE5VFEMOEjLbr6qPsfgW30HMAbRI1jUCRQHNth4xbjgkkyIObU7hujdHhRmpLYSA4oDJ9aQdSkWJI7ZPbWFszZnNPjeNJ3zNhe8zO7fxrMx21kr2isj7C+YN+iW0oKFgjQdNSzP8XUKAibY5wu9FLbilKUU/8ATVckKEm0ze+43FynXYxeQNwTmBFjY5el0ST9oKCxfW3GszY7q+aTmJCkKSZ/htqDuI42sOunqxCVuZFCJVkCRpmLZKh1XUCO2oAd4iSidQe61p74M91AroLaUpkE5lJtYwpRCT2hQgjtHCip/GFGFBJnKLxvggE9lxQZyvfhIVY5iFaREdIkTrdM3A86pBzfaYhRTplJEcIt+FSYL0aOxXznaXKJwF9ZHEg9tLBejR2K+c7XKr0GetgfrkPH2ZNSpUqom+HJ1HdWBiXCMS2RqAwRYG/NNxYgg94PYa306juoZ2qPrB7DPyUVas+syvKLRS83AMMTgFDO2FL5tlSWxLaHCoeUqaEZ0JOdAfWZkglYgiBCCFqClOPFYJSrottQrOteVxBUiLqxBJFlpLmhjog7ZIvVhp6KsmVDdzCrU5lLjigt9eHP1aDYYlrMqAICOchWoMhI0JjBxmECGw6FElRTmkAFKlhS4I3gpgpVvhY+zfDU4Tbw48aujCzE2tpvtUEl7Y+Jh6NyxHjcX93fWmV3/YrCxTsCE7vw099bGLUUuKBsQYI4GTI7aEmi2oJHWe+xqLm+dUSfMTM9Z18Bv7qrjEzw092/8atJxiZSlKQAIF1TYfAdLf30Bccw/ONlGhjUblCYMHs98UPN4lxo9MyCfOHmnd3G1areKCoFpy2A1MnLB/iuAeuTuq3hcAlyEriCQgAaDpKTbify6qAWyeUyypKUJUpW6BRzhF4kgLcWEJIMIABXcESsk9G1wkdXSOgFtm7MQy4kphIzqGZPnFKIBsbTJmOGs0W4F1K2ShZzFKTIHRIjOUrzEWzFPcSd2ggyNrbCV0cRh5K24zoSOkW9yhxIvI4Duov5M7bDzQkzu/e7UGn7OwySqFEZikpBslR7YsSTOm+/AUOLAw+0HG0QAtPOQDMFUkgjcTqBpBBGsVJAQY3E81zjguW0qXHEgSBMRqRNCnJrkYtSs6ldBRzFci8q6VtZ4zRKhvnRlJu64ECOoFR7uh+FF2FwCcoGm6OzhQHPV7N5lSxJKFrMFU2QAFRB0EGL1RAQXV2KFFWYnUglKcwuN6QkTugcKLeVqG0c3mIALqEydNb30EideNAox6nSrKDzgdUFbrKzRKb+qBrFxUAKXQrydoAocQ4HG17gc6Zb1PrIIsd16GuXDf8Akm3MqgU9FdjGX1rDinuzCrOx9qKAXh3ZAJhJFoX9hQPHMYOlj20zH7TK23W8wzJcDmVRhQJs6gX4kEDqVUg5ZtPFB1RVAzkXIkSQkCCNJsTI138asYH0Tfsq+c7RG/s1l3pLbAVeVI6CtZkxYnuNZu0NnJYLaEElPN5r9bz0iuVXoM9bA/XIePsypSpUqom+HJ1HdQztVUOD2GfkoomTqO6hzabRU4I/02vkoqzZ9ZleUWil5uBUS52VYawyl9Q4/u9SsYRI6zVjnKsmVuPcOwlHWeJ1/tUrXSPu/GoCZqwwmEyogdtCSsT0hO9SR/UKL+X2x1NOnEA5kPKzGJ6Oa6ZPCLdo66yOSDbC8a2jERzbsthRtlUYKVX06Qj/AHV2DaGwxlSy4M6ZCQT9pGhSeugOHs4qLbxTTiVlYIG88Yv+GvjV7lZsHyLElAkospBNzlP2Sd5Gk03DgECIoCHD44pWkkeYQYvfgNZ3C47a2dnbWShKrwcmUAayXEDQ9SYsftms97Z2a8XFUsRs90aJV3DXw66AIsFymlEOaQoqiNCgpUniTYXPVuq1srlAUgFWqcxgEQSQuAZ6iNaEmMC9Nm13v5h8dK2sFs5aR00EdotB17TumgDbZ/LXmmUqWCAymBKTJUSZCb7gU67ybndm4HlUcQ6p9aU9BtLYN5JAAAubSRMbr8ahxuBzYNacsJAnwVJ7d9ZnJ3Z5Wl1wGGcMguE3GdQ00I1XCZG4cTQHSuTm0c+Mw7fBLjqv9wCUTwMZj310haLEiuR/Rxig++lwxziFEGIEpWmwjgCkAcJArr7p6JqUQcv+mXEkbOHFTyI7gonqrmexNvpCpWtQPE6EcCRp4EUa/TJtdDi2cGk3QS86fVJTlSntyyr/AHJ40BYjZqUjoyTOvVUEmthuUiUvE5xBI0ixCp3kbt4q3trENuPrW063K4VGcIJJEnzjvM7zQs3hgJJA0mD7vzqgzGc2gToKEhU20tINjruMiL6RY3qDbPnN/wAofOerBW2B2VfC5Q3aOgfnPVzq9BnqYH65Dx9meUqVKqJvhyNR3VkYzzh/La+S3WujUd1Y+PPSH8tr5LdWaGsy3KH+LzcCGaRUBqYqHOeNRxwqyZW8sJfv0RXhJOppqNKU0B6/oDR0z9Lr6sKjDlpDj4KUh5ajEAQlRTI+s4qmLTEzQM7dNVSKEM6dyuZXicKFuBPOo6KynzTBIKk8JiY/tXOMLjy2qDpNX9lcpXWRk9I2bFtWnXB1Sey3VVHHoQsktymfsq3d+/3UAS4DaII11rXw23Eo1jt1vP5VzlpxSNLdVWv8QUdaC86Ns7bzSVg9dEzm3sOtuyEpi5NgQN58Iri7eLG9Udgk/EUQNYMrShbbpUjVUgWP8Qvb3UJJuUnKIOSlBIw46KlJ/wCqoQQlPUCPieE7mMb8l2InMAl3HOpJGkNIhQT2CE96qwQtzaWOZZMFDfQlKYGUGVKIFh3cKPvpZ5NuOYVhxlMpw4UFJGoSQnpdcZb9VCAR5A8o/JsWnozmJSRITMg5RJEA5wi+7fXbcJy4ad2e5jMi0BoOBbbgAcS4ixbPBWaB318u87xP77aPGuUBdwyGy/BdI8obiS4poDmn825ShlQreS0k8aEmRiMQp11x50ytxRUr2iZt1CvOckxx/f7/ADpY5wDoi4G+L/vrpmzQFODMRHE+891ARbSXlt3+7o1lNG9WtoYjOtRGhJI7N1VUC9CSTELtFaOH9G37KvnO1jKXJrYw/o2/ZV852udXoM9TA/XIePsx9KlSqib4cnUd1Yu0T0h/La+S3W0nUd1Ye0T0x/La+SirNDWZXlF/F5uBVBpRXiafFWTKnrelNUqnp0qNdAeqXaoqcaaaA8KaSTTknx91ODNvyoCJxE1Glwg7u8TVwBPXScQk76ArqdB+yB2Ej8akZ2gpucnRkEb94g76apIFN5sGhBqbA5TvYNRXh8iVEQSUhZjqzTFbD30i7RdSQrFLCSIhIQgRp9lINC7WGHGrzLQ3EUJRb2c2yrouAJk6gxN7pOuvGDGt9Dq8oNgIwmICWlKU242280V5SrIsaKKbFSVBSbcO2s1vZoVEOIF+2jRDHOYJAUUrcw5IJyx9S7ETN+i6N0eloSCGLWSAKgW5AgakeA3jtPwqTHLCSQDJB13T1VUQL399CR6xbSoFVOpVQPGgIRW1hfRt+yr5ztY1bOG9G37KvnO1zq9BnqYH65Dx9mPpUqVUTfDk6jurD2h54/ls/JbrcTqO6sPaHnj+W18lurNDWZXlF/F5uBUFSA0wU8VZMqeoOtMWKcKUUBDXiqeTXkUA1NSo6/3wqKK8K6AsZBxI76RY66YFSJ376RUaAccKeqmnDq6q9D9OGJoDxLR3x4U9KT1eHZTRia952aEmjhHlI0IBMjTTS/74Vs7G2iptxK3JdbUC282VHpsrBzJBOigYUOBQnShk4jhTkvqO80BexhGcxpJjTTdYW0qBJmoktmpUJoSPWTUb6bVMRNMdTagKtbGG9G37KvnO1j1sYf0bfsq+c7XOr0GepgfrkPH2Y+lSpVRN8OTqO6sXHjpj+W18lutkGmJeWABawAEhBMAQBJBNgI14V2pTUb7zwsL2KpasTE1X77jBCb04it7n19X3W/015zy/4fuo/TXbLRPD5ktHdv8AgHzE16a3w6v+H7iP01Jzp4j7qP00y0SY4DtL1rf8Awo14qicuHq+6j9NLnD1fcR+mpy0T65htO2Pq/gFFqqEroxzHq+4j9NKez7jf6aZaI5gtO2Pq/gFGnb1YSoGiOez7jf6aWc9X3UfpqMtEcwWnbH1fwD/ADQNRKw4om55XEfdR+mlzyuI+6j9NMtEcw2nbH1fwDIQKcE0Sc6eI+4j9NLnjxH3UfpplojmG07Y+r+DAQOypkkdVbXPq4/0o/TS59XH+lH6aZaJPMNp2x9X8GYkivR3Vp+Uq9b+lH6aXlS/W/pR+mmWiOYbTtj6v4MzwpGtPylXrf0o/TS8oV639KP00y0RzDadsfV/BgkVrsejb9lXznam548f6Ufppq3CYzEmBA0AAkmAAABdRPfXxOqpRuLtgwTXs9ojVm1cr9fc1sG0qVKqxqBV7SpVKAq8mlSqAezSpUqkHlKlSqAKlSpUAqVKlQCpUqVAKlSpVIFSpUqAVKlSoBUqVKgFSpUqgCpUqVAf/9k="/>
          <p:cNvSpPr>
            <a:spLocks noChangeAspect="1" noChangeArrowheads="1"/>
          </p:cNvSpPr>
          <p:nvPr/>
        </p:nvSpPr>
        <p:spPr bwMode="auto">
          <a:xfrm>
            <a:off x="33231" y="-32719"/>
            <a:ext cx="65106" cy="6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20016" tIns="10008" rIns="20016" bIns="1000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5" name="Group 8"/>
          <p:cNvGrpSpPr>
            <a:grpSpLocks/>
          </p:cNvGrpSpPr>
          <p:nvPr/>
        </p:nvGrpSpPr>
        <p:grpSpPr bwMode="auto">
          <a:xfrm>
            <a:off x="952500" y="3200400"/>
            <a:ext cx="5448300" cy="857250"/>
            <a:chOff x="888" y="1776"/>
            <a:chExt cx="3432" cy="540"/>
          </a:xfrm>
        </p:grpSpPr>
        <p:sp>
          <p:nvSpPr>
            <p:cNvPr id="101" name="Line 6"/>
            <p:cNvSpPr>
              <a:spLocks noChangeShapeType="1"/>
            </p:cNvSpPr>
            <p:nvPr/>
          </p:nvSpPr>
          <p:spPr bwMode="auto">
            <a:xfrm>
              <a:off x="888" y="2016"/>
              <a:ext cx="1536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102" name="Line 7"/>
            <p:cNvSpPr>
              <a:spLocks noChangeShapeType="1"/>
            </p:cNvSpPr>
            <p:nvPr/>
          </p:nvSpPr>
          <p:spPr bwMode="auto">
            <a:xfrm>
              <a:off x="2784" y="2016"/>
              <a:ext cx="1536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103" name="Freeform 5"/>
            <p:cNvSpPr>
              <a:spLocks/>
            </p:cNvSpPr>
            <p:nvPr/>
          </p:nvSpPr>
          <p:spPr bwMode="auto">
            <a:xfrm>
              <a:off x="2400" y="1776"/>
              <a:ext cx="414" cy="540"/>
            </a:xfrm>
            <a:custGeom>
              <a:avLst/>
              <a:gdLst>
                <a:gd name="T0" fmla="*/ 192 w 414"/>
                <a:gd name="T1" fmla="*/ 6 h 540"/>
                <a:gd name="T2" fmla="*/ 108 w 414"/>
                <a:gd name="T3" fmla="*/ 78 h 540"/>
                <a:gd name="T4" fmla="*/ 0 w 414"/>
                <a:gd name="T5" fmla="*/ 300 h 540"/>
                <a:gd name="T6" fmla="*/ 6 w 414"/>
                <a:gd name="T7" fmla="*/ 372 h 540"/>
                <a:gd name="T8" fmla="*/ 126 w 414"/>
                <a:gd name="T9" fmla="*/ 498 h 540"/>
                <a:gd name="T10" fmla="*/ 222 w 414"/>
                <a:gd name="T11" fmla="*/ 540 h 540"/>
                <a:gd name="T12" fmla="*/ 366 w 414"/>
                <a:gd name="T13" fmla="*/ 504 h 540"/>
                <a:gd name="T14" fmla="*/ 378 w 414"/>
                <a:gd name="T15" fmla="*/ 480 h 540"/>
                <a:gd name="T16" fmla="*/ 396 w 414"/>
                <a:gd name="T17" fmla="*/ 462 h 540"/>
                <a:gd name="T18" fmla="*/ 414 w 414"/>
                <a:gd name="T19" fmla="*/ 390 h 540"/>
                <a:gd name="T20" fmla="*/ 396 w 414"/>
                <a:gd name="T21" fmla="*/ 294 h 540"/>
                <a:gd name="T22" fmla="*/ 372 w 414"/>
                <a:gd name="T23" fmla="*/ 198 h 540"/>
                <a:gd name="T24" fmla="*/ 312 w 414"/>
                <a:gd name="T25" fmla="*/ 126 h 540"/>
                <a:gd name="T26" fmla="*/ 276 w 414"/>
                <a:gd name="T27" fmla="*/ 54 h 540"/>
                <a:gd name="T28" fmla="*/ 270 w 414"/>
                <a:gd name="T29" fmla="*/ 36 h 540"/>
                <a:gd name="T30" fmla="*/ 234 w 414"/>
                <a:gd name="T31" fmla="*/ 12 h 540"/>
                <a:gd name="T32" fmla="*/ 216 w 414"/>
                <a:gd name="T33" fmla="*/ 0 h 540"/>
                <a:gd name="T34" fmla="*/ 192 w 414"/>
                <a:gd name="T35" fmla="*/ 6 h 54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14" h="540">
                  <a:moveTo>
                    <a:pt x="192" y="6"/>
                  </a:moveTo>
                  <a:cubicBezTo>
                    <a:pt x="151" y="20"/>
                    <a:pt x="139" y="52"/>
                    <a:pt x="108" y="78"/>
                  </a:cubicBezTo>
                  <a:cubicBezTo>
                    <a:pt x="34" y="139"/>
                    <a:pt x="11" y="209"/>
                    <a:pt x="0" y="300"/>
                  </a:cubicBezTo>
                  <a:cubicBezTo>
                    <a:pt x="2" y="324"/>
                    <a:pt x="2" y="348"/>
                    <a:pt x="6" y="372"/>
                  </a:cubicBezTo>
                  <a:cubicBezTo>
                    <a:pt x="18" y="438"/>
                    <a:pt x="69" y="477"/>
                    <a:pt x="126" y="498"/>
                  </a:cubicBezTo>
                  <a:cubicBezTo>
                    <a:pt x="161" y="511"/>
                    <a:pt x="184" y="532"/>
                    <a:pt x="222" y="540"/>
                  </a:cubicBezTo>
                  <a:cubicBezTo>
                    <a:pt x="278" y="535"/>
                    <a:pt x="319" y="535"/>
                    <a:pt x="366" y="504"/>
                  </a:cubicBezTo>
                  <a:cubicBezTo>
                    <a:pt x="370" y="496"/>
                    <a:pt x="373" y="487"/>
                    <a:pt x="378" y="480"/>
                  </a:cubicBezTo>
                  <a:cubicBezTo>
                    <a:pt x="383" y="473"/>
                    <a:pt x="392" y="469"/>
                    <a:pt x="396" y="462"/>
                  </a:cubicBezTo>
                  <a:cubicBezTo>
                    <a:pt x="406" y="445"/>
                    <a:pt x="410" y="408"/>
                    <a:pt x="414" y="390"/>
                  </a:cubicBezTo>
                  <a:cubicBezTo>
                    <a:pt x="410" y="353"/>
                    <a:pt x="404" y="328"/>
                    <a:pt x="396" y="294"/>
                  </a:cubicBezTo>
                  <a:cubicBezTo>
                    <a:pt x="394" y="285"/>
                    <a:pt x="383" y="214"/>
                    <a:pt x="372" y="198"/>
                  </a:cubicBezTo>
                  <a:cubicBezTo>
                    <a:pt x="355" y="172"/>
                    <a:pt x="329" y="152"/>
                    <a:pt x="312" y="126"/>
                  </a:cubicBezTo>
                  <a:cubicBezTo>
                    <a:pt x="281" y="79"/>
                    <a:pt x="293" y="104"/>
                    <a:pt x="276" y="54"/>
                  </a:cubicBezTo>
                  <a:cubicBezTo>
                    <a:pt x="274" y="48"/>
                    <a:pt x="275" y="40"/>
                    <a:pt x="270" y="36"/>
                  </a:cubicBezTo>
                  <a:cubicBezTo>
                    <a:pt x="258" y="28"/>
                    <a:pt x="246" y="20"/>
                    <a:pt x="234" y="12"/>
                  </a:cubicBezTo>
                  <a:cubicBezTo>
                    <a:pt x="228" y="8"/>
                    <a:pt x="216" y="0"/>
                    <a:pt x="216" y="0"/>
                  </a:cubicBezTo>
                  <a:cubicBezTo>
                    <a:pt x="196" y="7"/>
                    <a:pt x="204" y="6"/>
                    <a:pt x="192" y="6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08" name="Text Box 9"/>
          <p:cNvSpPr txBox="1">
            <a:spLocks noChangeArrowheads="1"/>
          </p:cNvSpPr>
          <p:nvPr/>
        </p:nvSpPr>
        <p:spPr bwMode="auto">
          <a:xfrm>
            <a:off x="938213" y="3032125"/>
            <a:ext cx="547687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sz="2800" i="1"/>
              <a:t>h</a:t>
            </a:r>
            <a:r>
              <a:rPr lang="es-ES" sz="2800">
                <a:latin typeface="Symbol" pitchFamily="18" charset="2"/>
              </a:rPr>
              <a:t>n</a:t>
            </a:r>
            <a:endParaRPr lang="en-GB" sz="2800">
              <a:latin typeface="Symbol" pitchFamily="18" charset="2"/>
            </a:endParaRPr>
          </a:p>
        </p:txBody>
      </p:sp>
      <p:sp>
        <p:nvSpPr>
          <p:cNvPr id="109" name="Text Box 10"/>
          <p:cNvSpPr txBox="1">
            <a:spLocks noChangeArrowheads="1"/>
          </p:cNvSpPr>
          <p:nvPr/>
        </p:nvSpPr>
        <p:spPr bwMode="auto">
          <a:xfrm>
            <a:off x="539750" y="3702050"/>
            <a:ext cx="2317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s-ES" sz="1800">
                <a:latin typeface="Arial" charset="0"/>
              </a:rPr>
              <a:t>Incoming x-ray beam</a:t>
            </a:r>
          </a:p>
          <a:p>
            <a:pPr algn="ctr"/>
            <a:r>
              <a:rPr lang="es-ES" sz="1800">
                <a:latin typeface="Arial" charset="0"/>
              </a:rPr>
              <a:t>(monochromatic)</a:t>
            </a:r>
            <a:endParaRPr lang="en-GB" sz="1800">
              <a:latin typeface="Arial" charset="0"/>
            </a:endParaRPr>
          </a:p>
        </p:txBody>
      </p:sp>
      <p:sp>
        <p:nvSpPr>
          <p:cNvPr id="112" name="Text Box 11"/>
          <p:cNvSpPr txBox="1">
            <a:spLocks noChangeArrowheads="1"/>
          </p:cNvSpPr>
          <p:nvPr/>
        </p:nvSpPr>
        <p:spPr bwMode="auto">
          <a:xfrm>
            <a:off x="7191375" y="3294063"/>
            <a:ext cx="1470025" cy="669925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s-ES" sz="1800" b="1">
                <a:solidFill>
                  <a:srgbClr val="FF0000"/>
                </a:solidFill>
                <a:latin typeface="Arial" charset="0"/>
              </a:rPr>
              <a:t>X-ray Beam</a:t>
            </a:r>
          </a:p>
          <a:p>
            <a:pPr algn="ctr"/>
            <a:r>
              <a:rPr lang="es-ES" sz="1800" b="1">
                <a:solidFill>
                  <a:srgbClr val="FF0000"/>
                </a:solidFill>
                <a:latin typeface="Arial" charset="0"/>
              </a:rPr>
              <a:t>attenuation</a:t>
            </a:r>
            <a:endParaRPr lang="en-GB" sz="1800" b="1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113" name="Line 12"/>
          <p:cNvSpPr>
            <a:spLocks noChangeShapeType="1"/>
          </p:cNvSpPr>
          <p:nvPr/>
        </p:nvSpPr>
        <p:spPr bwMode="auto">
          <a:xfrm flipH="1">
            <a:off x="3352800" y="4038600"/>
            <a:ext cx="152400" cy="990600"/>
          </a:xfrm>
          <a:prstGeom prst="line">
            <a:avLst/>
          </a:prstGeom>
          <a:noFill/>
          <a:ln w="38100">
            <a:solidFill>
              <a:srgbClr val="CC66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15" name="Text Box 13"/>
          <p:cNvSpPr txBox="1">
            <a:spLocks noChangeArrowheads="1"/>
          </p:cNvSpPr>
          <p:nvPr/>
        </p:nvSpPr>
        <p:spPr bwMode="auto">
          <a:xfrm>
            <a:off x="2971800" y="4953000"/>
            <a:ext cx="635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sz="2800" i="1"/>
              <a:t>h</a:t>
            </a:r>
            <a:r>
              <a:rPr lang="es-ES" sz="2800">
                <a:latin typeface="Symbol" pitchFamily="18" charset="2"/>
              </a:rPr>
              <a:t>n</a:t>
            </a:r>
            <a:r>
              <a:rPr lang="es-ES" sz="2800">
                <a:latin typeface="Symbol" pitchFamily="18" charset="2"/>
                <a:sym typeface="Symbol" pitchFamily="18" charset="2"/>
              </a:rPr>
              <a:t></a:t>
            </a:r>
            <a:endParaRPr lang="en-GB" sz="2800">
              <a:latin typeface="Symbol" pitchFamily="18" charset="2"/>
            </a:endParaRPr>
          </a:p>
        </p:txBody>
      </p:sp>
      <p:sp>
        <p:nvSpPr>
          <p:cNvPr id="127" name="Text Box 14"/>
          <p:cNvSpPr txBox="1">
            <a:spLocks noChangeArrowheads="1"/>
          </p:cNvSpPr>
          <p:nvPr/>
        </p:nvSpPr>
        <p:spPr bwMode="auto">
          <a:xfrm>
            <a:off x="1907704" y="5486400"/>
            <a:ext cx="2105025" cy="669925"/>
          </a:xfrm>
          <a:prstGeom prst="rect">
            <a:avLst/>
          </a:prstGeom>
          <a:solidFill>
            <a:srgbClr val="CCECFF"/>
          </a:solidFill>
          <a:ln w="28575">
            <a:solidFill>
              <a:srgbClr val="CC00CC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s-ES" sz="1800" dirty="0" err="1">
                <a:latin typeface="Arial" charset="0"/>
              </a:rPr>
              <a:t>Inelastic</a:t>
            </a:r>
            <a:r>
              <a:rPr lang="es-ES" sz="1800" dirty="0">
                <a:latin typeface="Arial" charset="0"/>
              </a:rPr>
              <a:t> </a:t>
            </a:r>
            <a:r>
              <a:rPr lang="es-ES" sz="1800" dirty="0" err="1">
                <a:latin typeface="Arial" charset="0"/>
              </a:rPr>
              <a:t>scattering</a:t>
            </a:r>
            <a:endParaRPr lang="es-ES" sz="1800" dirty="0">
              <a:latin typeface="Arial" charset="0"/>
            </a:endParaRPr>
          </a:p>
          <a:p>
            <a:pPr algn="ctr"/>
            <a:r>
              <a:rPr lang="es-ES" sz="1800" dirty="0">
                <a:latin typeface="Arial" charset="0"/>
              </a:rPr>
              <a:t>(</a:t>
            </a:r>
            <a:r>
              <a:rPr lang="es-ES" sz="1800" dirty="0" err="1">
                <a:latin typeface="Arial" charset="0"/>
              </a:rPr>
              <a:t>Compton</a:t>
            </a:r>
            <a:r>
              <a:rPr lang="es-ES" sz="1800" dirty="0">
                <a:latin typeface="Arial" charset="0"/>
              </a:rPr>
              <a:t>)</a:t>
            </a:r>
            <a:endParaRPr lang="en-GB" sz="1800" dirty="0">
              <a:latin typeface="Arial" charset="0"/>
            </a:endParaRPr>
          </a:p>
        </p:txBody>
      </p:sp>
      <p:sp>
        <p:nvSpPr>
          <p:cNvPr id="128" name="Line 16"/>
          <p:cNvSpPr>
            <a:spLocks noChangeShapeType="1"/>
          </p:cNvSpPr>
          <p:nvPr/>
        </p:nvSpPr>
        <p:spPr bwMode="auto">
          <a:xfrm>
            <a:off x="4038600" y="3962400"/>
            <a:ext cx="1447800" cy="914400"/>
          </a:xfrm>
          <a:prstGeom prst="line">
            <a:avLst/>
          </a:prstGeom>
          <a:noFill/>
          <a:ln w="38100">
            <a:solidFill>
              <a:srgbClr val="CC66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29" name="Text Box 17"/>
          <p:cNvSpPr txBox="1">
            <a:spLocks noChangeArrowheads="1"/>
          </p:cNvSpPr>
          <p:nvPr/>
        </p:nvSpPr>
        <p:spPr bwMode="auto">
          <a:xfrm>
            <a:off x="5181600" y="4814888"/>
            <a:ext cx="54768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sz="2800" i="1"/>
              <a:t>h</a:t>
            </a:r>
            <a:r>
              <a:rPr lang="es-ES" sz="2800">
                <a:latin typeface="Symbol" pitchFamily="18" charset="2"/>
              </a:rPr>
              <a:t>n</a:t>
            </a:r>
            <a:endParaRPr lang="en-GB" sz="2800">
              <a:latin typeface="Symbol" pitchFamily="18" charset="2"/>
            </a:endParaRPr>
          </a:p>
        </p:txBody>
      </p:sp>
      <p:sp>
        <p:nvSpPr>
          <p:cNvPr id="130" name="Text Box 18"/>
          <p:cNvSpPr txBox="1">
            <a:spLocks noChangeArrowheads="1"/>
          </p:cNvSpPr>
          <p:nvPr/>
        </p:nvSpPr>
        <p:spPr bwMode="auto">
          <a:xfrm>
            <a:off x="4495800" y="5334000"/>
            <a:ext cx="1939925" cy="669925"/>
          </a:xfrm>
          <a:prstGeom prst="rect">
            <a:avLst/>
          </a:prstGeom>
          <a:solidFill>
            <a:srgbClr val="CCECFF"/>
          </a:solidFill>
          <a:ln w="28575">
            <a:solidFill>
              <a:srgbClr val="CC00CC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s-ES" sz="1800">
                <a:latin typeface="Arial" charset="0"/>
              </a:rPr>
              <a:t>Elastic scattering</a:t>
            </a:r>
          </a:p>
          <a:p>
            <a:pPr algn="ctr"/>
            <a:r>
              <a:rPr lang="es-ES" sz="1800">
                <a:latin typeface="Arial" charset="0"/>
              </a:rPr>
              <a:t>(Thomson)</a:t>
            </a:r>
            <a:endParaRPr lang="en-GB" sz="1800">
              <a:latin typeface="Arial" charset="0"/>
            </a:endParaRPr>
          </a:p>
        </p:txBody>
      </p:sp>
      <p:sp>
        <p:nvSpPr>
          <p:cNvPr id="136" name="AutoShape 19"/>
          <p:cNvSpPr>
            <a:spLocks/>
          </p:cNvSpPr>
          <p:nvPr/>
        </p:nvSpPr>
        <p:spPr bwMode="auto">
          <a:xfrm>
            <a:off x="6705600" y="4419600"/>
            <a:ext cx="304800" cy="1371600"/>
          </a:xfrm>
          <a:prstGeom prst="rightBrace">
            <a:avLst>
              <a:gd name="adj1" fmla="val 37500"/>
              <a:gd name="adj2" fmla="val 50000"/>
            </a:avLst>
          </a:prstGeom>
          <a:noFill/>
          <a:ln w="38100">
            <a:solidFill>
              <a:srgbClr val="CC00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GB">
              <a:solidFill>
                <a:srgbClr val="A50021"/>
              </a:solidFill>
            </a:endParaRPr>
          </a:p>
        </p:txBody>
      </p:sp>
      <p:sp>
        <p:nvSpPr>
          <p:cNvPr id="137" name="Text Box 20"/>
          <p:cNvSpPr txBox="1">
            <a:spLocks noChangeArrowheads="1"/>
          </p:cNvSpPr>
          <p:nvPr/>
        </p:nvSpPr>
        <p:spPr bwMode="auto">
          <a:xfrm>
            <a:off x="7305675" y="4908550"/>
            <a:ext cx="1241425" cy="395288"/>
          </a:xfrm>
          <a:prstGeom prst="rect">
            <a:avLst/>
          </a:prstGeom>
          <a:solidFill>
            <a:srgbClr val="CCECFF"/>
          </a:solidFill>
          <a:ln w="28575">
            <a:solidFill>
              <a:srgbClr val="CC00CC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s-ES" sz="1800">
                <a:latin typeface="Arial" charset="0"/>
              </a:rPr>
              <a:t>Scattering</a:t>
            </a:r>
            <a:endParaRPr lang="en-GB" sz="1800">
              <a:latin typeface="Arial" charset="0"/>
            </a:endParaRPr>
          </a:p>
        </p:txBody>
      </p:sp>
      <p:sp>
        <p:nvSpPr>
          <p:cNvPr id="138" name="AutoShape 21"/>
          <p:cNvSpPr>
            <a:spLocks noChangeArrowheads="1"/>
          </p:cNvSpPr>
          <p:nvPr/>
        </p:nvSpPr>
        <p:spPr bwMode="auto">
          <a:xfrm rot="16200000">
            <a:off x="7659688" y="4191000"/>
            <a:ext cx="533400" cy="533400"/>
          </a:xfrm>
          <a:custGeom>
            <a:avLst/>
            <a:gdLst>
              <a:gd name="T0" fmla="*/ 400050 w 21600"/>
              <a:gd name="T1" fmla="*/ 0 h 21600"/>
              <a:gd name="T2" fmla="*/ 0 w 21600"/>
              <a:gd name="T3" fmla="*/ 266700 h 21600"/>
              <a:gd name="T4" fmla="*/ 400050 w 21600"/>
              <a:gd name="T5" fmla="*/ 533400 h 21600"/>
              <a:gd name="T6" fmla="*/ 533400 w 21600"/>
              <a:gd name="T7" fmla="*/ 2667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6300 h 21600"/>
              <a:gd name="T14" fmla="*/ 19350 w 21600"/>
              <a:gd name="T15" fmla="*/ 153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6300"/>
                </a:lnTo>
                <a:lnTo>
                  <a:pt x="3375" y="6300"/>
                </a:lnTo>
                <a:lnTo>
                  <a:pt x="3375" y="15300"/>
                </a:lnTo>
                <a:lnTo>
                  <a:pt x="16200" y="153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6300"/>
                </a:moveTo>
                <a:lnTo>
                  <a:pt x="1350" y="15300"/>
                </a:lnTo>
                <a:lnTo>
                  <a:pt x="2700" y="15300"/>
                </a:lnTo>
                <a:lnTo>
                  <a:pt x="2700" y="6300"/>
                </a:lnTo>
                <a:lnTo>
                  <a:pt x="1350" y="6300"/>
                </a:lnTo>
                <a:close/>
              </a:path>
              <a:path w="21600" h="21600">
                <a:moveTo>
                  <a:pt x="0" y="6300"/>
                </a:moveTo>
                <a:lnTo>
                  <a:pt x="0" y="15300"/>
                </a:lnTo>
                <a:lnTo>
                  <a:pt x="675" y="15300"/>
                </a:lnTo>
                <a:lnTo>
                  <a:pt x="675" y="6300"/>
                </a:lnTo>
                <a:lnTo>
                  <a:pt x="0" y="6300"/>
                </a:lnTo>
                <a:close/>
              </a:path>
            </a:pathLst>
          </a:custGeom>
          <a:solidFill>
            <a:srgbClr val="CC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lang="en-GB"/>
          </a:p>
        </p:txBody>
      </p:sp>
      <p:sp>
        <p:nvSpPr>
          <p:cNvPr id="139" name="Text Box 22"/>
          <p:cNvSpPr txBox="1">
            <a:spLocks noChangeArrowheads="1"/>
          </p:cNvSpPr>
          <p:nvPr/>
        </p:nvSpPr>
        <p:spPr bwMode="auto">
          <a:xfrm>
            <a:off x="7121525" y="1722438"/>
            <a:ext cx="1609725" cy="669925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0800000" scaled="1"/>
            <a:tileRect/>
          </a:gradFill>
          <a:ln w="28575">
            <a:solidFill>
              <a:srgbClr val="00CC66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s-ES" sz="1800" dirty="0" err="1">
                <a:latin typeface="Arial" charset="0"/>
              </a:rPr>
              <a:t>Photo-electric</a:t>
            </a:r>
            <a:endParaRPr lang="es-ES" sz="1800" dirty="0">
              <a:latin typeface="Arial" charset="0"/>
            </a:endParaRPr>
          </a:p>
          <a:p>
            <a:pPr algn="ctr"/>
            <a:r>
              <a:rPr lang="es-ES" sz="1800" dirty="0" err="1">
                <a:latin typeface="Arial" charset="0"/>
              </a:rPr>
              <a:t>Absorption</a:t>
            </a:r>
            <a:endParaRPr lang="en-GB" sz="1800" dirty="0">
              <a:latin typeface="Arial" charset="0"/>
            </a:endParaRPr>
          </a:p>
        </p:txBody>
      </p:sp>
      <p:sp>
        <p:nvSpPr>
          <p:cNvPr id="140" name="AutoShape 23"/>
          <p:cNvSpPr>
            <a:spLocks/>
          </p:cNvSpPr>
          <p:nvPr/>
        </p:nvSpPr>
        <p:spPr bwMode="auto">
          <a:xfrm>
            <a:off x="6705600" y="1371600"/>
            <a:ext cx="304800" cy="1371600"/>
          </a:xfrm>
          <a:prstGeom prst="rightBrace">
            <a:avLst>
              <a:gd name="adj1" fmla="val 37500"/>
              <a:gd name="adj2" fmla="val 50000"/>
            </a:avLst>
          </a:prstGeom>
          <a:noFill/>
          <a:ln w="38100">
            <a:solidFill>
              <a:srgbClr val="00CC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GB">
              <a:solidFill>
                <a:srgbClr val="A50021"/>
              </a:solidFill>
            </a:endParaRPr>
          </a:p>
        </p:txBody>
      </p:sp>
      <p:sp>
        <p:nvSpPr>
          <p:cNvPr id="141" name="AutoShape 24"/>
          <p:cNvSpPr>
            <a:spLocks noChangeArrowheads="1"/>
          </p:cNvSpPr>
          <p:nvPr/>
        </p:nvSpPr>
        <p:spPr bwMode="auto">
          <a:xfrm rot="5400000" flipV="1">
            <a:off x="7659688" y="2514600"/>
            <a:ext cx="533400" cy="533400"/>
          </a:xfrm>
          <a:custGeom>
            <a:avLst/>
            <a:gdLst>
              <a:gd name="T0" fmla="*/ 400050 w 21600"/>
              <a:gd name="T1" fmla="*/ 0 h 21600"/>
              <a:gd name="T2" fmla="*/ 0 w 21600"/>
              <a:gd name="T3" fmla="*/ 266700 h 21600"/>
              <a:gd name="T4" fmla="*/ 400050 w 21600"/>
              <a:gd name="T5" fmla="*/ 533400 h 21600"/>
              <a:gd name="T6" fmla="*/ 533400 w 21600"/>
              <a:gd name="T7" fmla="*/ 2667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6300 h 21600"/>
              <a:gd name="T14" fmla="*/ 19350 w 21600"/>
              <a:gd name="T15" fmla="*/ 153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6300"/>
                </a:lnTo>
                <a:lnTo>
                  <a:pt x="3375" y="6300"/>
                </a:lnTo>
                <a:lnTo>
                  <a:pt x="3375" y="15300"/>
                </a:lnTo>
                <a:lnTo>
                  <a:pt x="16200" y="153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6300"/>
                </a:moveTo>
                <a:lnTo>
                  <a:pt x="1350" y="15300"/>
                </a:lnTo>
                <a:lnTo>
                  <a:pt x="2700" y="15300"/>
                </a:lnTo>
                <a:lnTo>
                  <a:pt x="2700" y="6300"/>
                </a:lnTo>
                <a:lnTo>
                  <a:pt x="1350" y="6300"/>
                </a:lnTo>
                <a:close/>
              </a:path>
              <a:path w="21600" h="21600">
                <a:moveTo>
                  <a:pt x="0" y="6300"/>
                </a:moveTo>
                <a:lnTo>
                  <a:pt x="0" y="15300"/>
                </a:lnTo>
                <a:lnTo>
                  <a:pt x="675" y="15300"/>
                </a:lnTo>
                <a:lnTo>
                  <a:pt x="675" y="6300"/>
                </a:lnTo>
                <a:lnTo>
                  <a:pt x="0" y="6300"/>
                </a:lnTo>
                <a:close/>
              </a:path>
            </a:pathLst>
          </a:custGeom>
          <a:solidFill>
            <a:srgbClr val="00CC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lang="en-GB"/>
          </a:p>
        </p:txBody>
      </p:sp>
      <p:sp>
        <p:nvSpPr>
          <p:cNvPr id="142" name="Line 25"/>
          <p:cNvSpPr>
            <a:spLocks noChangeShapeType="1"/>
          </p:cNvSpPr>
          <p:nvPr/>
        </p:nvSpPr>
        <p:spPr bwMode="auto">
          <a:xfrm flipV="1">
            <a:off x="3902075" y="2590800"/>
            <a:ext cx="1143000" cy="762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43" name="Text Box 26"/>
          <p:cNvSpPr txBox="1">
            <a:spLocks noChangeArrowheads="1"/>
          </p:cNvSpPr>
          <p:nvPr/>
        </p:nvSpPr>
        <p:spPr bwMode="auto">
          <a:xfrm>
            <a:off x="5045075" y="2452688"/>
            <a:ext cx="40163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sz="2800" i="1"/>
              <a:t>E</a:t>
            </a:r>
            <a:endParaRPr lang="en-GB" sz="2800" i="1"/>
          </a:p>
        </p:txBody>
      </p:sp>
      <p:sp>
        <p:nvSpPr>
          <p:cNvPr id="144" name="Text Box 27"/>
          <p:cNvSpPr txBox="1">
            <a:spLocks noChangeArrowheads="1"/>
          </p:cNvSpPr>
          <p:nvPr/>
        </p:nvSpPr>
        <p:spPr bwMode="auto">
          <a:xfrm>
            <a:off x="4740275" y="2057400"/>
            <a:ext cx="1812925" cy="395288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0800000" scaled="1"/>
            <a:tileRect/>
          </a:gradFill>
          <a:ln w="28575">
            <a:solidFill>
              <a:srgbClr val="00CC66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s-ES" sz="1800" dirty="0" err="1">
                <a:latin typeface="Arial" charset="0"/>
              </a:rPr>
              <a:t>Photo-electrons</a:t>
            </a:r>
            <a:endParaRPr lang="en-GB" sz="1800" dirty="0">
              <a:latin typeface="Arial" charset="0"/>
            </a:endParaRPr>
          </a:p>
        </p:txBody>
      </p:sp>
      <p:sp>
        <p:nvSpPr>
          <p:cNvPr id="145" name="Rectangle 28"/>
          <p:cNvSpPr>
            <a:spLocks noChangeArrowheads="1"/>
          </p:cNvSpPr>
          <p:nvPr/>
        </p:nvSpPr>
        <p:spPr bwMode="auto">
          <a:xfrm>
            <a:off x="762000" y="914400"/>
            <a:ext cx="3657600" cy="1981200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GB"/>
          </a:p>
        </p:txBody>
      </p:sp>
      <p:sp>
        <p:nvSpPr>
          <p:cNvPr id="146" name="Line 29"/>
          <p:cNvSpPr>
            <a:spLocks noChangeShapeType="1"/>
          </p:cNvSpPr>
          <p:nvPr/>
        </p:nvSpPr>
        <p:spPr bwMode="auto">
          <a:xfrm flipH="1" flipV="1">
            <a:off x="3352800" y="2209800"/>
            <a:ext cx="228600" cy="9906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47" name="Text Box 30"/>
          <p:cNvSpPr txBox="1">
            <a:spLocks noChangeArrowheads="1"/>
          </p:cNvSpPr>
          <p:nvPr/>
        </p:nvSpPr>
        <p:spPr bwMode="auto">
          <a:xfrm>
            <a:off x="3179763" y="1752600"/>
            <a:ext cx="5492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sz="2800" i="1"/>
              <a:t>E</a:t>
            </a:r>
            <a:r>
              <a:rPr lang="es-ES" sz="2800" i="1" baseline="-25000"/>
              <a:t>A</a:t>
            </a:r>
            <a:endParaRPr lang="en-GB" sz="2800" i="1" baseline="-25000"/>
          </a:p>
        </p:txBody>
      </p:sp>
      <p:sp>
        <p:nvSpPr>
          <p:cNvPr id="148" name="Text Box 31"/>
          <p:cNvSpPr txBox="1">
            <a:spLocks noChangeArrowheads="1"/>
          </p:cNvSpPr>
          <p:nvPr/>
        </p:nvSpPr>
        <p:spPr bwMode="auto">
          <a:xfrm>
            <a:off x="2590800" y="1371600"/>
            <a:ext cx="1812925" cy="395288"/>
          </a:xfrm>
          <a:prstGeom prst="rect">
            <a:avLst/>
          </a:prstGeom>
          <a:solidFill>
            <a:schemeClr val="bg1"/>
          </a:solidFill>
          <a:ln w="28575">
            <a:solidFill>
              <a:srgbClr val="00CC66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s-ES" sz="1800" dirty="0" err="1">
                <a:latin typeface="Arial" charset="0"/>
              </a:rPr>
              <a:t>Auger</a:t>
            </a:r>
            <a:r>
              <a:rPr lang="es-ES" sz="1800" dirty="0">
                <a:latin typeface="Arial" charset="0"/>
              </a:rPr>
              <a:t> </a:t>
            </a:r>
            <a:r>
              <a:rPr lang="es-ES" sz="1800" dirty="0" err="1">
                <a:latin typeface="Arial" charset="0"/>
              </a:rPr>
              <a:t>electrons</a:t>
            </a:r>
            <a:endParaRPr lang="en-GB" sz="1800" dirty="0">
              <a:latin typeface="Arial" charset="0"/>
            </a:endParaRPr>
          </a:p>
        </p:txBody>
      </p:sp>
      <p:sp>
        <p:nvSpPr>
          <p:cNvPr id="149" name="Line 32"/>
          <p:cNvSpPr>
            <a:spLocks noChangeShapeType="1"/>
          </p:cNvSpPr>
          <p:nvPr/>
        </p:nvSpPr>
        <p:spPr bwMode="auto">
          <a:xfrm flipH="1" flipV="1">
            <a:off x="1981200" y="2286000"/>
            <a:ext cx="1371600" cy="1143000"/>
          </a:xfrm>
          <a:prstGeom prst="line">
            <a:avLst/>
          </a:prstGeom>
          <a:noFill/>
          <a:ln w="38100">
            <a:solidFill>
              <a:srgbClr val="CC66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50" name="Text Box 33"/>
          <p:cNvSpPr txBox="1">
            <a:spLocks noChangeArrowheads="1"/>
          </p:cNvSpPr>
          <p:nvPr/>
        </p:nvSpPr>
        <p:spPr bwMode="auto">
          <a:xfrm>
            <a:off x="1295400" y="1919288"/>
            <a:ext cx="7620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s-ES" sz="2800" i="1"/>
              <a:t>h</a:t>
            </a:r>
            <a:r>
              <a:rPr lang="es-ES" sz="2800">
                <a:latin typeface="Symbol" pitchFamily="18" charset="2"/>
              </a:rPr>
              <a:t>n</a:t>
            </a:r>
            <a:r>
              <a:rPr lang="es-ES" sz="2800" i="1" baseline="-25000"/>
              <a:t>F</a:t>
            </a:r>
            <a:endParaRPr lang="en-GB" sz="2800" i="1" baseline="-25000"/>
          </a:p>
        </p:txBody>
      </p:sp>
      <p:sp>
        <p:nvSpPr>
          <p:cNvPr id="151" name="Text Box 34"/>
          <p:cNvSpPr txBox="1">
            <a:spLocks noChangeArrowheads="1"/>
          </p:cNvSpPr>
          <p:nvPr/>
        </p:nvSpPr>
        <p:spPr bwMode="auto">
          <a:xfrm>
            <a:off x="762000" y="1311275"/>
            <a:ext cx="1508125" cy="669925"/>
          </a:xfrm>
          <a:prstGeom prst="rect">
            <a:avLst/>
          </a:prstGeom>
          <a:solidFill>
            <a:schemeClr val="bg1"/>
          </a:solidFill>
          <a:ln w="28575">
            <a:solidFill>
              <a:srgbClr val="00CC66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s-ES" sz="1800" dirty="0"/>
              <a:t>X-</a:t>
            </a:r>
            <a:r>
              <a:rPr lang="es-ES" sz="1800" dirty="0" err="1"/>
              <a:t>ray</a:t>
            </a:r>
            <a:endParaRPr lang="es-ES" sz="1800" dirty="0"/>
          </a:p>
          <a:p>
            <a:pPr algn="ctr"/>
            <a:r>
              <a:rPr lang="es-ES" sz="1800" dirty="0" err="1"/>
              <a:t>fluorescence</a:t>
            </a:r>
            <a:endParaRPr lang="en-GB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5" grpId="0"/>
      <p:bldP spid="127" grpId="0" animBg="1"/>
      <p:bldP spid="129" grpId="0"/>
      <p:bldP spid="130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3" grpId="0"/>
      <p:bldP spid="144" grpId="0" animBg="1"/>
      <p:bldP spid="145" grpId="0" animBg="1"/>
      <p:bldP spid="147" grpId="0"/>
      <p:bldP spid="148" grpId="0" animBg="1"/>
      <p:bldP spid="150" grpId="0"/>
      <p:bldP spid="15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00" y="126000"/>
            <a:ext cx="8236800" cy="494688"/>
          </a:xfrm>
        </p:spPr>
        <p:txBody>
          <a:bodyPr/>
          <a:lstStyle/>
          <a:p>
            <a:r>
              <a:rPr lang="en-US" dirty="0" smtClean="0"/>
              <a:t>Applications: catalysis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40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/>
              <a:t> XAFS l 20/11/2014 l V. </a:t>
            </a:r>
            <a:r>
              <a:rPr lang="en-US" dirty="0" err="1" smtClean="0"/>
              <a:t>Cuartero</a:t>
            </a:r>
            <a:endParaRPr lang="fr-FR" dirty="0"/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410664" y="730107"/>
            <a:ext cx="8078907" cy="512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0016" tIns="10008" rIns="20016" bIns="10008">
            <a:spAutoFit/>
          </a:bodyPr>
          <a:lstStyle/>
          <a:p>
            <a:pPr defTabSz="913935" fontAlgn="base">
              <a:spcBef>
                <a:spcPct val="0"/>
              </a:spcBef>
              <a:spcAft>
                <a:spcPct val="0"/>
              </a:spcAft>
            </a:pPr>
            <a:r>
              <a:rPr lang="es-ES_tradnl" sz="1600" dirty="0">
                <a:solidFill>
                  <a:prstClr val="black"/>
                </a:solidFill>
              </a:rPr>
              <a:t>Reproduce real </a:t>
            </a:r>
            <a:r>
              <a:rPr lang="es-ES_tradnl" sz="1600" dirty="0" err="1">
                <a:solidFill>
                  <a:prstClr val="black"/>
                </a:solidFill>
              </a:rPr>
              <a:t>catalytic</a:t>
            </a:r>
            <a:r>
              <a:rPr lang="es-ES_tradnl" sz="1600" dirty="0">
                <a:solidFill>
                  <a:prstClr val="black"/>
                </a:solidFill>
              </a:rPr>
              <a:t> </a:t>
            </a:r>
            <a:r>
              <a:rPr lang="es-ES_tradnl" sz="1600" dirty="0" err="1">
                <a:solidFill>
                  <a:prstClr val="black"/>
                </a:solidFill>
              </a:rPr>
              <a:t>reaction</a:t>
            </a:r>
            <a:r>
              <a:rPr lang="es-ES_tradnl" sz="1600" dirty="0">
                <a:solidFill>
                  <a:prstClr val="black"/>
                </a:solidFill>
              </a:rPr>
              <a:t> </a:t>
            </a:r>
            <a:r>
              <a:rPr lang="es-ES_tradnl" sz="1600" dirty="0" err="1">
                <a:solidFill>
                  <a:prstClr val="black"/>
                </a:solidFill>
              </a:rPr>
              <a:t>conditions</a:t>
            </a:r>
            <a:r>
              <a:rPr lang="es-ES_tradnl" sz="1600" dirty="0">
                <a:solidFill>
                  <a:prstClr val="black"/>
                </a:solidFill>
              </a:rPr>
              <a:t> (</a:t>
            </a:r>
            <a:r>
              <a:rPr lang="es-ES_tradnl" sz="1600" dirty="0" err="1">
                <a:solidFill>
                  <a:prstClr val="black"/>
                </a:solidFill>
              </a:rPr>
              <a:t>car´s</a:t>
            </a:r>
            <a:r>
              <a:rPr lang="es-ES_tradnl" sz="1600" dirty="0">
                <a:solidFill>
                  <a:prstClr val="black"/>
                </a:solidFill>
              </a:rPr>
              <a:t> </a:t>
            </a:r>
            <a:r>
              <a:rPr lang="es-ES_tradnl" sz="1600" dirty="0" err="1">
                <a:solidFill>
                  <a:prstClr val="black"/>
                </a:solidFill>
              </a:rPr>
              <a:t>exhaust</a:t>
            </a:r>
            <a:r>
              <a:rPr lang="es-ES_tradnl" sz="1600" dirty="0">
                <a:solidFill>
                  <a:prstClr val="black"/>
                </a:solidFill>
              </a:rPr>
              <a:t> pipe) </a:t>
            </a:r>
            <a:r>
              <a:rPr lang="es-ES_tradnl" sz="1600" dirty="0" err="1">
                <a:solidFill>
                  <a:prstClr val="black"/>
                </a:solidFill>
              </a:rPr>
              <a:t>to</a:t>
            </a:r>
            <a:r>
              <a:rPr lang="es-ES_tradnl" sz="1600" dirty="0">
                <a:solidFill>
                  <a:prstClr val="black"/>
                </a:solidFill>
              </a:rPr>
              <a:t> </a:t>
            </a:r>
            <a:r>
              <a:rPr lang="es-ES_tradnl" sz="1600" dirty="0" err="1">
                <a:solidFill>
                  <a:prstClr val="black"/>
                </a:solidFill>
              </a:rPr>
              <a:t>develop</a:t>
            </a:r>
            <a:r>
              <a:rPr lang="es-ES_tradnl" sz="1600" dirty="0">
                <a:solidFill>
                  <a:prstClr val="black"/>
                </a:solidFill>
              </a:rPr>
              <a:t> new </a:t>
            </a:r>
            <a:r>
              <a:rPr lang="es-ES_tradnl" sz="1600" dirty="0" err="1">
                <a:solidFill>
                  <a:prstClr val="black"/>
                </a:solidFill>
              </a:rPr>
              <a:t>catalytic</a:t>
            </a:r>
            <a:r>
              <a:rPr lang="es-ES_tradnl" sz="1600" dirty="0">
                <a:solidFill>
                  <a:prstClr val="black"/>
                </a:solidFill>
              </a:rPr>
              <a:t> </a:t>
            </a:r>
            <a:r>
              <a:rPr lang="es-ES_tradnl" sz="1600" dirty="0" err="1">
                <a:solidFill>
                  <a:prstClr val="black"/>
                </a:solidFill>
              </a:rPr>
              <a:t>converters</a:t>
            </a:r>
            <a:r>
              <a:rPr lang="es-ES_tradnl" sz="1600" dirty="0">
                <a:solidFill>
                  <a:prstClr val="black"/>
                </a:solidFill>
              </a:rPr>
              <a:t> </a:t>
            </a:r>
            <a:endParaRPr lang="en-US" sz="1600" dirty="0">
              <a:solidFill>
                <a:prstClr val="black"/>
              </a:solidFill>
            </a:endParaRPr>
          </a:p>
        </p:txBody>
      </p: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395536" y="999408"/>
            <a:ext cx="3728674" cy="2217810"/>
            <a:chOff x="216" y="515"/>
            <a:chExt cx="2964" cy="1560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926" y="1540"/>
              <a:ext cx="476" cy="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0" name="Group 5"/>
            <p:cNvGrpSpPr>
              <a:grpSpLocks/>
            </p:cNvGrpSpPr>
            <p:nvPr/>
          </p:nvGrpSpPr>
          <p:grpSpPr bwMode="auto">
            <a:xfrm>
              <a:off x="216" y="515"/>
              <a:ext cx="1269" cy="924"/>
              <a:chOff x="278" y="430"/>
              <a:chExt cx="2602" cy="1737"/>
            </a:xfrm>
          </p:grpSpPr>
          <p:pic>
            <p:nvPicPr>
              <p:cNvPr id="30" name="Picture 6" descr="se1_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78" y="430"/>
                <a:ext cx="1591" cy="17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1" name="Line 7"/>
              <p:cNvSpPr>
                <a:spLocks noChangeShapeType="1"/>
              </p:cNvSpPr>
              <p:nvPr/>
            </p:nvSpPr>
            <p:spPr bwMode="auto">
              <a:xfrm>
                <a:off x="1840" y="1808"/>
                <a:ext cx="1040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3935" fontAlgn="base">
                  <a:spcBef>
                    <a:spcPct val="50000"/>
                  </a:spcBef>
                  <a:spcAft>
                    <a:spcPct val="0"/>
                  </a:spcAft>
                </a:pPr>
                <a:endParaRPr lang="en-US" sz="1000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</p:grpSp>
        <p:pic>
          <p:nvPicPr>
            <p:cNvPr id="11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492" y="773"/>
              <a:ext cx="1130" cy="693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2" name="Oval 9"/>
            <p:cNvSpPr>
              <a:spLocks noChangeArrowheads="1"/>
            </p:cNvSpPr>
            <p:nvPr/>
          </p:nvSpPr>
          <p:spPr bwMode="auto">
            <a:xfrm>
              <a:off x="1106" y="730"/>
              <a:ext cx="307" cy="157"/>
            </a:xfrm>
            <a:prstGeom prst="ellipse">
              <a:avLst/>
            </a:prstGeom>
            <a:solidFill>
              <a:srgbClr val="993366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ja-JP" sz="900" b="1" dirty="0" err="1">
                  <a:solidFill>
                    <a:prstClr val="black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ea typeface="MS Gothic" pitchFamily="49" charset="-128"/>
                </a:rPr>
                <a:t>NOx</a:t>
              </a:r>
              <a:endParaRPr kumimoji="1" lang="en-US" altLang="ja-JP" sz="900" b="1" dirty="0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MS Gothic" pitchFamily="49" charset="-128"/>
              </a:endParaRPr>
            </a:p>
          </p:txBody>
        </p:sp>
        <p:sp>
          <p:nvSpPr>
            <p:cNvPr id="13" name="Oval 10"/>
            <p:cNvSpPr>
              <a:spLocks noChangeArrowheads="1"/>
            </p:cNvSpPr>
            <p:nvPr/>
          </p:nvSpPr>
          <p:spPr bwMode="auto">
            <a:xfrm>
              <a:off x="882" y="866"/>
              <a:ext cx="307" cy="156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ja-JP" sz="12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ea typeface="MS Gothic" pitchFamily="49" charset="-128"/>
                </a:rPr>
                <a:t>CO</a:t>
              </a:r>
            </a:p>
          </p:txBody>
        </p:sp>
        <p:sp>
          <p:nvSpPr>
            <p:cNvPr id="14" name="Oval 11"/>
            <p:cNvSpPr>
              <a:spLocks noChangeArrowheads="1"/>
            </p:cNvSpPr>
            <p:nvPr/>
          </p:nvSpPr>
          <p:spPr bwMode="auto">
            <a:xfrm>
              <a:off x="1119" y="1005"/>
              <a:ext cx="307" cy="157"/>
            </a:xfrm>
            <a:prstGeom prst="ellipse">
              <a:avLst/>
            </a:prstGeom>
            <a:solidFill>
              <a:srgbClr val="993300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ja-JP" sz="12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ea typeface="MS Gothic" pitchFamily="49" charset="-128"/>
                </a:rPr>
                <a:t>HC</a:t>
              </a:r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1406" y="919"/>
              <a:ext cx="379" cy="129"/>
            </a:xfrm>
            <a:prstGeom prst="line">
              <a:avLst/>
            </a:prstGeom>
            <a:noFill/>
            <a:ln w="76200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defTabSz="913935" fontAlgn="base">
                <a:spcBef>
                  <a:spcPct val="50000"/>
                </a:spcBef>
                <a:spcAft>
                  <a:spcPct val="0"/>
                </a:spcAft>
              </a:pPr>
              <a:endParaRPr lang="en-US" sz="1000" dirty="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2467" y="1200"/>
              <a:ext cx="329" cy="107"/>
            </a:xfrm>
            <a:prstGeom prst="line">
              <a:avLst/>
            </a:prstGeom>
            <a:noFill/>
            <a:ln w="76200">
              <a:solidFill>
                <a:srgbClr val="00CC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defTabSz="913935" fontAlgn="base">
                <a:spcBef>
                  <a:spcPct val="50000"/>
                </a:spcBef>
                <a:spcAft>
                  <a:spcPct val="0"/>
                </a:spcAft>
              </a:pPr>
              <a:endParaRPr lang="en-US" sz="1000" dirty="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auto">
            <a:xfrm>
              <a:off x="2686" y="1400"/>
              <a:ext cx="335" cy="171"/>
            </a:xfrm>
            <a:prstGeom prst="ellipse">
              <a:avLst/>
            </a:prstGeom>
            <a:solidFill>
              <a:srgbClr val="00CC00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ja-JP" sz="11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ea typeface="MS Gothic" pitchFamily="49" charset="-128"/>
                </a:rPr>
                <a:t>CO</a:t>
              </a:r>
              <a:r>
                <a:rPr kumimoji="1" lang="en-US" altLang="ja-JP" sz="1100" b="1" baseline="-25000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ea typeface="MS Gothic" pitchFamily="49" charset="-128"/>
                </a:rPr>
                <a:t>2</a:t>
              </a:r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auto">
            <a:xfrm>
              <a:off x="2846" y="1211"/>
              <a:ext cx="334" cy="171"/>
            </a:xfrm>
            <a:prstGeom prst="ellipse">
              <a:avLst/>
            </a:prstGeom>
            <a:solidFill>
              <a:srgbClr val="00CC00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ja-JP" sz="10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ea typeface="MS Gothic" pitchFamily="49" charset="-128"/>
                </a:rPr>
                <a:t>H</a:t>
              </a:r>
              <a:r>
                <a:rPr kumimoji="1" lang="en-US" altLang="ja-JP" sz="1000" b="1" baseline="-25000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ea typeface="MS Gothic" pitchFamily="49" charset="-128"/>
                </a:rPr>
                <a:t>2</a:t>
              </a:r>
              <a:r>
                <a:rPr kumimoji="1" lang="en-US" altLang="ja-JP" sz="10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ea typeface="MS Gothic" pitchFamily="49" charset="-128"/>
                </a:rPr>
                <a:t>O</a:t>
              </a: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auto">
            <a:xfrm>
              <a:off x="2807" y="982"/>
              <a:ext cx="334" cy="171"/>
            </a:xfrm>
            <a:prstGeom prst="ellipse">
              <a:avLst/>
            </a:prstGeom>
            <a:solidFill>
              <a:srgbClr val="00CC00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ja-JP" sz="12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ea typeface="MS Gothic" pitchFamily="49" charset="-128"/>
                </a:rPr>
                <a:t>N</a:t>
              </a:r>
              <a:r>
                <a:rPr kumimoji="1" lang="en-US" altLang="ja-JP" sz="1200" b="1" baseline="-25000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ea typeface="MS Gothic" pitchFamily="49" charset="-128"/>
                </a:rPr>
                <a:t>2</a:t>
              </a:r>
            </a:p>
          </p:txBody>
        </p:sp>
        <p:grpSp>
          <p:nvGrpSpPr>
            <p:cNvPr id="20" name="Group 17"/>
            <p:cNvGrpSpPr>
              <a:grpSpLocks/>
            </p:cNvGrpSpPr>
            <p:nvPr/>
          </p:nvGrpSpPr>
          <p:grpSpPr bwMode="auto">
            <a:xfrm>
              <a:off x="425" y="1557"/>
              <a:ext cx="1655" cy="518"/>
              <a:chOff x="425" y="1557"/>
              <a:chExt cx="1655" cy="518"/>
            </a:xfrm>
          </p:grpSpPr>
          <p:sp>
            <p:nvSpPr>
              <p:cNvPr id="24" name="Rectangle 18"/>
              <p:cNvSpPr>
                <a:spLocks noChangeArrowheads="1"/>
              </p:cNvSpPr>
              <p:nvPr/>
            </p:nvSpPr>
            <p:spPr bwMode="auto">
              <a:xfrm>
                <a:off x="560" y="1837"/>
                <a:ext cx="1520" cy="2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913935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ja-JP" sz="800" dirty="0">
                    <a:solidFill>
                      <a:prstClr val="black"/>
                    </a:solidFill>
                  </a:rPr>
                  <a:t>Additives : CeO</a:t>
                </a:r>
                <a:r>
                  <a:rPr kumimoji="1" lang="en-US" altLang="ja-JP" sz="800" baseline="-25000" dirty="0">
                    <a:solidFill>
                      <a:prstClr val="black"/>
                    </a:solidFill>
                  </a:rPr>
                  <a:t>2</a:t>
                </a:r>
                <a:r>
                  <a:rPr kumimoji="1" lang="en-US" altLang="ja-JP" sz="800" dirty="0">
                    <a:solidFill>
                      <a:prstClr val="black"/>
                    </a:solidFill>
                  </a:rPr>
                  <a:t>, </a:t>
                </a:r>
                <a:r>
                  <a:rPr kumimoji="1" lang="en-US" altLang="ja-JP" sz="800" dirty="0">
                    <a:solidFill>
                      <a:srgbClr val="1F497D"/>
                    </a:solidFill>
                  </a:rPr>
                  <a:t>CeO</a:t>
                </a:r>
                <a:r>
                  <a:rPr kumimoji="1" lang="en-US" altLang="ja-JP" sz="800" baseline="-25000" dirty="0">
                    <a:solidFill>
                      <a:srgbClr val="1F497D"/>
                    </a:solidFill>
                  </a:rPr>
                  <a:t>2</a:t>
                </a:r>
                <a:r>
                  <a:rPr kumimoji="1" lang="en-US" altLang="ja-JP" sz="800" dirty="0">
                    <a:solidFill>
                      <a:srgbClr val="1F497D"/>
                    </a:solidFill>
                  </a:rPr>
                  <a:t>-ZrO</a:t>
                </a:r>
                <a:r>
                  <a:rPr kumimoji="1" lang="en-US" altLang="ja-JP" sz="800" baseline="-25000" dirty="0">
                    <a:solidFill>
                      <a:srgbClr val="1F497D"/>
                    </a:solidFill>
                  </a:rPr>
                  <a:t>2,  </a:t>
                </a:r>
                <a:r>
                  <a:rPr kumimoji="1" lang="en-US" altLang="ja-JP" sz="800" dirty="0">
                    <a:solidFill>
                      <a:srgbClr val="1F497D"/>
                    </a:solidFill>
                  </a:rPr>
                  <a:t>alkaline</a:t>
                </a:r>
                <a:r>
                  <a:rPr kumimoji="1" lang="en-US" altLang="ja-JP" sz="800" dirty="0">
                    <a:solidFill>
                      <a:prstClr val="black"/>
                    </a:solidFill>
                  </a:rPr>
                  <a:t> etc. </a:t>
                </a:r>
              </a:p>
            </p:txBody>
          </p:sp>
          <p:sp>
            <p:nvSpPr>
              <p:cNvPr id="25" name="Oval 19" descr="ひし形 (強調)"/>
              <p:cNvSpPr>
                <a:spLocks noChangeAspect="1" noChangeArrowheads="1"/>
              </p:cNvSpPr>
              <p:nvPr/>
            </p:nvSpPr>
            <p:spPr bwMode="auto">
              <a:xfrm rot="-5400000">
                <a:off x="424" y="1848"/>
                <a:ext cx="108" cy="105"/>
              </a:xfrm>
              <a:prstGeom prst="ellipse">
                <a:avLst/>
              </a:prstGeom>
              <a:pattFill prst="solidDmnd">
                <a:fgClr>
                  <a:srgbClr val="CCCC00"/>
                </a:fgClr>
                <a:bgClr>
                  <a:srgbClr val="FFFFFF"/>
                </a:bgClr>
              </a:patt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defTabSz="91393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Rectangle 20"/>
              <p:cNvSpPr>
                <a:spLocks noChangeArrowheads="1"/>
              </p:cNvSpPr>
              <p:nvPr/>
            </p:nvSpPr>
            <p:spPr bwMode="auto">
              <a:xfrm>
                <a:off x="590" y="1557"/>
                <a:ext cx="1227" cy="1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913935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ja-JP" sz="900" dirty="0">
                    <a:solidFill>
                      <a:prstClr val="black"/>
                    </a:solidFill>
                  </a:rPr>
                  <a:t>Active site : </a:t>
                </a:r>
                <a:r>
                  <a:rPr kumimoji="1" lang="en-US" altLang="ja-JP" sz="900" dirty="0">
                    <a:solidFill>
                      <a:srgbClr val="FF0000"/>
                    </a:solidFill>
                  </a:rPr>
                  <a:t>Pt, </a:t>
                </a:r>
                <a:r>
                  <a:rPr kumimoji="1" lang="en-US" altLang="ja-JP" sz="900" dirty="0" err="1">
                    <a:solidFill>
                      <a:srgbClr val="FF0000"/>
                    </a:solidFill>
                  </a:rPr>
                  <a:t>Rh</a:t>
                </a:r>
                <a:r>
                  <a:rPr kumimoji="1" lang="en-US" altLang="ja-JP" sz="900" dirty="0">
                    <a:solidFill>
                      <a:srgbClr val="FF0000"/>
                    </a:solidFill>
                  </a:rPr>
                  <a:t>, Pd</a:t>
                </a:r>
              </a:p>
            </p:txBody>
          </p:sp>
          <p:sp>
            <p:nvSpPr>
              <p:cNvPr id="27" name="Oval 21"/>
              <p:cNvSpPr>
                <a:spLocks noChangeAspect="1" noChangeArrowheads="1"/>
              </p:cNvSpPr>
              <p:nvPr/>
            </p:nvSpPr>
            <p:spPr bwMode="auto">
              <a:xfrm rot="-5400000">
                <a:off x="435" y="1597"/>
                <a:ext cx="85" cy="83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defTabSz="91393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Rectangle 22"/>
              <p:cNvSpPr>
                <a:spLocks noChangeArrowheads="1"/>
              </p:cNvSpPr>
              <p:nvPr/>
            </p:nvSpPr>
            <p:spPr bwMode="auto">
              <a:xfrm>
                <a:off x="590" y="1681"/>
                <a:ext cx="1230" cy="1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913935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ja-JP" sz="900" dirty="0">
                    <a:solidFill>
                      <a:prstClr val="black"/>
                    </a:solidFill>
                  </a:rPr>
                  <a:t>Support : alumina, etc.</a:t>
                </a:r>
              </a:p>
            </p:txBody>
          </p:sp>
          <p:sp>
            <p:nvSpPr>
              <p:cNvPr id="29" name="Rectangle 23"/>
              <p:cNvSpPr>
                <a:spLocks noChangeAspect="1" noChangeArrowheads="1"/>
              </p:cNvSpPr>
              <p:nvPr/>
            </p:nvSpPr>
            <p:spPr bwMode="auto">
              <a:xfrm>
                <a:off x="431" y="1716"/>
                <a:ext cx="92" cy="82"/>
              </a:xfrm>
              <a:prstGeom prst="rect">
                <a:avLst/>
              </a:prstGeom>
              <a:solidFill>
                <a:srgbClr val="9696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91393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1" name="Oval 24"/>
            <p:cNvSpPr>
              <a:spLocks noChangeArrowheads="1"/>
            </p:cNvSpPr>
            <p:nvPr/>
          </p:nvSpPr>
          <p:spPr bwMode="auto">
            <a:xfrm>
              <a:off x="1813" y="948"/>
              <a:ext cx="64" cy="56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3935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2" name="Line 25"/>
            <p:cNvSpPr>
              <a:spLocks noChangeShapeType="1"/>
            </p:cNvSpPr>
            <p:nvPr/>
          </p:nvSpPr>
          <p:spPr bwMode="auto">
            <a:xfrm>
              <a:off x="1815" y="973"/>
              <a:ext cx="110" cy="569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defTabSz="913935" fontAlgn="base">
                <a:spcBef>
                  <a:spcPct val="50000"/>
                </a:spcBef>
                <a:spcAft>
                  <a:spcPct val="0"/>
                </a:spcAft>
              </a:pPr>
              <a:endParaRPr lang="en-US" sz="1000" dirty="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3" name="Line 26"/>
            <p:cNvSpPr>
              <a:spLocks noChangeShapeType="1"/>
            </p:cNvSpPr>
            <p:nvPr/>
          </p:nvSpPr>
          <p:spPr bwMode="auto">
            <a:xfrm>
              <a:off x="1862" y="953"/>
              <a:ext cx="532" cy="59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defTabSz="913935" fontAlgn="base">
                <a:spcBef>
                  <a:spcPct val="50000"/>
                </a:spcBef>
                <a:spcAft>
                  <a:spcPct val="0"/>
                </a:spcAft>
              </a:pPr>
              <a:endParaRPr lang="en-US" sz="1000" dirty="0">
                <a:solidFill>
                  <a:prstClr val="black"/>
                </a:solidFill>
                <a:latin typeface="Arial" charset="0"/>
              </a:endParaRPr>
            </a:p>
          </p:txBody>
        </p:sp>
      </p:grpSp>
      <p:grpSp>
        <p:nvGrpSpPr>
          <p:cNvPr id="32" name="Group 58"/>
          <p:cNvGrpSpPr>
            <a:grpSpLocks/>
          </p:cNvGrpSpPr>
          <p:nvPr/>
        </p:nvGrpSpPr>
        <p:grpSpPr bwMode="auto">
          <a:xfrm>
            <a:off x="4080297" y="2200463"/>
            <a:ext cx="1320770" cy="1072319"/>
            <a:chOff x="3513" y="2988"/>
            <a:chExt cx="1360" cy="1040"/>
          </a:xfrm>
        </p:grpSpPr>
        <p:grpSp>
          <p:nvGrpSpPr>
            <p:cNvPr id="33" name="Group 59"/>
            <p:cNvGrpSpPr>
              <a:grpSpLocks/>
            </p:cNvGrpSpPr>
            <p:nvPr/>
          </p:nvGrpSpPr>
          <p:grpSpPr bwMode="auto">
            <a:xfrm>
              <a:off x="3513" y="3260"/>
              <a:ext cx="1360" cy="768"/>
              <a:chOff x="3483" y="2780"/>
              <a:chExt cx="1360" cy="768"/>
            </a:xfrm>
          </p:grpSpPr>
          <p:grpSp>
            <p:nvGrpSpPr>
              <p:cNvPr id="35" name="Group 60"/>
              <p:cNvGrpSpPr>
                <a:grpSpLocks noChangeAspect="1"/>
              </p:cNvGrpSpPr>
              <p:nvPr/>
            </p:nvGrpSpPr>
            <p:grpSpPr bwMode="auto">
              <a:xfrm>
                <a:off x="3855" y="2780"/>
                <a:ext cx="575" cy="427"/>
                <a:chOff x="4526" y="2832"/>
                <a:chExt cx="604" cy="448"/>
              </a:xfrm>
            </p:grpSpPr>
            <p:grpSp>
              <p:nvGrpSpPr>
                <p:cNvPr id="39" name="Group 61"/>
                <p:cNvGrpSpPr>
                  <a:grpSpLocks noChangeAspect="1"/>
                </p:cNvGrpSpPr>
                <p:nvPr/>
              </p:nvGrpSpPr>
              <p:grpSpPr bwMode="auto">
                <a:xfrm>
                  <a:off x="4586" y="2860"/>
                  <a:ext cx="252" cy="260"/>
                  <a:chOff x="3126" y="2984"/>
                  <a:chExt cx="252" cy="260"/>
                </a:xfrm>
              </p:grpSpPr>
              <p:sp>
                <p:nvSpPr>
                  <p:cNvPr id="103" name="Oval 6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190" y="3136"/>
                    <a:ext cx="108" cy="108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3399FF"/>
                      </a:gs>
                      <a:gs pos="100000">
                        <a:srgbClr val="184776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chemeClr val="bg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defTabSz="91393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dirty="0">
                      <a:solidFill>
                        <a:prstClr val="black"/>
                      </a:solidFill>
                    </a:endParaRPr>
                  </a:p>
                </p:txBody>
              </p:sp>
              <p:grpSp>
                <p:nvGrpSpPr>
                  <p:cNvPr id="104" name="Group 63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3126" y="2984"/>
                    <a:ext cx="252" cy="240"/>
                    <a:chOff x="3126" y="2984"/>
                    <a:chExt cx="252" cy="240"/>
                  </a:xfrm>
                </p:grpSpPr>
                <p:sp>
                  <p:nvSpPr>
                    <p:cNvPr id="105" name="Oval 6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150" y="2984"/>
                      <a:ext cx="108" cy="10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3399FF"/>
                        </a:gs>
                        <a:gs pos="100000">
                          <a:srgbClr val="184776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defTabSz="91393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106" name="Oval 6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126" y="3076"/>
                      <a:ext cx="108" cy="10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3399FF"/>
                        </a:gs>
                        <a:gs pos="100000">
                          <a:srgbClr val="184776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defTabSz="91393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107" name="Oval 6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270" y="3076"/>
                      <a:ext cx="108" cy="10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3399FF"/>
                        </a:gs>
                        <a:gs pos="100000">
                          <a:srgbClr val="184776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defTabSz="91393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108" name="Oval 6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242" y="3116"/>
                      <a:ext cx="108" cy="10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3399FF"/>
                        </a:gs>
                        <a:gs pos="100000">
                          <a:srgbClr val="184776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defTabSz="91393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109" name="Oval 6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246" y="2984"/>
                      <a:ext cx="108" cy="10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3399FF"/>
                        </a:gs>
                        <a:gs pos="100000">
                          <a:srgbClr val="184776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defTabSz="91393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110" name="Oval 6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194" y="3032"/>
                      <a:ext cx="108" cy="10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3399FF"/>
                        </a:gs>
                        <a:gs pos="100000">
                          <a:srgbClr val="184776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defTabSz="91393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40" name="Group 70"/>
                <p:cNvGrpSpPr>
                  <a:grpSpLocks noChangeAspect="1"/>
                </p:cNvGrpSpPr>
                <p:nvPr/>
              </p:nvGrpSpPr>
              <p:grpSpPr bwMode="auto">
                <a:xfrm>
                  <a:off x="4526" y="2944"/>
                  <a:ext cx="252" cy="260"/>
                  <a:chOff x="3126" y="2984"/>
                  <a:chExt cx="252" cy="260"/>
                </a:xfrm>
              </p:grpSpPr>
              <p:sp>
                <p:nvSpPr>
                  <p:cNvPr id="95" name="Oval 7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190" y="3136"/>
                    <a:ext cx="108" cy="108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3399FF"/>
                      </a:gs>
                      <a:gs pos="100000">
                        <a:srgbClr val="184776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chemeClr val="bg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defTabSz="91393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dirty="0">
                      <a:solidFill>
                        <a:prstClr val="black"/>
                      </a:solidFill>
                    </a:endParaRPr>
                  </a:p>
                </p:txBody>
              </p:sp>
              <p:grpSp>
                <p:nvGrpSpPr>
                  <p:cNvPr id="96" name="Group 7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3126" y="2984"/>
                    <a:ext cx="252" cy="240"/>
                    <a:chOff x="3126" y="2984"/>
                    <a:chExt cx="252" cy="240"/>
                  </a:xfrm>
                </p:grpSpPr>
                <p:sp>
                  <p:nvSpPr>
                    <p:cNvPr id="97" name="Oval 7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150" y="2984"/>
                      <a:ext cx="108" cy="10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3399FF"/>
                        </a:gs>
                        <a:gs pos="100000">
                          <a:srgbClr val="184776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defTabSz="91393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98" name="Oval 7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126" y="3076"/>
                      <a:ext cx="108" cy="10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3399FF"/>
                        </a:gs>
                        <a:gs pos="100000">
                          <a:srgbClr val="184776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defTabSz="91393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99" name="Oval 7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270" y="3076"/>
                      <a:ext cx="108" cy="10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3399FF"/>
                        </a:gs>
                        <a:gs pos="100000">
                          <a:srgbClr val="184776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defTabSz="91393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100" name="Oval 7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242" y="3116"/>
                      <a:ext cx="108" cy="10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3399FF"/>
                        </a:gs>
                        <a:gs pos="100000">
                          <a:srgbClr val="184776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defTabSz="91393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101" name="Oval 7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246" y="2984"/>
                      <a:ext cx="108" cy="10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3399FF"/>
                        </a:gs>
                        <a:gs pos="100000">
                          <a:srgbClr val="184776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defTabSz="91393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102" name="Oval 7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194" y="3032"/>
                      <a:ext cx="108" cy="10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3399FF"/>
                        </a:gs>
                        <a:gs pos="100000">
                          <a:srgbClr val="184776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defTabSz="91393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41" name="Group 79"/>
                <p:cNvGrpSpPr>
                  <a:grpSpLocks noChangeAspect="1"/>
                </p:cNvGrpSpPr>
                <p:nvPr/>
              </p:nvGrpSpPr>
              <p:grpSpPr bwMode="auto">
                <a:xfrm>
                  <a:off x="4718" y="2904"/>
                  <a:ext cx="252" cy="260"/>
                  <a:chOff x="3126" y="2984"/>
                  <a:chExt cx="252" cy="260"/>
                </a:xfrm>
              </p:grpSpPr>
              <p:sp>
                <p:nvSpPr>
                  <p:cNvPr id="87" name="Oval 8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190" y="3136"/>
                    <a:ext cx="108" cy="108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3399FF"/>
                      </a:gs>
                      <a:gs pos="100000">
                        <a:srgbClr val="184776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chemeClr val="bg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defTabSz="91393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dirty="0">
                      <a:solidFill>
                        <a:prstClr val="black"/>
                      </a:solidFill>
                    </a:endParaRPr>
                  </a:p>
                </p:txBody>
              </p:sp>
              <p:grpSp>
                <p:nvGrpSpPr>
                  <p:cNvPr id="88" name="Group 81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3126" y="2984"/>
                    <a:ext cx="252" cy="240"/>
                    <a:chOff x="3126" y="2984"/>
                    <a:chExt cx="252" cy="240"/>
                  </a:xfrm>
                </p:grpSpPr>
                <p:sp>
                  <p:nvSpPr>
                    <p:cNvPr id="89" name="Oval 8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150" y="2984"/>
                      <a:ext cx="108" cy="10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3399FF"/>
                        </a:gs>
                        <a:gs pos="100000">
                          <a:srgbClr val="184776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defTabSz="91393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90" name="Oval 8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126" y="3076"/>
                      <a:ext cx="108" cy="10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3399FF"/>
                        </a:gs>
                        <a:gs pos="100000">
                          <a:srgbClr val="184776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defTabSz="91393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91" name="Oval 8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270" y="3076"/>
                      <a:ext cx="108" cy="10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3399FF"/>
                        </a:gs>
                        <a:gs pos="100000">
                          <a:srgbClr val="184776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defTabSz="91393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92" name="Oval 8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242" y="3116"/>
                      <a:ext cx="108" cy="10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3399FF"/>
                        </a:gs>
                        <a:gs pos="100000">
                          <a:srgbClr val="184776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defTabSz="91393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93" name="Oval 8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246" y="2984"/>
                      <a:ext cx="108" cy="10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3399FF"/>
                        </a:gs>
                        <a:gs pos="100000">
                          <a:srgbClr val="184776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defTabSz="91393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94" name="Oval 8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194" y="3032"/>
                      <a:ext cx="108" cy="10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3399FF"/>
                        </a:gs>
                        <a:gs pos="100000">
                          <a:srgbClr val="184776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defTabSz="91393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42" name="Group 88"/>
                <p:cNvGrpSpPr>
                  <a:grpSpLocks noChangeAspect="1"/>
                </p:cNvGrpSpPr>
                <p:nvPr/>
              </p:nvGrpSpPr>
              <p:grpSpPr bwMode="auto">
                <a:xfrm rot="2098209">
                  <a:off x="4530" y="3020"/>
                  <a:ext cx="252" cy="260"/>
                  <a:chOff x="3126" y="2984"/>
                  <a:chExt cx="252" cy="260"/>
                </a:xfrm>
              </p:grpSpPr>
              <p:sp>
                <p:nvSpPr>
                  <p:cNvPr id="79" name="Oval 8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190" y="3136"/>
                    <a:ext cx="108" cy="108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3399FF"/>
                      </a:gs>
                      <a:gs pos="100000">
                        <a:srgbClr val="184776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chemeClr val="bg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defTabSz="91393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dirty="0">
                      <a:solidFill>
                        <a:prstClr val="black"/>
                      </a:solidFill>
                    </a:endParaRPr>
                  </a:p>
                </p:txBody>
              </p:sp>
              <p:grpSp>
                <p:nvGrpSpPr>
                  <p:cNvPr id="80" name="Group 90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3126" y="2984"/>
                    <a:ext cx="252" cy="240"/>
                    <a:chOff x="3126" y="2984"/>
                    <a:chExt cx="252" cy="240"/>
                  </a:xfrm>
                </p:grpSpPr>
                <p:sp>
                  <p:nvSpPr>
                    <p:cNvPr id="81" name="Oval 9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150" y="2984"/>
                      <a:ext cx="108" cy="10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3399FF"/>
                        </a:gs>
                        <a:gs pos="100000">
                          <a:srgbClr val="184776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defTabSz="91393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82" name="Oval 9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126" y="3076"/>
                      <a:ext cx="108" cy="10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3399FF"/>
                        </a:gs>
                        <a:gs pos="100000">
                          <a:srgbClr val="184776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defTabSz="91393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83" name="Oval 9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270" y="3076"/>
                      <a:ext cx="108" cy="10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3399FF"/>
                        </a:gs>
                        <a:gs pos="100000">
                          <a:srgbClr val="184776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defTabSz="91393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84" name="Oval 9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242" y="3116"/>
                      <a:ext cx="108" cy="10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3399FF"/>
                        </a:gs>
                        <a:gs pos="100000">
                          <a:srgbClr val="184776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defTabSz="91393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85" name="Oval 9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246" y="2984"/>
                      <a:ext cx="108" cy="10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3399FF"/>
                        </a:gs>
                        <a:gs pos="100000">
                          <a:srgbClr val="184776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defTabSz="91393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86" name="Oval 9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194" y="3032"/>
                      <a:ext cx="108" cy="10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3399FF"/>
                        </a:gs>
                        <a:gs pos="100000">
                          <a:srgbClr val="184776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defTabSz="91393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43" name="Group 97"/>
                <p:cNvGrpSpPr>
                  <a:grpSpLocks noChangeAspect="1"/>
                </p:cNvGrpSpPr>
                <p:nvPr/>
              </p:nvGrpSpPr>
              <p:grpSpPr bwMode="auto">
                <a:xfrm rot="1239534">
                  <a:off x="4690" y="3016"/>
                  <a:ext cx="252" cy="260"/>
                  <a:chOff x="3126" y="2984"/>
                  <a:chExt cx="252" cy="260"/>
                </a:xfrm>
              </p:grpSpPr>
              <p:sp>
                <p:nvSpPr>
                  <p:cNvPr id="71" name="Oval 9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190" y="3136"/>
                    <a:ext cx="108" cy="108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3399FF"/>
                      </a:gs>
                      <a:gs pos="100000">
                        <a:srgbClr val="184776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chemeClr val="bg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defTabSz="91393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dirty="0">
                      <a:solidFill>
                        <a:prstClr val="black"/>
                      </a:solidFill>
                    </a:endParaRPr>
                  </a:p>
                </p:txBody>
              </p:sp>
              <p:grpSp>
                <p:nvGrpSpPr>
                  <p:cNvPr id="72" name="Group 99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3126" y="2984"/>
                    <a:ext cx="252" cy="240"/>
                    <a:chOff x="3126" y="2984"/>
                    <a:chExt cx="252" cy="240"/>
                  </a:xfrm>
                </p:grpSpPr>
                <p:sp>
                  <p:nvSpPr>
                    <p:cNvPr id="73" name="Oval 10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150" y="2984"/>
                      <a:ext cx="108" cy="10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3399FF"/>
                        </a:gs>
                        <a:gs pos="100000">
                          <a:srgbClr val="184776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defTabSz="91393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74" name="Oval 10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126" y="3076"/>
                      <a:ext cx="108" cy="10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3399FF"/>
                        </a:gs>
                        <a:gs pos="100000">
                          <a:srgbClr val="184776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defTabSz="91393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75" name="Oval 10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270" y="3076"/>
                      <a:ext cx="108" cy="10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3399FF"/>
                        </a:gs>
                        <a:gs pos="100000">
                          <a:srgbClr val="184776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defTabSz="91393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76" name="Oval 10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242" y="3116"/>
                      <a:ext cx="108" cy="10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3399FF"/>
                        </a:gs>
                        <a:gs pos="100000">
                          <a:srgbClr val="184776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defTabSz="91393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77" name="Oval 10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246" y="2984"/>
                      <a:ext cx="108" cy="10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3399FF"/>
                        </a:gs>
                        <a:gs pos="100000">
                          <a:srgbClr val="184776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defTabSz="91393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78" name="Oval 10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194" y="3032"/>
                      <a:ext cx="108" cy="10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3399FF"/>
                        </a:gs>
                        <a:gs pos="100000">
                          <a:srgbClr val="184776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defTabSz="91393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44" name="Group 106"/>
                <p:cNvGrpSpPr>
                  <a:grpSpLocks noChangeAspect="1"/>
                </p:cNvGrpSpPr>
                <p:nvPr/>
              </p:nvGrpSpPr>
              <p:grpSpPr bwMode="auto">
                <a:xfrm rot="900000">
                  <a:off x="4878" y="3016"/>
                  <a:ext cx="252" cy="260"/>
                  <a:chOff x="3126" y="2984"/>
                  <a:chExt cx="252" cy="260"/>
                </a:xfrm>
              </p:grpSpPr>
              <p:sp>
                <p:nvSpPr>
                  <p:cNvPr id="63" name="Oval 10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190" y="3136"/>
                    <a:ext cx="108" cy="108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3399FF"/>
                      </a:gs>
                      <a:gs pos="100000">
                        <a:srgbClr val="184776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chemeClr val="bg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defTabSz="91393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dirty="0">
                      <a:solidFill>
                        <a:prstClr val="black"/>
                      </a:solidFill>
                    </a:endParaRPr>
                  </a:p>
                </p:txBody>
              </p:sp>
              <p:grpSp>
                <p:nvGrpSpPr>
                  <p:cNvPr id="64" name="Group 108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3126" y="2984"/>
                    <a:ext cx="252" cy="240"/>
                    <a:chOff x="3126" y="2984"/>
                    <a:chExt cx="252" cy="240"/>
                  </a:xfrm>
                </p:grpSpPr>
                <p:sp>
                  <p:nvSpPr>
                    <p:cNvPr id="65" name="Oval 10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150" y="2984"/>
                      <a:ext cx="108" cy="10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3399FF"/>
                        </a:gs>
                        <a:gs pos="100000">
                          <a:srgbClr val="184776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defTabSz="91393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66" name="Oval 11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126" y="3076"/>
                      <a:ext cx="108" cy="10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3399FF"/>
                        </a:gs>
                        <a:gs pos="100000">
                          <a:srgbClr val="184776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defTabSz="91393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67" name="Oval 11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270" y="3076"/>
                      <a:ext cx="108" cy="10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3399FF"/>
                        </a:gs>
                        <a:gs pos="100000">
                          <a:srgbClr val="184776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defTabSz="91393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68" name="Oval 11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242" y="3116"/>
                      <a:ext cx="108" cy="10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3399FF"/>
                        </a:gs>
                        <a:gs pos="100000">
                          <a:srgbClr val="184776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defTabSz="91393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69" name="Oval 11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246" y="2984"/>
                      <a:ext cx="108" cy="10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3399FF"/>
                        </a:gs>
                        <a:gs pos="100000">
                          <a:srgbClr val="184776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defTabSz="91393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70" name="Oval 11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194" y="3032"/>
                      <a:ext cx="108" cy="10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3399FF"/>
                        </a:gs>
                        <a:gs pos="100000">
                          <a:srgbClr val="184776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defTabSz="91393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45" name="Group 115"/>
                <p:cNvGrpSpPr>
                  <a:grpSpLocks noChangeAspect="1"/>
                </p:cNvGrpSpPr>
                <p:nvPr/>
              </p:nvGrpSpPr>
              <p:grpSpPr bwMode="auto">
                <a:xfrm>
                  <a:off x="4714" y="2832"/>
                  <a:ext cx="252" cy="260"/>
                  <a:chOff x="3126" y="2984"/>
                  <a:chExt cx="252" cy="260"/>
                </a:xfrm>
              </p:grpSpPr>
              <p:sp>
                <p:nvSpPr>
                  <p:cNvPr id="55" name="Oval 11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190" y="3136"/>
                    <a:ext cx="108" cy="108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3399FF"/>
                      </a:gs>
                      <a:gs pos="100000">
                        <a:srgbClr val="184776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chemeClr val="bg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defTabSz="91393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dirty="0">
                      <a:solidFill>
                        <a:prstClr val="black"/>
                      </a:solidFill>
                    </a:endParaRPr>
                  </a:p>
                </p:txBody>
              </p:sp>
              <p:grpSp>
                <p:nvGrpSpPr>
                  <p:cNvPr id="56" name="Group 117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3126" y="2984"/>
                    <a:ext cx="252" cy="240"/>
                    <a:chOff x="3126" y="2984"/>
                    <a:chExt cx="252" cy="240"/>
                  </a:xfrm>
                </p:grpSpPr>
                <p:sp>
                  <p:nvSpPr>
                    <p:cNvPr id="57" name="Oval 11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150" y="2984"/>
                      <a:ext cx="108" cy="10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3399FF"/>
                        </a:gs>
                        <a:gs pos="100000">
                          <a:srgbClr val="184776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defTabSz="91393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58" name="Oval 11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126" y="3076"/>
                      <a:ext cx="108" cy="10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3399FF"/>
                        </a:gs>
                        <a:gs pos="100000">
                          <a:srgbClr val="184776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defTabSz="91393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59" name="Oval 12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270" y="3076"/>
                      <a:ext cx="108" cy="10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3399FF"/>
                        </a:gs>
                        <a:gs pos="100000">
                          <a:srgbClr val="184776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defTabSz="91393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60" name="Oval 12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242" y="3116"/>
                      <a:ext cx="108" cy="10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3399FF"/>
                        </a:gs>
                        <a:gs pos="100000">
                          <a:srgbClr val="184776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defTabSz="91393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61" name="Oval 12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246" y="2984"/>
                      <a:ext cx="108" cy="10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3399FF"/>
                        </a:gs>
                        <a:gs pos="100000">
                          <a:srgbClr val="184776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defTabSz="91393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62" name="Oval 12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194" y="3032"/>
                      <a:ext cx="108" cy="10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3399FF"/>
                        </a:gs>
                        <a:gs pos="100000">
                          <a:srgbClr val="184776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defTabSz="91393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46" name="Group 124"/>
                <p:cNvGrpSpPr>
                  <a:grpSpLocks noChangeAspect="1"/>
                </p:cNvGrpSpPr>
                <p:nvPr/>
              </p:nvGrpSpPr>
              <p:grpSpPr bwMode="auto">
                <a:xfrm>
                  <a:off x="4830" y="2888"/>
                  <a:ext cx="252" cy="260"/>
                  <a:chOff x="3126" y="2984"/>
                  <a:chExt cx="252" cy="260"/>
                </a:xfrm>
              </p:grpSpPr>
              <p:sp>
                <p:nvSpPr>
                  <p:cNvPr id="47" name="Oval 12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190" y="3136"/>
                    <a:ext cx="108" cy="108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3399FF"/>
                      </a:gs>
                      <a:gs pos="100000">
                        <a:srgbClr val="184776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chemeClr val="bg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defTabSz="91393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dirty="0">
                      <a:solidFill>
                        <a:prstClr val="black"/>
                      </a:solidFill>
                    </a:endParaRPr>
                  </a:p>
                </p:txBody>
              </p:sp>
              <p:grpSp>
                <p:nvGrpSpPr>
                  <p:cNvPr id="48" name="Group 126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3126" y="2984"/>
                    <a:ext cx="252" cy="240"/>
                    <a:chOff x="3126" y="2984"/>
                    <a:chExt cx="252" cy="240"/>
                  </a:xfrm>
                </p:grpSpPr>
                <p:sp>
                  <p:nvSpPr>
                    <p:cNvPr id="49" name="Oval 12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150" y="2984"/>
                      <a:ext cx="108" cy="10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3399FF"/>
                        </a:gs>
                        <a:gs pos="100000">
                          <a:srgbClr val="184776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defTabSz="91393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50" name="Oval 12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126" y="3076"/>
                      <a:ext cx="108" cy="10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3399FF"/>
                        </a:gs>
                        <a:gs pos="100000">
                          <a:srgbClr val="184776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defTabSz="91393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51" name="Oval 12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270" y="3076"/>
                      <a:ext cx="108" cy="10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3399FF"/>
                        </a:gs>
                        <a:gs pos="100000">
                          <a:srgbClr val="184776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defTabSz="91393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52" name="Oval 13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242" y="3116"/>
                      <a:ext cx="108" cy="10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3399FF"/>
                        </a:gs>
                        <a:gs pos="100000">
                          <a:srgbClr val="184776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defTabSz="91393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53" name="Oval 13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246" y="2984"/>
                      <a:ext cx="108" cy="10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3399FF"/>
                        </a:gs>
                        <a:gs pos="100000">
                          <a:srgbClr val="184776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defTabSz="91393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54" name="Oval 13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194" y="3032"/>
                      <a:ext cx="108" cy="10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3399FF"/>
                        </a:gs>
                        <a:gs pos="100000">
                          <a:srgbClr val="184776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defTabSz="91393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36" name="Group 133"/>
              <p:cNvGrpSpPr>
                <a:grpSpLocks/>
              </p:cNvGrpSpPr>
              <p:nvPr/>
            </p:nvGrpSpPr>
            <p:grpSpPr bwMode="auto">
              <a:xfrm>
                <a:off x="3483" y="3185"/>
                <a:ext cx="1360" cy="363"/>
                <a:chOff x="3483" y="3185"/>
                <a:chExt cx="1360" cy="363"/>
              </a:xfrm>
            </p:grpSpPr>
            <p:sp>
              <p:nvSpPr>
                <p:cNvPr id="37" name="Rectangle 134"/>
                <p:cNvSpPr>
                  <a:spLocks noChangeAspect="1" noChangeArrowheads="1"/>
                </p:cNvSpPr>
                <p:nvPr/>
              </p:nvSpPr>
              <p:spPr bwMode="auto">
                <a:xfrm>
                  <a:off x="3483" y="3185"/>
                  <a:ext cx="1360" cy="283"/>
                </a:xfrm>
                <a:prstGeom prst="rect">
                  <a:avLst/>
                </a:prstGeom>
                <a:gradFill rotWithShape="0">
                  <a:gsLst>
                    <a:gs pos="0">
                      <a:srgbClr val="767600"/>
                    </a:gs>
                    <a:gs pos="50000">
                      <a:srgbClr val="FFFF00"/>
                    </a:gs>
                    <a:gs pos="100000">
                      <a:srgbClr val="767600"/>
                    </a:gs>
                  </a:gsLst>
                  <a:lin ang="5400000" scaled="1"/>
                </a:gra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defTabSz="91393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8" name="Rectangle 135"/>
                <p:cNvSpPr>
                  <a:spLocks noChangeAspect="1" noChangeArrowheads="1"/>
                </p:cNvSpPr>
                <p:nvPr/>
              </p:nvSpPr>
              <p:spPr bwMode="auto">
                <a:xfrm>
                  <a:off x="3685" y="3285"/>
                  <a:ext cx="950" cy="26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>
                  <a:spAutoFit/>
                </a:bodyPr>
                <a:lstStyle/>
                <a:p>
                  <a:pPr algn="ctr" defTabSz="913935" eaLnBrk="0" fontAlgn="base" hangingPunct="0">
                    <a:lnSpc>
                      <a:spcPct val="8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fr-FR" altLang="ja-JP" sz="1100" b="1" dirty="0" err="1">
                      <a:solidFill>
                        <a:prstClr val="black"/>
                      </a:solidFill>
                    </a:rPr>
                    <a:t>Ceramic</a:t>
                  </a:r>
                  <a:r>
                    <a:rPr lang="fr-FR" altLang="ja-JP" sz="1100" b="1" dirty="0">
                      <a:solidFill>
                        <a:prstClr val="black"/>
                      </a:solidFill>
                    </a:rPr>
                    <a:t> support</a:t>
                  </a:r>
                </a:p>
              </p:txBody>
            </p:sp>
          </p:grpSp>
        </p:grpSp>
        <p:sp>
          <p:nvSpPr>
            <p:cNvPr id="34" name="Text Box 136"/>
            <p:cNvSpPr txBox="1">
              <a:spLocks noChangeArrowheads="1"/>
            </p:cNvSpPr>
            <p:nvPr/>
          </p:nvSpPr>
          <p:spPr bwMode="auto">
            <a:xfrm>
              <a:off x="4026" y="2988"/>
              <a:ext cx="282" cy="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913935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s-ES_tradnl" b="1" dirty="0">
                  <a:solidFill>
                    <a:prstClr val="black"/>
                  </a:solidFill>
                </a:rPr>
                <a:t>Pt</a:t>
              </a:r>
              <a:endParaRPr lang="en-US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11" name="Group 117"/>
          <p:cNvGrpSpPr>
            <a:grpSpLocks/>
          </p:cNvGrpSpPr>
          <p:nvPr/>
        </p:nvGrpSpPr>
        <p:grpSpPr bwMode="auto">
          <a:xfrm>
            <a:off x="4970588" y="1437696"/>
            <a:ext cx="3822603" cy="2276292"/>
            <a:chOff x="15099" y="5282"/>
            <a:chExt cx="11273" cy="6331"/>
          </a:xfrm>
        </p:grpSpPr>
        <p:sp>
          <p:nvSpPr>
            <p:cNvPr id="112" name="Rectangle 112"/>
            <p:cNvSpPr>
              <a:spLocks noChangeArrowheads="1"/>
            </p:cNvSpPr>
            <p:nvPr/>
          </p:nvSpPr>
          <p:spPr bwMode="auto">
            <a:xfrm>
              <a:off x="15099" y="10329"/>
              <a:ext cx="11273" cy="12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913935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ca-ES" altLang="ja-JP" sz="1200" dirty="0" err="1">
                  <a:solidFill>
                    <a:srgbClr val="0000FF"/>
                  </a:solidFill>
                </a:rPr>
                <a:t>Dynamic</a:t>
              </a:r>
              <a:r>
                <a:rPr kumimoji="1" lang="ca-ES" altLang="ja-JP" sz="1200" dirty="0">
                  <a:solidFill>
                    <a:prstClr val="black"/>
                  </a:solidFill>
                </a:rPr>
                <a:t> </a:t>
              </a:r>
              <a:r>
                <a:rPr kumimoji="1" lang="ca-ES" altLang="ja-JP" sz="1200" dirty="0" err="1">
                  <a:solidFill>
                    <a:prstClr val="black"/>
                  </a:solidFill>
                </a:rPr>
                <a:t>and</a:t>
              </a:r>
              <a:r>
                <a:rPr kumimoji="1" lang="ca-ES" altLang="ja-JP" sz="1200" dirty="0">
                  <a:solidFill>
                    <a:prstClr val="black"/>
                  </a:solidFill>
                </a:rPr>
                <a:t> </a:t>
              </a:r>
              <a:r>
                <a:rPr kumimoji="1" lang="ca-ES" altLang="ja-JP" sz="1200" i="1" dirty="0">
                  <a:solidFill>
                    <a:srgbClr val="FF0000"/>
                  </a:solidFill>
                </a:rPr>
                <a:t>in situ</a:t>
              </a:r>
              <a:r>
                <a:rPr kumimoji="1" lang="ca-ES" altLang="ja-JP" sz="1200" dirty="0">
                  <a:solidFill>
                    <a:prstClr val="black"/>
                  </a:solidFill>
                </a:rPr>
                <a:t> </a:t>
              </a:r>
              <a:r>
                <a:rPr kumimoji="1" lang="ca-ES" altLang="ja-JP" sz="1200" dirty="0" err="1">
                  <a:solidFill>
                    <a:prstClr val="black"/>
                  </a:solidFill>
                </a:rPr>
                <a:t>study</a:t>
              </a:r>
              <a:r>
                <a:rPr kumimoji="1" lang="ca-ES" altLang="ja-JP" sz="1200" dirty="0">
                  <a:solidFill>
                    <a:prstClr val="black"/>
                  </a:solidFill>
                </a:rPr>
                <a:t> via X </a:t>
              </a:r>
              <a:r>
                <a:rPr kumimoji="1" lang="ca-ES" altLang="ja-JP" sz="1200" dirty="0" err="1">
                  <a:solidFill>
                    <a:prstClr val="black"/>
                  </a:solidFill>
                </a:rPr>
                <a:t>ray</a:t>
              </a:r>
              <a:r>
                <a:rPr kumimoji="1" lang="ca-ES" altLang="ja-JP" sz="1200" dirty="0">
                  <a:solidFill>
                    <a:prstClr val="black"/>
                  </a:solidFill>
                </a:rPr>
                <a:t> </a:t>
              </a:r>
              <a:r>
                <a:rPr kumimoji="1" lang="ca-ES" altLang="ja-JP" sz="1200" dirty="0" err="1">
                  <a:solidFill>
                    <a:prstClr val="black"/>
                  </a:solidFill>
                </a:rPr>
                <a:t>Absorption</a:t>
              </a:r>
              <a:r>
                <a:rPr kumimoji="1" lang="ca-ES" altLang="ja-JP" sz="1200" dirty="0">
                  <a:solidFill>
                    <a:prstClr val="black"/>
                  </a:solidFill>
                </a:rPr>
                <a:t> in </a:t>
              </a:r>
              <a:r>
                <a:rPr kumimoji="1" lang="ca-ES" altLang="ja-JP" sz="1200" dirty="0" err="1">
                  <a:solidFill>
                    <a:prstClr val="black"/>
                  </a:solidFill>
                </a:rPr>
                <a:t>Fluorescence</a:t>
              </a:r>
              <a:endParaRPr kumimoji="1" lang="ca-ES" sz="1200" dirty="0">
                <a:solidFill>
                  <a:srgbClr val="660066"/>
                </a:solidFill>
              </a:endParaRPr>
            </a:p>
          </p:txBody>
        </p:sp>
        <p:grpSp>
          <p:nvGrpSpPr>
            <p:cNvPr id="113" name="Group 528"/>
            <p:cNvGrpSpPr>
              <a:grpSpLocks/>
            </p:cNvGrpSpPr>
            <p:nvPr/>
          </p:nvGrpSpPr>
          <p:grpSpPr bwMode="auto">
            <a:xfrm>
              <a:off x="17834" y="5282"/>
              <a:ext cx="7423" cy="4560"/>
              <a:chOff x="821" y="2642"/>
              <a:chExt cx="2060" cy="1050"/>
            </a:xfrm>
          </p:grpSpPr>
          <p:pic>
            <p:nvPicPr>
              <p:cNvPr id="114" name="Picture 529" descr="Resize of Nov05_06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821" y="2642"/>
                <a:ext cx="1404" cy="10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5" name="Line 530"/>
              <p:cNvSpPr>
                <a:spLocks noChangeShapeType="1"/>
              </p:cNvSpPr>
              <p:nvPr/>
            </p:nvSpPr>
            <p:spPr bwMode="auto">
              <a:xfrm flipH="1">
                <a:off x="2113" y="3138"/>
                <a:ext cx="685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defTabSz="913935" fontAlgn="base">
                  <a:spcBef>
                    <a:spcPct val="50000"/>
                  </a:spcBef>
                  <a:spcAft>
                    <a:spcPct val="0"/>
                  </a:spcAft>
                </a:pPr>
                <a:endParaRPr lang="en-US" sz="1000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116" name="Text Box 531"/>
              <p:cNvSpPr txBox="1">
                <a:spLocks noChangeArrowheads="1"/>
              </p:cNvSpPr>
              <p:nvPr/>
            </p:nvSpPr>
            <p:spPr bwMode="auto">
              <a:xfrm>
                <a:off x="2225" y="2851"/>
                <a:ext cx="656" cy="4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913935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srgbClr val="FF0000"/>
                    </a:solidFill>
                  </a:rPr>
                  <a:t>X rays</a:t>
                </a:r>
              </a:p>
            </p:txBody>
          </p:sp>
        </p:grpSp>
      </p:grpSp>
      <p:pic>
        <p:nvPicPr>
          <p:cNvPr id="117" name="Picture 257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83845" y="3693853"/>
            <a:ext cx="2036257" cy="1867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" name="Picture 1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5095" y="3355879"/>
            <a:ext cx="3260047" cy="2770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9" name="Rectangle 112"/>
          <p:cNvSpPr>
            <a:spLocks noChangeArrowheads="1"/>
          </p:cNvSpPr>
          <p:nvPr/>
        </p:nvSpPr>
        <p:spPr bwMode="auto">
          <a:xfrm>
            <a:off x="6516177" y="5681069"/>
            <a:ext cx="2273623" cy="389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0016" tIns="10008" rIns="20016" bIns="10008">
            <a:spAutoFit/>
          </a:bodyPr>
          <a:lstStyle/>
          <a:p>
            <a:pPr defTabSz="913935" fontAlgn="base">
              <a:spcBef>
                <a:spcPct val="0"/>
              </a:spcBef>
              <a:spcAft>
                <a:spcPct val="0"/>
              </a:spcAft>
            </a:pPr>
            <a:r>
              <a:rPr kumimoji="1" lang="ca-ES" altLang="ja-JP" sz="1200" dirty="0">
                <a:solidFill>
                  <a:prstClr val="black"/>
                </a:solidFill>
              </a:rPr>
              <a:t>Experiment </a:t>
            </a:r>
            <a:r>
              <a:rPr kumimoji="1" lang="ca-ES" altLang="ja-JP" sz="1200" dirty="0" err="1">
                <a:solidFill>
                  <a:prstClr val="black"/>
                </a:solidFill>
              </a:rPr>
              <a:t>performed</a:t>
            </a:r>
            <a:r>
              <a:rPr kumimoji="1" lang="ca-ES" altLang="ja-JP" sz="1200" dirty="0">
                <a:solidFill>
                  <a:prstClr val="black"/>
                </a:solidFill>
              </a:rPr>
              <a:t> </a:t>
            </a:r>
            <a:r>
              <a:rPr kumimoji="1" lang="ca-ES" altLang="ja-JP" sz="1200" dirty="0" err="1">
                <a:solidFill>
                  <a:prstClr val="black"/>
                </a:solidFill>
              </a:rPr>
              <a:t>by</a:t>
            </a:r>
            <a:r>
              <a:rPr kumimoji="1" lang="ca-ES" altLang="ja-JP" sz="1200" dirty="0">
                <a:solidFill>
                  <a:prstClr val="black"/>
                </a:solidFill>
              </a:rPr>
              <a:t> TOYOTA.</a:t>
            </a:r>
            <a:endParaRPr kumimoji="1" lang="ca-ES" sz="1200" dirty="0">
              <a:solidFill>
                <a:prstClr val="black"/>
              </a:solidFill>
            </a:endParaRPr>
          </a:p>
        </p:txBody>
      </p:sp>
      <p:sp>
        <p:nvSpPr>
          <p:cNvPr id="120" name="1 CuadroTexto"/>
          <p:cNvSpPr txBox="1"/>
          <p:nvPr/>
        </p:nvSpPr>
        <p:spPr>
          <a:xfrm>
            <a:off x="1690288" y="692696"/>
            <a:ext cx="5913826" cy="297210"/>
          </a:xfrm>
          <a:prstGeom prst="rect">
            <a:avLst/>
          </a:prstGeom>
          <a:noFill/>
        </p:spPr>
        <p:txBody>
          <a:bodyPr wrap="none" lIns="20016" tIns="10008" rIns="20016" bIns="10008" rtlCol="0">
            <a:spAutoFit/>
          </a:bodyPr>
          <a:lstStyle/>
          <a:p>
            <a:r>
              <a:rPr lang="es-E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Controls</a:t>
            </a:r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80 % </a:t>
            </a:r>
            <a:r>
              <a:rPr lang="es-E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world´s</a:t>
            </a:r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chemical</a:t>
            </a:r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manufacturing</a:t>
            </a:r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processes</a:t>
            </a: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1" name="2 CuadroTexto"/>
          <p:cNvSpPr txBox="1"/>
          <p:nvPr/>
        </p:nvSpPr>
        <p:spPr>
          <a:xfrm>
            <a:off x="4162847" y="1950439"/>
            <a:ext cx="1414197" cy="204877"/>
          </a:xfrm>
          <a:prstGeom prst="rect">
            <a:avLst/>
          </a:prstGeom>
          <a:noFill/>
        </p:spPr>
        <p:txBody>
          <a:bodyPr wrap="none" lIns="20016" tIns="10008" rIns="20016" bIns="10008" rtlCol="0">
            <a:spAutoFit/>
          </a:bodyPr>
          <a:lstStyle/>
          <a:p>
            <a:r>
              <a:rPr lang="es-ES" sz="1200" dirty="0" err="1" smtClean="0"/>
              <a:t>Three-way-catalysts</a:t>
            </a:r>
            <a:endParaRPr lang="es-ES" sz="1200" dirty="0"/>
          </a:p>
        </p:txBody>
      </p:sp>
      <p:sp>
        <p:nvSpPr>
          <p:cNvPr id="122" name="Rectangle 112"/>
          <p:cNvSpPr>
            <a:spLocks noChangeArrowheads="1"/>
          </p:cNvSpPr>
          <p:nvPr/>
        </p:nvSpPr>
        <p:spPr bwMode="auto">
          <a:xfrm>
            <a:off x="5003141" y="1161369"/>
            <a:ext cx="3822603" cy="389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0016" tIns="10008" rIns="20016" bIns="10008">
            <a:spAutoFit/>
          </a:bodyPr>
          <a:lstStyle/>
          <a:p>
            <a:pPr defTabSz="913935" fontAlgn="base">
              <a:spcBef>
                <a:spcPct val="0"/>
              </a:spcBef>
              <a:spcAft>
                <a:spcPct val="0"/>
              </a:spcAft>
            </a:pPr>
            <a:r>
              <a:rPr kumimoji="1" lang="ca-ES" altLang="ja-JP" sz="1200" dirty="0" err="1" smtClean="0"/>
              <a:t>Reproduce</a:t>
            </a:r>
            <a:r>
              <a:rPr kumimoji="1" lang="ca-ES" altLang="ja-JP" sz="1200" dirty="0" smtClean="0"/>
              <a:t> T </a:t>
            </a:r>
            <a:r>
              <a:rPr kumimoji="1" lang="ca-ES" altLang="ja-JP" sz="1200" dirty="0" err="1" smtClean="0"/>
              <a:t>and</a:t>
            </a:r>
            <a:r>
              <a:rPr kumimoji="1" lang="ca-ES" altLang="ja-JP" sz="1200" dirty="0" smtClean="0"/>
              <a:t> </a:t>
            </a:r>
            <a:r>
              <a:rPr kumimoji="1" lang="ca-ES" altLang="ja-JP" sz="1200" dirty="0" err="1" smtClean="0"/>
              <a:t>mixture</a:t>
            </a:r>
            <a:r>
              <a:rPr kumimoji="1" lang="ca-ES" altLang="ja-JP" sz="1200" dirty="0" smtClean="0"/>
              <a:t> of gases for real </a:t>
            </a:r>
            <a:r>
              <a:rPr kumimoji="1" lang="ca-ES" altLang="ja-JP" sz="1200" dirty="0" err="1" smtClean="0"/>
              <a:t>driving</a:t>
            </a:r>
            <a:r>
              <a:rPr kumimoji="1" lang="ca-ES" altLang="ja-JP" sz="1200" dirty="0" smtClean="0"/>
              <a:t> </a:t>
            </a:r>
            <a:r>
              <a:rPr kumimoji="1" lang="ca-ES" altLang="ja-JP" sz="1200" dirty="0" err="1" smtClean="0"/>
              <a:t>conditions</a:t>
            </a:r>
            <a:endParaRPr kumimoji="1" lang="ca-E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9" grpId="0"/>
      <p:bldP spid="120" grpId="0"/>
      <p:bldP spid="121" grpId="0"/>
      <p:bldP spid="12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00" y="126000"/>
            <a:ext cx="8236800" cy="494688"/>
          </a:xfrm>
        </p:spPr>
        <p:txBody>
          <a:bodyPr/>
          <a:lstStyle/>
          <a:p>
            <a:r>
              <a:rPr lang="en-US" dirty="0" smtClean="0"/>
              <a:t>Applications: solid state physics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41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/>
              <a:t> XAFS l 20/11/2014 l V. </a:t>
            </a:r>
            <a:r>
              <a:rPr lang="en-US" dirty="0" err="1" smtClean="0"/>
              <a:t>Cuartero</a:t>
            </a:r>
            <a:endParaRPr lang="fr-FR" dirty="0"/>
          </a:p>
        </p:txBody>
      </p:sp>
      <p:grpSp>
        <p:nvGrpSpPr>
          <p:cNvPr id="7" name="Group 6"/>
          <p:cNvGrpSpPr/>
          <p:nvPr/>
        </p:nvGrpSpPr>
        <p:grpSpPr>
          <a:xfrm>
            <a:off x="316550" y="2509177"/>
            <a:ext cx="3093842" cy="1954476"/>
            <a:chOff x="1123501" y="9699700"/>
            <a:chExt cx="14484122" cy="862955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123501" y="9699700"/>
              <a:ext cx="11867286" cy="716981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473"/>
            <a:stretch/>
          </p:blipFill>
          <p:spPr>
            <a:xfrm>
              <a:off x="1355596" y="17204088"/>
              <a:ext cx="14252027" cy="1125166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514601" y="1102984"/>
            <a:ext cx="4477535" cy="1128207"/>
          </a:xfrm>
          <a:prstGeom prst="rect">
            <a:avLst/>
          </a:prstGeom>
          <a:noFill/>
        </p:spPr>
        <p:txBody>
          <a:bodyPr wrap="none" lIns="20016" tIns="10008" rIns="20016" bIns="10008" rtlCol="0">
            <a:spAutoFit/>
          </a:bodyPr>
          <a:lstStyle/>
          <a:p>
            <a:r>
              <a:rPr lang="es-ES_tradnl" dirty="0" err="1" smtClean="0"/>
              <a:t>Structural</a:t>
            </a:r>
            <a:r>
              <a:rPr lang="es-ES_tradnl" dirty="0" smtClean="0"/>
              <a:t> </a:t>
            </a:r>
            <a:r>
              <a:rPr lang="es-ES_tradnl" dirty="0" err="1" smtClean="0"/>
              <a:t>changes</a:t>
            </a:r>
            <a:r>
              <a:rPr lang="es-ES_tradnl" dirty="0" smtClean="0"/>
              <a:t> </a:t>
            </a:r>
            <a:r>
              <a:rPr lang="es-ES_tradnl" dirty="0" err="1" smtClean="0"/>
              <a:t>due</a:t>
            </a:r>
            <a:r>
              <a:rPr lang="es-ES_tradnl" dirty="0" smtClean="0"/>
              <a:t> </a:t>
            </a:r>
            <a:r>
              <a:rPr lang="es-ES_tradnl" dirty="0" err="1" smtClean="0"/>
              <a:t>to</a:t>
            </a:r>
            <a:r>
              <a:rPr lang="es-ES_tradnl" dirty="0" smtClean="0"/>
              <a:t> </a:t>
            </a:r>
            <a:r>
              <a:rPr lang="es-ES_tradnl" dirty="0" err="1" smtClean="0"/>
              <a:t>phase</a:t>
            </a:r>
            <a:r>
              <a:rPr lang="es-ES_tradnl" dirty="0" smtClean="0"/>
              <a:t> </a:t>
            </a:r>
            <a:r>
              <a:rPr lang="es-ES_tradnl" dirty="0" err="1" smtClean="0"/>
              <a:t>transitions</a:t>
            </a:r>
            <a:endParaRPr lang="es-ES_tradnl" dirty="0" smtClean="0"/>
          </a:p>
          <a:p>
            <a:pPr marL="250203" indent="-250203">
              <a:buFont typeface="Arial" pitchFamily="34" charset="0"/>
              <a:buChar char="•"/>
            </a:pPr>
            <a:r>
              <a:rPr lang="es-ES_tradnl" dirty="0" err="1" smtClean="0"/>
              <a:t>Temperature</a:t>
            </a:r>
            <a:endParaRPr lang="es-ES_tradnl" dirty="0" smtClean="0"/>
          </a:p>
          <a:p>
            <a:pPr marL="250203" indent="-250203">
              <a:buFont typeface="Arial" pitchFamily="34" charset="0"/>
              <a:buChar char="•"/>
            </a:pPr>
            <a:r>
              <a:rPr lang="es-ES_tradnl" dirty="0" err="1" smtClean="0"/>
              <a:t>Pressure</a:t>
            </a:r>
            <a:endParaRPr lang="es-ES_tradnl" dirty="0" smtClean="0"/>
          </a:p>
          <a:p>
            <a:pPr marL="250203" indent="-250203">
              <a:buFont typeface="Arial" pitchFamily="34" charset="0"/>
              <a:buChar char="•"/>
            </a:pPr>
            <a:r>
              <a:rPr lang="es-ES_tradnl" dirty="0" err="1" smtClean="0"/>
              <a:t>Magnetic</a:t>
            </a:r>
            <a:r>
              <a:rPr lang="es-ES_tradnl" dirty="0" smtClean="0"/>
              <a:t> </a:t>
            </a:r>
            <a:r>
              <a:rPr lang="es-ES_tradnl" dirty="0" err="1" smtClean="0"/>
              <a:t>Fields</a:t>
            </a:r>
            <a:r>
              <a:rPr lang="es-ES_tradnl" dirty="0" smtClean="0"/>
              <a:t>,…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49748" y="588021"/>
            <a:ext cx="2627402" cy="2418852"/>
          </a:xfrm>
          <a:prstGeom prst="rect">
            <a:avLst/>
          </a:prstGeom>
        </p:spPr>
      </p:pic>
      <p:pic>
        <p:nvPicPr>
          <p:cNvPr id="12" name="Picture 2" descr="http://www.nature.com/nature/journal/v435/n7038/images/nature03516-f1.2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636" t="19516" r="3260" b="4344"/>
          <a:stretch/>
        </p:blipFill>
        <p:spPr bwMode="auto">
          <a:xfrm>
            <a:off x="3559279" y="2509177"/>
            <a:ext cx="2495577" cy="158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26913" y="5369996"/>
            <a:ext cx="4778081" cy="1005096"/>
          </a:xfrm>
          <a:prstGeom prst="rect">
            <a:avLst/>
          </a:prstGeom>
          <a:noFill/>
        </p:spPr>
        <p:txBody>
          <a:bodyPr wrap="square" lIns="20016" tIns="10008" rIns="20016" bIns="10008" rtlCol="0">
            <a:spAutoFit/>
          </a:bodyPr>
          <a:lstStyle/>
          <a:p>
            <a:pPr marL="187652" indent="-187652">
              <a:buFont typeface="Arial" pitchFamily="34" charset="0"/>
              <a:buChar char="•"/>
            </a:pPr>
            <a:r>
              <a:rPr lang="es-ES_tradnl" sz="1600" dirty="0" err="1" smtClean="0"/>
              <a:t>Magnetostriction</a:t>
            </a:r>
            <a:r>
              <a:rPr lang="es-ES_tradnl" sz="1600" dirty="0" smtClean="0"/>
              <a:t> can be </a:t>
            </a:r>
            <a:r>
              <a:rPr lang="es-ES_tradnl" sz="1600" dirty="0" err="1" smtClean="0"/>
              <a:t>detected</a:t>
            </a:r>
            <a:r>
              <a:rPr lang="es-ES_tradnl" sz="1600" dirty="0" smtClean="0"/>
              <a:t> </a:t>
            </a:r>
            <a:r>
              <a:rPr lang="es-ES_tradnl" sz="1600" dirty="0" err="1" smtClean="0"/>
              <a:t>with</a:t>
            </a:r>
            <a:r>
              <a:rPr lang="es-ES_tradnl" sz="1600" dirty="0" smtClean="0"/>
              <a:t> EXAFS (</a:t>
            </a:r>
            <a:r>
              <a:rPr lang="es-ES_tradnl" sz="1600" b="1" dirty="0" err="1" smtClean="0"/>
              <a:t>diff</a:t>
            </a:r>
            <a:r>
              <a:rPr lang="es-ES_tradnl" sz="1600" dirty="0" smtClean="0"/>
              <a:t>)</a:t>
            </a:r>
            <a:r>
              <a:rPr lang="en-US" sz="1600" dirty="0" smtClean="0"/>
              <a:t> !</a:t>
            </a:r>
          </a:p>
          <a:p>
            <a:pPr marL="187652" indent="-187652">
              <a:buFont typeface="Arial" pitchFamily="34" charset="0"/>
              <a:buChar char="•"/>
            </a:pPr>
            <a:r>
              <a:rPr lang="es-ES_tradnl" sz="1600" dirty="0" smtClean="0"/>
              <a:t>Normal </a:t>
            </a:r>
            <a:r>
              <a:rPr lang="es-ES_tradnl" sz="1600" dirty="0" err="1" smtClean="0"/>
              <a:t>exafs</a:t>
            </a:r>
            <a:r>
              <a:rPr lang="es-ES_tradnl" sz="1600" dirty="0" smtClean="0"/>
              <a:t> </a:t>
            </a:r>
            <a:r>
              <a:rPr lang="es-ES_tradnl" sz="1600" dirty="0" err="1" smtClean="0"/>
              <a:t>accuracy</a:t>
            </a:r>
            <a:r>
              <a:rPr lang="es-ES_tradnl" sz="1600" dirty="0" smtClean="0"/>
              <a:t> 0.01- 0.001 Å</a:t>
            </a:r>
          </a:p>
          <a:p>
            <a:pPr marL="187652" indent="-187652">
              <a:buFont typeface="Arial" pitchFamily="34" charset="0"/>
              <a:buChar char="•"/>
            </a:pPr>
            <a:r>
              <a:rPr lang="es-ES_tradnl" sz="1600" dirty="0" err="1" smtClean="0"/>
              <a:t>Q-exafs</a:t>
            </a:r>
            <a:r>
              <a:rPr lang="es-ES_tradnl" sz="1600" dirty="0" err="1" smtClean="0">
                <a:sym typeface="Wingdings" pitchFamily="2" charset="2"/>
              </a:rPr>
              <a:t>Diff-exafs</a:t>
            </a:r>
            <a:r>
              <a:rPr lang="es-ES_tradnl" sz="1600" dirty="0" smtClean="0">
                <a:sym typeface="Wingdings" pitchFamily="2" charset="2"/>
              </a:rPr>
              <a:t> </a:t>
            </a:r>
            <a:r>
              <a:rPr lang="es-ES_tradnl" sz="1600" dirty="0" err="1" smtClean="0">
                <a:sym typeface="Wingdings" pitchFamily="2" charset="2"/>
              </a:rPr>
              <a:t>sensitivity</a:t>
            </a:r>
            <a:r>
              <a:rPr lang="es-ES_tradnl" sz="1600" dirty="0" smtClean="0">
                <a:sym typeface="Wingdings" pitchFamily="2" charset="2"/>
              </a:rPr>
              <a:t> of 1 </a:t>
            </a:r>
            <a:r>
              <a:rPr lang="es-ES_tradnl" sz="1600" dirty="0" err="1" smtClean="0">
                <a:sym typeface="Wingdings" pitchFamily="2" charset="2"/>
              </a:rPr>
              <a:t>fm</a:t>
            </a:r>
            <a:r>
              <a:rPr lang="es-ES_tradnl" sz="1600" dirty="0" smtClean="0">
                <a:sym typeface="Wingdings" pitchFamily="2" charset="2"/>
              </a:rPr>
              <a:t> (0.0001 </a:t>
            </a:r>
            <a:r>
              <a:rPr lang="es-ES_tradnl" sz="1600" dirty="0" smtClean="0"/>
              <a:t>Å)</a:t>
            </a:r>
          </a:p>
        </p:txBody>
      </p:sp>
      <p:pic>
        <p:nvPicPr>
          <p:cNvPr id="14" name="Picture 4" descr="http://www.nature.com/nature/journal/v435/n7038/images/nature03516-f2.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51990" y="3113628"/>
            <a:ext cx="2364294" cy="326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7 CuadroTexto"/>
          <p:cNvSpPr txBox="1"/>
          <p:nvPr/>
        </p:nvSpPr>
        <p:spPr>
          <a:xfrm>
            <a:off x="294168" y="4894079"/>
            <a:ext cx="5264610" cy="266433"/>
          </a:xfrm>
          <a:prstGeom prst="rect">
            <a:avLst/>
          </a:prstGeom>
          <a:noFill/>
        </p:spPr>
        <p:txBody>
          <a:bodyPr wrap="none" lIns="20016" tIns="10008" rIns="20016" bIns="10008" rtlCol="0">
            <a:spAutoFit/>
          </a:bodyPr>
          <a:lstStyle/>
          <a:p>
            <a:r>
              <a:rPr lang="es-ES" sz="1600" dirty="0" smtClean="0"/>
              <a:t>Fe-Co </a:t>
            </a:r>
            <a:r>
              <a:rPr lang="es-ES" sz="1600" dirty="0" err="1" smtClean="0"/>
              <a:t>thin</a:t>
            </a:r>
            <a:r>
              <a:rPr lang="es-ES" sz="1600" dirty="0" smtClean="0"/>
              <a:t> films. </a:t>
            </a:r>
            <a:r>
              <a:rPr lang="es-ES" sz="1600" dirty="0" err="1" smtClean="0"/>
              <a:t>Periodic</a:t>
            </a:r>
            <a:r>
              <a:rPr lang="es-ES" sz="1600" dirty="0" smtClean="0"/>
              <a:t> </a:t>
            </a:r>
            <a:r>
              <a:rPr lang="es-ES" sz="1600" dirty="0" err="1" smtClean="0"/>
              <a:t>strain</a:t>
            </a:r>
            <a:r>
              <a:rPr lang="es-ES" sz="1600" dirty="0" smtClean="0"/>
              <a:t> </a:t>
            </a:r>
            <a:r>
              <a:rPr lang="es-ES" sz="1600" dirty="0" err="1" smtClean="0"/>
              <a:t>through</a:t>
            </a:r>
            <a:r>
              <a:rPr lang="es-ES" sz="1600" dirty="0" smtClean="0"/>
              <a:t> </a:t>
            </a:r>
            <a:r>
              <a:rPr lang="es-ES" sz="1600" dirty="0" err="1" smtClean="0"/>
              <a:t>magnetostriction</a:t>
            </a:r>
            <a:r>
              <a:rPr lang="es-ES" sz="1600" dirty="0" smtClean="0"/>
              <a:t>.</a:t>
            </a:r>
            <a:endParaRPr lang="es-E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00" y="126000"/>
            <a:ext cx="8236800" cy="494688"/>
          </a:xfrm>
        </p:spPr>
        <p:txBody>
          <a:bodyPr/>
          <a:lstStyle/>
          <a:p>
            <a:r>
              <a:rPr lang="en-US" dirty="0" smtClean="0"/>
              <a:t>Applications: cultural heritage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42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/>
              <a:t> XAFS l 20/11/2014 l V. </a:t>
            </a:r>
            <a:r>
              <a:rPr lang="en-US" dirty="0" err="1" smtClean="0"/>
              <a:t>Cuartero</a:t>
            </a:r>
            <a:endParaRPr lang="fr-FR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907" y="1777294"/>
            <a:ext cx="2580075" cy="1779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 descr="C:\Users\vcuartero\Documents\Divulgacion_XAS\MonaLisa_Page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419" y="727239"/>
            <a:ext cx="4689683" cy="90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vcuartero\Documents\Divulgacion_XAS\MonaLisa_Page_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662" t="6546"/>
          <a:stretch/>
        </p:blipFill>
        <p:spPr bwMode="auto">
          <a:xfrm>
            <a:off x="2957731" y="1822812"/>
            <a:ext cx="2037487" cy="145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Users\vcuartero\Documents\Divulgacion_XAS\MonaLisa_Page_3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7359" r="8071"/>
          <a:stretch/>
        </p:blipFill>
        <p:spPr bwMode="auto">
          <a:xfrm>
            <a:off x="4843252" y="1635405"/>
            <a:ext cx="1648838" cy="161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483467" y="1860920"/>
            <a:ext cx="2597854" cy="820431"/>
          </a:xfrm>
          <a:prstGeom prst="rect">
            <a:avLst/>
          </a:prstGeom>
          <a:noFill/>
        </p:spPr>
        <p:txBody>
          <a:bodyPr wrap="none" lIns="20016" tIns="10008" rIns="20016" bIns="10008" rtlCol="0">
            <a:spAutoFit/>
          </a:bodyPr>
          <a:lstStyle/>
          <a:p>
            <a:pPr marL="187652" indent="-187652">
              <a:buFont typeface="Arial" pitchFamily="34" charset="0"/>
              <a:buChar char="•"/>
            </a:pPr>
            <a:r>
              <a:rPr lang="es-ES_tradnl" sz="1300" dirty="0" smtClean="0"/>
              <a:t>Non-</a:t>
            </a:r>
            <a:r>
              <a:rPr lang="es-ES_tradnl" sz="1300" dirty="0" err="1" smtClean="0"/>
              <a:t>invasive</a:t>
            </a:r>
            <a:endParaRPr lang="es-ES_tradnl" sz="1300" dirty="0" smtClean="0"/>
          </a:p>
          <a:p>
            <a:pPr marL="187652" indent="-187652">
              <a:buFont typeface="Arial" pitchFamily="34" charset="0"/>
              <a:buChar char="•"/>
            </a:pPr>
            <a:r>
              <a:rPr lang="es-ES_tradnl" sz="1300" dirty="0" err="1" smtClean="0"/>
              <a:t>Binder</a:t>
            </a:r>
            <a:r>
              <a:rPr lang="es-ES_tradnl" sz="1300" dirty="0" smtClean="0"/>
              <a:t> </a:t>
            </a:r>
            <a:r>
              <a:rPr lang="es-ES_tradnl" sz="1300" dirty="0" err="1" smtClean="0"/>
              <a:t>Concentration</a:t>
            </a:r>
            <a:endParaRPr lang="es-ES_tradnl" sz="1300" dirty="0"/>
          </a:p>
          <a:p>
            <a:pPr marL="187652" indent="-187652">
              <a:buFont typeface="Arial" pitchFamily="34" charset="0"/>
              <a:buChar char="•"/>
            </a:pPr>
            <a:r>
              <a:rPr lang="es-ES_tradnl" sz="1300" dirty="0" err="1" smtClean="0"/>
              <a:t>Pigments</a:t>
            </a:r>
            <a:r>
              <a:rPr lang="es-ES_tradnl" sz="1300" dirty="0" smtClean="0"/>
              <a:t> </a:t>
            </a:r>
            <a:r>
              <a:rPr lang="es-ES_tradnl" sz="1300" dirty="0" err="1" smtClean="0"/>
              <a:t>Inorganic</a:t>
            </a:r>
            <a:r>
              <a:rPr lang="es-ES_tradnl" sz="1300" dirty="0" smtClean="0"/>
              <a:t> </a:t>
            </a:r>
            <a:r>
              <a:rPr lang="es-ES_tradnl" sz="1300" dirty="0" err="1" smtClean="0"/>
              <a:t>composition</a:t>
            </a:r>
            <a:endParaRPr lang="es-ES_tradnl" sz="1300" dirty="0" smtClean="0"/>
          </a:p>
          <a:p>
            <a:pPr marL="187652" indent="-187652">
              <a:buFont typeface="Arial" pitchFamily="34" charset="0"/>
              <a:buChar char="•"/>
            </a:pPr>
            <a:r>
              <a:rPr lang="es-ES_tradnl" sz="1300" dirty="0" err="1" smtClean="0"/>
              <a:t>Layers</a:t>
            </a:r>
            <a:r>
              <a:rPr lang="es-ES_tradnl" sz="1300" dirty="0" smtClean="0"/>
              <a:t> </a:t>
            </a:r>
            <a:r>
              <a:rPr lang="es-ES_tradnl" sz="1300" dirty="0" err="1" smtClean="0"/>
              <a:t>Thickness</a:t>
            </a:r>
            <a:r>
              <a:rPr lang="es-ES_tradnl" sz="1300" dirty="0" smtClean="0"/>
              <a:t> </a:t>
            </a:r>
            <a:endParaRPr lang="en-US" sz="1300" dirty="0"/>
          </a:p>
        </p:txBody>
      </p:sp>
      <p:sp>
        <p:nvSpPr>
          <p:cNvPr id="12" name="TextBox 11"/>
          <p:cNvSpPr txBox="1"/>
          <p:nvPr/>
        </p:nvSpPr>
        <p:spPr>
          <a:xfrm>
            <a:off x="6492024" y="2828342"/>
            <a:ext cx="2495582" cy="620376"/>
          </a:xfrm>
          <a:prstGeom prst="rect">
            <a:avLst/>
          </a:prstGeom>
          <a:noFill/>
        </p:spPr>
        <p:txBody>
          <a:bodyPr wrap="none" lIns="20016" tIns="10008" rIns="20016" bIns="10008" rtlCol="0">
            <a:spAutoFit/>
          </a:bodyPr>
          <a:lstStyle/>
          <a:p>
            <a:pPr marL="250203" indent="-250203">
              <a:buFont typeface="Arial" pitchFamily="34" charset="0"/>
              <a:buChar char="•"/>
            </a:pPr>
            <a:r>
              <a:rPr lang="es-ES_tradnl" sz="1300" dirty="0" smtClean="0"/>
              <a:t>Mn, Fe </a:t>
            </a:r>
            <a:r>
              <a:rPr lang="es-ES_tradnl" sz="1300" dirty="0" err="1" smtClean="0"/>
              <a:t>pigments</a:t>
            </a:r>
            <a:r>
              <a:rPr lang="es-ES_tradnl" sz="1300" dirty="0" smtClean="0"/>
              <a:t> </a:t>
            </a:r>
            <a:r>
              <a:rPr lang="es-ES_tradnl" sz="1300" dirty="0" err="1" smtClean="0"/>
              <a:t>on</a:t>
            </a:r>
            <a:r>
              <a:rPr lang="es-ES_tradnl" sz="1300" dirty="0" smtClean="0"/>
              <a:t> </a:t>
            </a:r>
            <a:r>
              <a:rPr lang="es-ES_tradnl" sz="1300" dirty="0" err="1" smtClean="0"/>
              <a:t>the</a:t>
            </a:r>
            <a:r>
              <a:rPr lang="es-ES_tradnl" sz="1300" dirty="0" smtClean="0"/>
              <a:t> </a:t>
            </a:r>
            <a:r>
              <a:rPr lang="es-ES_tradnl" sz="1300" dirty="0" err="1" smtClean="0"/>
              <a:t>glaze</a:t>
            </a:r>
            <a:endParaRPr lang="es-ES_tradnl" sz="1300" dirty="0"/>
          </a:p>
          <a:p>
            <a:pPr marL="250203" indent="-250203">
              <a:buFont typeface="Arial" pitchFamily="34" charset="0"/>
              <a:buChar char="•"/>
            </a:pPr>
            <a:r>
              <a:rPr lang="es-ES_tradnl" sz="1300" dirty="0" smtClean="0"/>
              <a:t>Pb in </a:t>
            </a:r>
            <a:r>
              <a:rPr lang="es-ES_tradnl" sz="1300" dirty="0" err="1" smtClean="0"/>
              <a:t>every</a:t>
            </a:r>
            <a:r>
              <a:rPr lang="es-ES_tradnl" sz="1300" dirty="0" smtClean="0"/>
              <a:t> </a:t>
            </a:r>
            <a:r>
              <a:rPr lang="es-ES_tradnl" sz="1300" dirty="0" err="1" smtClean="0"/>
              <a:t>layer</a:t>
            </a:r>
            <a:endParaRPr lang="es-ES_tradnl" sz="1300" dirty="0" smtClean="0"/>
          </a:p>
          <a:p>
            <a:pPr marL="250203" indent="-250203">
              <a:buFont typeface="Arial" pitchFamily="34" charset="0"/>
              <a:buChar char="•"/>
            </a:pPr>
            <a:r>
              <a:rPr lang="es-ES_tradnl" sz="1300" dirty="0" err="1" smtClean="0"/>
              <a:t>Glaze</a:t>
            </a:r>
            <a:r>
              <a:rPr lang="es-ES_tradnl" sz="1300" dirty="0" smtClean="0"/>
              <a:t> </a:t>
            </a:r>
            <a:r>
              <a:rPr lang="es-ES_tradnl" sz="1300" dirty="0" err="1" smtClean="0"/>
              <a:t>layers</a:t>
            </a:r>
            <a:r>
              <a:rPr lang="es-ES_tradnl" sz="1300" dirty="0" smtClean="0"/>
              <a:t> </a:t>
            </a:r>
            <a:r>
              <a:rPr lang="es-ES_tradnl" sz="1300" dirty="0" err="1" smtClean="0"/>
              <a:t>unfinished</a:t>
            </a:r>
            <a:endParaRPr lang="en-US" sz="1300" dirty="0"/>
          </a:p>
        </p:txBody>
      </p:sp>
      <p:pic>
        <p:nvPicPr>
          <p:cNvPr id="13" name="Picture 2" descr="C:\Users\vcuartero\Documents\Divulgacion_XAS\pompeii_frescos_darkening_Page_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8889" y="3627946"/>
            <a:ext cx="4049548" cy="97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vcuartero\Documents\Divulgacion_XAS\pompeii_frescos_darkening_Page_5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73067" y="4234612"/>
            <a:ext cx="1697874" cy="193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vcuartero\Documents\Divulgacion_XAS\pompeii_frescos_darkening_Page_6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5242" y="4605430"/>
            <a:ext cx="2712489" cy="142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748187" y="3995748"/>
            <a:ext cx="3340044" cy="220266"/>
          </a:xfrm>
          <a:prstGeom prst="rect">
            <a:avLst/>
          </a:prstGeom>
          <a:noFill/>
        </p:spPr>
        <p:txBody>
          <a:bodyPr wrap="none" lIns="20016" tIns="10008" rIns="20016" bIns="10008" rtlCol="0">
            <a:spAutoFit/>
          </a:bodyPr>
          <a:lstStyle/>
          <a:p>
            <a:pPr marL="187652" indent="-187652">
              <a:buFont typeface="Arial" pitchFamily="34" charset="0"/>
              <a:buChar char="•"/>
            </a:pPr>
            <a:r>
              <a:rPr lang="es-ES_tradnl" sz="1300" dirty="0" err="1" smtClean="0"/>
              <a:t>Why</a:t>
            </a:r>
            <a:r>
              <a:rPr lang="es-ES_tradnl" sz="1300" dirty="0" smtClean="0"/>
              <a:t> do </a:t>
            </a:r>
            <a:r>
              <a:rPr lang="es-ES_tradnl" sz="1300" dirty="0" err="1" smtClean="0"/>
              <a:t>the</a:t>
            </a:r>
            <a:r>
              <a:rPr lang="es-ES_tradnl" sz="1300" dirty="0" smtClean="0"/>
              <a:t> red </a:t>
            </a:r>
            <a:r>
              <a:rPr lang="es-ES_tradnl" sz="1300" dirty="0" err="1" smtClean="0"/>
              <a:t>walls</a:t>
            </a:r>
            <a:r>
              <a:rPr lang="es-ES_tradnl" sz="1300" dirty="0" smtClean="0"/>
              <a:t> of </a:t>
            </a:r>
            <a:r>
              <a:rPr lang="es-ES_tradnl" sz="1300" dirty="0" err="1" smtClean="0"/>
              <a:t>Pompei</a:t>
            </a:r>
            <a:r>
              <a:rPr lang="es-ES_tradnl" sz="1300" dirty="0" smtClean="0"/>
              <a:t> </a:t>
            </a:r>
            <a:r>
              <a:rPr lang="es-ES_tradnl" sz="1300" dirty="0" err="1" smtClean="0"/>
              <a:t>go</a:t>
            </a:r>
            <a:r>
              <a:rPr lang="es-ES_tradnl" sz="1300" dirty="0" smtClean="0"/>
              <a:t> </a:t>
            </a:r>
            <a:r>
              <a:rPr lang="es-ES_tradnl" sz="1300" dirty="0" err="1" smtClean="0"/>
              <a:t>black</a:t>
            </a:r>
            <a:r>
              <a:rPr lang="es-ES_tradnl" sz="1300" dirty="0" smtClean="0"/>
              <a:t>?</a:t>
            </a:r>
            <a:endParaRPr lang="en-US" sz="13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54395" y="4234612"/>
            <a:ext cx="2163456" cy="1721455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747113" y="4411236"/>
            <a:ext cx="3396887" cy="943541"/>
          </a:xfrm>
          <a:prstGeom prst="rect">
            <a:avLst/>
          </a:prstGeom>
        </p:spPr>
        <p:txBody>
          <a:bodyPr wrap="square" lIns="20016" tIns="10008" rIns="20016" bIns="10008">
            <a:spAutoFit/>
          </a:bodyPr>
          <a:lstStyle/>
          <a:p>
            <a:pPr marL="200162" indent="-200162">
              <a:buFont typeface="+mj-lt"/>
              <a:buAutoNum type="arabicPeriod"/>
            </a:pPr>
            <a:r>
              <a:rPr lang="en-US" sz="1200" dirty="0"/>
              <a:t>R</a:t>
            </a:r>
            <a:r>
              <a:rPr lang="en-US" sz="1200" dirty="0" smtClean="0"/>
              <a:t>eaction of chlorine </a:t>
            </a:r>
            <a:r>
              <a:rPr lang="en-US" sz="1200" dirty="0"/>
              <a:t>with cinnabar leads to the formation of gray </a:t>
            </a:r>
            <a:r>
              <a:rPr lang="en-US" sz="1200" dirty="0" err="1" smtClean="0"/>
              <a:t>chlorinemercury</a:t>
            </a:r>
            <a:r>
              <a:rPr lang="en-US" sz="1200" dirty="0" smtClean="0"/>
              <a:t> compounds</a:t>
            </a:r>
            <a:r>
              <a:rPr lang="en-US" sz="1200" dirty="0"/>
              <a:t>. </a:t>
            </a:r>
            <a:endParaRPr lang="en-US" sz="1200" dirty="0" smtClean="0"/>
          </a:p>
          <a:p>
            <a:pPr marL="200162" indent="-200162">
              <a:buFont typeface="+mj-lt"/>
              <a:buAutoNum type="arabicPeriod"/>
            </a:pPr>
            <a:r>
              <a:rPr lang="en-US" sz="1200" dirty="0" smtClean="0"/>
              <a:t>The </a:t>
            </a:r>
            <a:r>
              <a:rPr lang="en-US" sz="1200" dirty="0" err="1"/>
              <a:t>sulfation</a:t>
            </a:r>
            <a:r>
              <a:rPr lang="en-US" sz="1200" dirty="0"/>
              <a:t> of </a:t>
            </a:r>
            <a:r>
              <a:rPr lang="en-US" sz="1200" dirty="0" smtClean="0"/>
              <a:t>calcite results </a:t>
            </a:r>
            <a:r>
              <a:rPr lang="en-US" sz="1200" dirty="0"/>
              <a:t>in </a:t>
            </a:r>
            <a:r>
              <a:rPr lang="en-US" sz="1200" dirty="0" smtClean="0"/>
              <a:t>the development </a:t>
            </a:r>
            <a:r>
              <a:rPr lang="en-US" sz="1200" dirty="0"/>
              <a:t>of black coatings on the </a:t>
            </a:r>
            <a:r>
              <a:rPr lang="en-US" sz="1200" dirty="0" smtClean="0"/>
              <a:t>painting surface</a:t>
            </a:r>
            <a:r>
              <a:rPr lang="en-US" sz="1200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Take-home message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098000"/>
            <a:ext cx="8496944" cy="4707264"/>
          </a:xfrm>
        </p:spPr>
        <p:txBody>
          <a:bodyPr/>
          <a:lstStyle/>
          <a:p>
            <a:r>
              <a:rPr lang="en-US" dirty="0" err="1" smtClean="0"/>
              <a:t>Exafs</a:t>
            </a:r>
            <a:r>
              <a:rPr lang="en-US" dirty="0" smtClean="0"/>
              <a:t> is sensitive to …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US" dirty="0" smtClean="0"/>
              <a:t>Local structure in non-crystalline matter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US" dirty="0" smtClean="0"/>
              <a:t>Local environment of an atomic impurity in a matrix of different atomic species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US" dirty="0" smtClean="0"/>
              <a:t>Study of systems whose local properties differ from the average properties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US" dirty="0" smtClean="0"/>
              <a:t>Detection of very small distortions of local structure</a:t>
            </a:r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43</a:t>
            </a:fld>
            <a:endParaRPr lang="fr-FR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6"/>
          </p:nvPr>
        </p:nvSpPr>
        <p:spPr>
          <a:xfrm>
            <a:off x="719572" y="6483349"/>
            <a:ext cx="6120000" cy="212489"/>
          </a:xfrm>
        </p:spPr>
        <p:txBody>
          <a:bodyPr/>
          <a:lstStyle/>
          <a:p>
            <a:r>
              <a:rPr lang="en-US" dirty="0" smtClean="0"/>
              <a:t> XAFS l 20/11/2014 l V. </a:t>
            </a:r>
            <a:r>
              <a:rPr lang="en-US" dirty="0" err="1" smtClean="0"/>
              <a:t>Cuartero</a:t>
            </a:r>
            <a:endParaRPr lang="fr-FR" dirty="0"/>
          </a:p>
        </p:txBody>
      </p:sp>
      <p:grpSp>
        <p:nvGrpSpPr>
          <p:cNvPr id="9" name="30 Grupo"/>
          <p:cNvGrpSpPr/>
          <p:nvPr/>
        </p:nvGrpSpPr>
        <p:grpSpPr>
          <a:xfrm>
            <a:off x="4932040" y="1196752"/>
            <a:ext cx="2603156" cy="639621"/>
            <a:chOff x="0" y="3994484"/>
            <a:chExt cx="8139831" cy="3513221"/>
          </a:xfrm>
        </p:grpSpPr>
        <p:pic>
          <p:nvPicPr>
            <p:cNvPr id="10" name="Picture 8" descr="https://encrypted-tbn0.gstatic.com/images?q=tbn:ANd9GcRALsap5_ulsH7O_SZKkedfWF1hkNt47dB6ks3KSmXa1DJo7wwjVQ"/>
            <p:cNvPicPr>
              <a:picLocks noChangeAspect="1" noChangeArrowheads="1"/>
            </p:cNvPicPr>
            <p:nvPr/>
          </p:nvPicPr>
          <p:blipFill>
            <a:blip r:embed="rId2" cstate="print"/>
            <a:srcRect t="23193" b="23761"/>
            <a:stretch>
              <a:fillRect/>
            </a:stretch>
          </p:blipFill>
          <p:spPr bwMode="auto">
            <a:xfrm>
              <a:off x="0" y="3994484"/>
              <a:ext cx="4127667" cy="3513221"/>
            </a:xfrm>
            <a:prstGeom prst="rect">
              <a:avLst/>
            </a:prstGeom>
            <a:noFill/>
          </p:spPr>
        </p:pic>
        <p:sp>
          <p:nvSpPr>
            <p:cNvPr id="11" name="29 CuadroTexto"/>
            <p:cNvSpPr txBox="1"/>
            <p:nvPr/>
          </p:nvSpPr>
          <p:spPr>
            <a:xfrm>
              <a:off x="4379495" y="4571999"/>
              <a:ext cx="3760336" cy="23667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dirty="0" err="1" smtClean="0">
                  <a:solidFill>
                    <a:schemeClr val="bg1"/>
                  </a:solidFill>
                </a:rPr>
                <a:t>Density</a:t>
              </a:r>
              <a:r>
                <a:rPr lang="es-ES" sz="1100" dirty="0" smtClean="0">
                  <a:solidFill>
                    <a:schemeClr val="bg1"/>
                  </a:solidFill>
                </a:rPr>
                <a:t> of </a:t>
              </a:r>
            </a:p>
            <a:p>
              <a:r>
                <a:rPr lang="es-ES" sz="1100" dirty="0" err="1" smtClean="0">
                  <a:solidFill>
                    <a:schemeClr val="bg1"/>
                  </a:solidFill>
                </a:rPr>
                <a:t>electronic</a:t>
              </a:r>
              <a:r>
                <a:rPr lang="es-ES" sz="1100" dirty="0" smtClean="0">
                  <a:solidFill>
                    <a:schemeClr val="bg1"/>
                  </a:solidFill>
                </a:rPr>
                <a:t> </a:t>
              </a:r>
              <a:r>
                <a:rPr lang="es-ES" sz="1100" dirty="0" err="1" smtClean="0">
                  <a:solidFill>
                    <a:schemeClr val="bg1"/>
                  </a:solidFill>
                </a:rPr>
                <a:t>states</a:t>
              </a:r>
              <a:endParaRPr lang="es-ES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Picture 11" descr="https://encrypted-tbn1.gstatic.com/images?q=tbn:ANd9GcTexsIoMAWYlis_inF9N3ZAN6y3B8-CVkWNmb6rL7E0H7-Gj8OvHQ"/>
          <p:cNvPicPr>
            <a:picLocks noChangeAspect="1" noChangeArrowheads="1"/>
          </p:cNvPicPr>
          <p:nvPr/>
        </p:nvPicPr>
        <p:blipFill>
          <a:blip r:embed="rId3" cstate="print"/>
          <a:srcRect l="13995" t="15179" r="16031" b="17793"/>
          <a:stretch>
            <a:fillRect/>
          </a:stretch>
        </p:blipFill>
        <p:spPr bwMode="auto">
          <a:xfrm>
            <a:off x="7812360" y="1196752"/>
            <a:ext cx="738769" cy="7076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1" name="Text Box 5"/>
          <p:cNvSpPr txBox="1">
            <a:spLocks noChangeArrowheads="1"/>
          </p:cNvSpPr>
          <p:nvPr/>
        </p:nvSpPr>
        <p:spPr bwMode="auto">
          <a:xfrm>
            <a:off x="150813" y="730250"/>
            <a:ext cx="9029700" cy="568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/>
            <a:r>
              <a:rPr lang="es-ES" sz="1600" u="sng">
                <a:solidFill>
                  <a:schemeClr val="bg2"/>
                </a:solidFill>
                <a:latin typeface="Arial" charset="0"/>
              </a:rPr>
              <a:t>Books and Review Articles:</a:t>
            </a:r>
          </a:p>
          <a:p>
            <a:pPr marL="457200" indent="-457200"/>
            <a:r>
              <a:rPr lang="es-ES" sz="1400">
                <a:solidFill>
                  <a:schemeClr val="accent2"/>
                </a:solidFill>
                <a:latin typeface="Arial" charset="0"/>
              </a:rPr>
              <a:t>Basic</a:t>
            </a:r>
            <a:r>
              <a:rPr lang="es-ES" sz="1600">
                <a:solidFill>
                  <a:schemeClr val="accent2"/>
                </a:solidFill>
                <a:latin typeface="Arial" charset="0"/>
              </a:rPr>
              <a:t> </a:t>
            </a:r>
            <a:r>
              <a:rPr lang="es-ES" sz="1400">
                <a:solidFill>
                  <a:schemeClr val="accent2"/>
                </a:solidFill>
                <a:latin typeface="Arial" charset="0"/>
              </a:rPr>
              <a:t>Principles and Applications of EXAFS</a:t>
            </a:r>
          </a:p>
          <a:p>
            <a:pPr marL="457200" indent="-457200"/>
            <a:r>
              <a:rPr lang="es-ES" sz="1400">
                <a:latin typeface="Arial" charset="0"/>
              </a:rPr>
              <a:t>Handbook of Synchrotron Radiation, Chapter 10, pp. 995-1014, E. A. Stern and S. M. Heald,</a:t>
            </a:r>
          </a:p>
          <a:p>
            <a:pPr marL="457200" indent="-457200"/>
            <a:r>
              <a:rPr lang="es-ES" sz="1400">
                <a:latin typeface="Arial" charset="0"/>
              </a:rPr>
              <a:t>E. E. Koch, ed., North-Holland 1983</a:t>
            </a:r>
          </a:p>
          <a:p>
            <a:pPr marL="457200" indent="-457200"/>
            <a:r>
              <a:rPr lang="es-ES" sz="1400">
                <a:solidFill>
                  <a:schemeClr val="accent2"/>
                </a:solidFill>
                <a:latin typeface="Arial" charset="0"/>
              </a:rPr>
              <a:t>X-ray Absorption: Principles, Applications, Techniques of EXAFS, SEXAFS and XANES</a:t>
            </a:r>
          </a:p>
          <a:p>
            <a:pPr marL="457200" indent="-457200"/>
            <a:r>
              <a:rPr lang="es-ES" sz="1400">
                <a:latin typeface="Arial" charset="0"/>
              </a:rPr>
              <a:t>in </a:t>
            </a:r>
            <a:r>
              <a:rPr lang="es-ES" sz="1400" i="1">
                <a:latin typeface="Arial" charset="0"/>
              </a:rPr>
              <a:t>Chemical Analysis</a:t>
            </a:r>
            <a:r>
              <a:rPr lang="es-ES" sz="1400">
                <a:latin typeface="Arial" charset="0"/>
              </a:rPr>
              <a:t> Vol. 92, D. C. Koningsberger and R. Prins, ed., John Wiley &amp; sons, 1988</a:t>
            </a:r>
          </a:p>
          <a:p>
            <a:pPr marL="457200" indent="-457200"/>
            <a:r>
              <a:rPr lang="es-ES" sz="1400">
                <a:solidFill>
                  <a:schemeClr val="accent2"/>
                </a:solidFill>
                <a:latin typeface="Arial" charset="0"/>
              </a:rPr>
              <a:t>X-ray Absorption Fine Structure for Catalysis and Surfaces</a:t>
            </a:r>
          </a:p>
          <a:p>
            <a:pPr marL="457200" indent="-457200"/>
            <a:r>
              <a:rPr lang="es-ES" sz="1400" i="1">
                <a:latin typeface="Arial" charset="0"/>
              </a:rPr>
              <a:t>World Scientific Series on Synchrotron Radiation Techniques and Applications </a:t>
            </a:r>
            <a:r>
              <a:rPr lang="es-ES" sz="1400">
                <a:latin typeface="Arial" charset="0"/>
              </a:rPr>
              <a:t>Vol. 2, ed., Y. Iwasawa, 1996</a:t>
            </a:r>
          </a:p>
          <a:p>
            <a:pPr marL="457200" indent="-457200"/>
            <a:r>
              <a:rPr lang="es-ES" sz="1400">
                <a:solidFill>
                  <a:schemeClr val="accent2"/>
                </a:solidFill>
                <a:latin typeface="Arial" charset="0"/>
              </a:rPr>
              <a:t>X-ray absorption spectroscopy in coordination chemistry</a:t>
            </a:r>
          </a:p>
          <a:p>
            <a:pPr marL="457200" indent="-457200"/>
            <a:r>
              <a:rPr lang="es-ES" sz="1400">
                <a:latin typeface="Arial" charset="0"/>
              </a:rPr>
              <a:t>J. E. Penner-Hahn, </a:t>
            </a:r>
            <a:r>
              <a:rPr lang="es-ES" sz="1400" i="1">
                <a:latin typeface="Arial" charset="0"/>
              </a:rPr>
              <a:t>Coordination Chemistry Reviews</a:t>
            </a:r>
            <a:r>
              <a:rPr lang="es-ES" sz="1400">
                <a:latin typeface="Arial" charset="0"/>
              </a:rPr>
              <a:t> 190-192, pp. 1101-1123, 1999</a:t>
            </a:r>
          </a:p>
          <a:p>
            <a:pPr marL="457200" indent="-457200"/>
            <a:endParaRPr lang="es-ES" sz="1200">
              <a:latin typeface="Arial" charset="0"/>
            </a:endParaRPr>
          </a:p>
          <a:p>
            <a:pPr marL="457200" indent="-457200"/>
            <a:r>
              <a:rPr lang="es-ES" sz="1600" u="sng">
                <a:solidFill>
                  <a:schemeClr val="bg2"/>
                </a:solidFill>
                <a:latin typeface="Arial" charset="0"/>
              </a:rPr>
              <a:t>Tutorials and other Training Material:</a:t>
            </a:r>
          </a:p>
          <a:p>
            <a:pPr marL="457200" indent="-457200"/>
            <a:r>
              <a:rPr lang="en-GB" sz="1400">
                <a:latin typeface="Arial" charset="0"/>
                <a:hlinkClick r:id="rId2"/>
              </a:rPr>
              <a:t>http://xafs.org/Tutorials</a:t>
            </a:r>
            <a:endParaRPr lang="es-ES" sz="1400">
              <a:latin typeface="Arial" charset="0"/>
            </a:endParaRPr>
          </a:p>
          <a:p>
            <a:pPr marL="457200" indent="-457200"/>
            <a:r>
              <a:rPr lang="en-GB" sz="1400">
                <a:latin typeface="Arial" charset="0"/>
                <a:hlinkClick r:id="rId3"/>
              </a:rPr>
              <a:t>http://gbxafs.iit.edu/training/tutorials.html</a:t>
            </a:r>
            <a:r>
              <a:rPr lang="es-ES" sz="1400">
                <a:latin typeface="Arial" charset="0"/>
              </a:rPr>
              <a:t> Grant Bunker’s tutorials</a:t>
            </a:r>
          </a:p>
          <a:p>
            <a:pPr marL="457200" indent="-457200"/>
            <a:r>
              <a:rPr lang="es-ES" sz="1400">
                <a:latin typeface="Arial" charset="0"/>
                <a:hlinkClick r:id="rId4"/>
              </a:rPr>
              <a:t>http://srs.dl.ac.uk/XRS/courses/</a:t>
            </a:r>
            <a:r>
              <a:rPr lang="es-ES" sz="1400">
                <a:latin typeface="Arial" charset="0"/>
              </a:rPr>
              <a:t> tutorial from Daresbury Lab, UK</a:t>
            </a:r>
          </a:p>
          <a:p>
            <a:pPr marL="457200" indent="-457200"/>
            <a:endParaRPr lang="es-ES" sz="1200">
              <a:solidFill>
                <a:schemeClr val="bg2"/>
              </a:solidFill>
              <a:latin typeface="Arial" charset="0"/>
            </a:endParaRPr>
          </a:p>
          <a:p>
            <a:pPr marL="457200" indent="-457200"/>
            <a:r>
              <a:rPr lang="es-ES" sz="1600" u="sng">
                <a:solidFill>
                  <a:schemeClr val="bg2"/>
                </a:solidFill>
                <a:latin typeface="Arial" charset="0"/>
              </a:rPr>
              <a:t>Software resources:</a:t>
            </a:r>
          </a:p>
          <a:p>
            <a:pPr marL="457200" indent="-457200"/>
            <a:r>
              <a:rPr lang="en-GB" sz="1400">
                <a:latin typeface="Arial" charset="0"/>
                <a:hlinkClick r:id="rId5"/>
              </a:rPr>
              <a:t>http://xafs.org/Software</a:t>
            </a:r>
            <a:endParaRPr lang="es-ES" sz="1400">
              <a:latin typeface="Arial" charset="0"/>
            </a:endParaRPr>
          </a:p>
          <a:p>
            <a:pPr marL="457200" indent="-457200"/>
            <a:r>
              <a:rPr lang="es-ES" sz="1400">
                <a:latin typeface="Arial" charset="0"/>
              </a:rPr>
              <a:t> 	Analysis programs: </a:t>
            </a:r>
            <a:r>
              <a:rPr lang="es-ES" sz="1400" i="1">
                <a:latin typeface="Arial" charset="0"/>
              </a:rPr>
              <a:t>Atoms </a:t>
            </a:r>
            <a:r>
              <a:rPr lang="es-ES" sz="1400">
                <a:latin typeface="Arial" charset="0"/>
              </a:rPr>
              <a:t>+</a:t>
            </a:r>
            <a:r>
              <a:rPr lang="es-ES" sz="1400" i="1">
                <a:latin typeface="Arial" charset="0"/>
              </a:rPr>
              <a:t> Feff </a:t>
            </a:r>
            <a:r>
              <a:rPr lang="es-ES" sz="1400">
                <a:latin typeface="Arial" charset="0"/>
              </a:rPr>
              <a:t>+ </a:t>
            </a:r>
            <a:r>
              <a:rPr lang="es-ES" sz="1400" i="1">
                <a:latin typeface="Arial" charset="0"/>
              </a:rPr>
              <a:t>iFeffit </a:t>
            </a:r>
            <a:r>
              <a:rPr lang="es-ES" sz="1400">
                <a:latin typeface="Arial" charset="0"/>
              </a:rPr>
              <a:t>(Theoretical XAFS calculations and fitting) – Univ. Chicago (USA)</a:t>
            </a:r>
          </a:p>
          <a:p>
            <a:pPr marL="457200" indent="-457200"/>
            <a:r>
              <a:rPr lang="es-ES" sz="1400">
                <a:latin typeface="Arial" charset="0"/>
              </a:rPr>
              <a:t>		                      </a:t>
            </a:r>
            <a:r>
              <a:rPr lang="es-ES" sz="1400" i="1">
                <a:solidFill>
                  <a:srgbClr val="CC0000"/>
                </a:solidFill>
                <a:latin typeface="Arial" charset="0"/>
              </a:rPr>
              <a:t>Athena, Artemis (EXAFS Data Reduction and fitting</a:t>
            </a:r>
          </a:p>
          <a:p>
            <a:pPr marL="457200" indent="-457200"/>
            <a:r>
              <a:rPr lang="en-GB" sz="1400">
                <a:latin typeface="Arial" charset="0"/>
                <a:hlinkClick r:id="rId6"/>
              </a:rPr>
              <a:t>http://gnxas.unicam.it</a:t>
            </a:r>
            <a:r>
              <a:rPr lang="es-ES" sz="1400">
                <a:latin typeface="Arial" charset="0"/>
              </a:rPr>
              <a:t> : </a:t>
            </a:r>
            <a:r>
              <a:rPr lang="es-ES" sz="1400" i="1">
                <a:latin typeface="Arial" charset="0"/>
              </a:rPr>
              <a:t>Gnxas</a:t>
            </a:r>
            <a:r>
              <a:rPr lang="es-ES" sz="1400">
                <a:latin typeface="Arial" charset="0"/>
              </a:rPr>
              <a:t> (Theoretical XAFS calculations and fitting) – Univ. Camerino (Italy)</a:t>
            </a:r>
          </a:p>
          <a:p>
            <a:pPr marL="457200" indent="-457200"/>
            <a:r>
              <a:rPr lang="en-GB" sz="1400">
                <a:latin typeface="Arial" charset="0"/>
                <a:hlinkClick r:id="rId7"/>
              </a:rPr>
              <a:t>http://www.esrf.fr/computing/scientific/xop/</a:t>
            </a:r>
            <a:r>
              <a:rPr lang="en-GB" sz="1400">
                <a:latin typeface="Arial" charset="0"/>
              </a:rPr>
              <a:t> </a:t>
            </a:r>
            <a:r>
              <a:rPr lang="en-GB" sz="1400" i="1">
                <a:latin typeface="Arial" charset="0"/>
              </a:rPr>
              <a:t>XOP</a:t>
            </a:r>
            <a:r>
              <a:rPr lang="en-GB" sz="1400">
                <a:latin typeface="Arial" charset="0"/>
              </a:rPr>
              <a:t> (DABAX data base, cross-section</a:t>
            </a:r>
            <a:r>
              <a:rPr lang="es-ES" sz="1400">
                <a:latin typeface="Arial" charset="0"/>
              </a:rPr>
              <a:t> and </a:t>
            </a:r>
            <a:r>
              <a:rPr lang="en-GB" sz="1400">
                <a:latin typeface="Arial" charset="0"/>
              </a:rPr>
              <a:t>lots of general x-ray</a:t>
            </a:r>
            <a:endParaRPr lang="es-ES" sz="1400">
              <a:latin typeface="Arial" charset="0"/>
            </a:endParaRPr>
          </a:p>
          <a:p>
            <a:pPr marL="457200" indent="-457200"/>
            <a:r>
              <a:rPr lang="en-GB" sz="1400">
                <a:latin typeface="Arial" charset="0"/>
              </a:rPr>
              <a:t>Calculations</a:t>
            </a:r>
            <a:r>
              <a:rPr lang="es-ES" sz="1400">
                <a:latin typeface="Arial" charset="0"/>
              </a:rPr>
              <a:t>, multipurpose data visualization and analysis</a:t>
            </a:r>
            <a:r>
              <a:rPr lang="en-GB" sz="1400">
                <a:latin typeface="Arial" charset="0"/>
              </a:rPr>
              <a:t>)</a:t>
            </a:r>
            <a:r>
              <a:rPr lang="es-ES" sz="1400">
                <a:latin typeface="Arial" charset="0"/>
              </a:rPr>
              <a:t>-</a:t>
            </a:r>
            <a:r>
              <a:rPr lang="en-GB" sz="1400">
                <a:latin typeface="Arial" charset="0"/>
              </a:rPr>
              <a:t>M. Sanchez del Rio, and R. J. Dejus</a:t>
            </a:r>
            <a:r>
              <a:rPr lang="es-ES" sz="1400">
                <a:latin typeface="Arial" charset="0"/>
              </a:rPr>
              <a:t> (ESRF, France)</a:t>
            </a:r>
            <a:r>
              <a:rPr lang="en-GB" sz="1400">
                <a:latin typeface="Arial" charset="0"/>
              </a:rPr>
              <a:t> </a:t>
            </a:r>
          </a:p>
          <a:p>
            <a:pPr marL="457200" indent="-457200"/>
            <a:endParaRPr lang="es-ES" sz="1400">
              <a:latin typeface="Arial" charset="0"/>
            </a:endParaRPr>
          </a:p>
          <a:p>
            <a:pPr marL="457200" indent="-457200"/>
            <a:r>
              <a:rPr lang="es-ES" sz="1400">
                <a:latin typeface="Arial" charset="0"/>
                <a:hlinkClick r:id="rId8"/>
              </a:rPr>
              <a:t>http://srs.dl.ac.uk/XRS/index.html</a:t>
            </a:r>
            <a:r>
              <a:rPr lang="es-ES" sz="1400">
                <a:latin typeface="Arial" charset="0"/>
              </a:rPr>
              <a:t> : </a:t>
            </a:r>
            <a:r>
              <a:rPr lang="es-ES" sz="1400" i="1">
                <a:latin typeface="Arial" charset="0"/>
              </a:rPr>
              <a:t>Excurv98</a:t>
            </a:r>
            <a:r>
              <a:rPr lang="es-ES" sz="1400">
                <a:latin typeface="Arial" charset="0"/>
              </a:rPr>
              <a:t> (Theoretical XAFS calculations and fitting) – Daresbury Lab (UK)</a:t>
            </a:r>
          </a:p>
          <a:p>
            <a:pPr marL="457200" indent="-457200"/>
            <a:endParaRPr lang="en-GB" sz="1400">
              <a:latin typeface="Arial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WHERE TO GO FROM HERE</a:t>
            </a:r>
            <a:endParaRPr lang="en-GB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PROCESSING AND ANALYSIS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052736"/>
            <a:ext cx="8208424" cy="3456384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dirty="0" err="1" smtClean="0"/>
              <a:t>Iffefit</a:t>
            </a:r>
            <a:r>
              <a:rPr lang="en-US" dirty="0" smtClean="0"/>
              <a:t> package:  </a:t>
            </a:r>
          </a:p>
          <a:p>
            <a:r>
              <a:rPr lang="en-US" b="0" dirty="0" smtClean="0"/>
              <a:t>http://cars9.uchicago.edu/ifeffit/</a:t>
            </a:r>
          </a:p>
          <a:p>
            <a:r>
              <a:rPr lang="en-US" b="0" dirty="0" smtClean="0"/>
              <a:t>http://bruceravel.github.io/demeter/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Athena: data </a:t>
            </a:r>
            <a:r>
              <a:rPr lang="en-US" dirty="0" err="1" smtClean="0"/>
              <a:t>processin</a:t>
            </a:r>
            <a:r>
              <a:rPr lang="en-GB" dirty="0" smtClean="0"/>
              <a:t>g</a:t>
            </a:r>
          </a:p>
          <a:p>
            <a:endParaRPr lang="en-GB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Artemis: data analysis using </a:t>
            </a:r>
            <a:r>
              <a:rPr lang="en-US" dirty="0" err="1" smtClean="0"/>
              <a:t>Feff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45</a:t>
            </a:fld>
            <a:endParaRPr lang="fr-FR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6"/>
          </p:nvPr>
        </p:nvSpPr>
        <p:spPr>
          <a:xfrm>
            <a:off x="719572" y="6483349"/>
            <a:ext cx="6120000" cy="212489"/>
          </a:xfrm>
        </p:spPr>
        <p:txBody>
          <a:bodyPr/>
          <a:lstStyle/>
          <a:p>
            <a:r>
              <a:rPr lang="en-US" dirty="0" smtClean="0"/>
              <a:t> XAFS l 20/11/2014 l V. </a:t>
            </a:r>
            <a:r>
              <a:rPr lang="en-US" dirty="0" err="1" smtClean="0"/>
              <a:t>Cuartero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00" y="126000"/>
            <a:ext cx="8236800" cy="494688"/>
          </a:xfrm>
        </p:spPr>
        <p:txBody>
          <a:bodyPr/>
          <a:lstStyle/>
          <a:p>
            <a:r>
              <a:rPr lang="en-US" dirty="0" smtClean="0"/>
              <a:t>Cu foil and </a:t>
            </a:r>
            <a:r>
              <a:rPr lang="en-US" dirty="0" err="1" smtClean="0"/>
              <a:t>cuo</a:t>
            </a:r>
            <a:r>
              <a:rPr lang="en-US" dirty="0" smtClean="0"/>
              <a:t> analysis: </a:t>
            </a:r>
            <a:r>
              <a:rPr lang="en-US" dirty="0" err="1" smtClean="0"/>
              <a:t>xanes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46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/>
              <a:t> XAFS l 20/11/2014 l V. </a:t>
            </a:r>
            <a:r>
              <a:rPr lang="en-US" dirty="0" err="1" smtClean="0"/>
              <a:t>Cuartero</a:t>
            </a:r>
            <a:endParaRPr lang="fr-FR" dirty="0"/>
          </a:p>
        </p:txBody>
      </p:sp>
      <p:pic>
        <p:nvPicPr>
          <p:cNvPr id="77826" name="Picture 2" descr="http://synchrotron.royalsociety.org.nz/wp-content/uploads/2013/08/cu_xanes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764704"/>
            <a:ext cx="3456384" cy="2661416"/>
          </a:xfrm>
          <a:prstGeom prst="rect">
            <a:avLst/>
          </a:prstGeom>
          <a:noFill/>
        </p:spPr>
      </p:pic>
      <p:pic>
        <p:nvPicPr>
          <p:cNvPr id="7" name="Picture 6" descr="CuXANE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0" y="1052736"/>
            <a:ext cx="4316318" cy="30531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43808" y="4665910"/>
            <a:ext cx="3932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 foil  Cu</a:t>
            </a:r>
            <a:r>
              <a:rPr lang="en-US" baseline="30000" dirty="0" smtClean="0"/>
              <a:t>0</a:t>
            </a:r>
            <a:r>
              <a:rPr lang="en-US" dirty="0" smtClean="0"/>
              <a:t>, 3d</a:t>
            </a:r>
            <a:r>
              <a:rPr lang="en-US" baseline="30000" dirty="0" smtClean="0"/>
              <a:t>10</a:t>
            </a:r>
            <a:r>
              <a:rPr lang="en-US" dirty="0" smtClean="0"/>
              <a:t> 4s</a:t>
            </a:r>
            <a:r>
              <a:rPr lang="en-US" baseline="30000" dirty="0" smtClean="0"/>
              <a:t>1</a:t>
            </a:r>
          </a:p>
          <a:p>
            <a:r>
              <a:rPr lang="en-US" dirty="0" smtClean="0"/>
              <a:t>Cu</a:t>
            </a:r>
            <a:r>
              <a:rPr lang="en-US" baseline="-25000" dirty="0" smtClean="0"/>
              <a:t>2</a:t>
            </a:r>
            <a:r>
              <a:rPr lang="en-US" dirty="0" smtClean="0"/>
              <a:t>O  Cu</a:t>
            </a:r>
            <a:r>
              <a:rPr lang="en-US" baseline="30000" dirty="0" smtClean="0"/>
              <a:t>1+</a:t>
            </a:r>
            <a:r>
              <a:rPr lang="en-US" dirty="0" smtClean="0"/>
              <a:t>, 3d</a:t>
            </a:r>
            <a:r>
              <a:rPr lang="en-US" baseline="30000" dirty="0" smtClean="0"/>
              <a:t>9</a:t>
            </a:r>
            <a:r>
              <a:rPr lang="en-US" dirty="0" smtClean="0"/>
              <a:t> 4s</a:t>
            </a:r>
            <a:r>
              <a:rPr lang="en-US" baseline="30000" dirty="0" smtClean="0"/>
              <a:t>1 </a:t>
            </a:r>
            <a:r>
              <a:rPr lang="en-US" dirty="0" smtClean="0"/>
              <a:t>Cu </a:t>
            </a:r>
            <a:r>
              <a:rPr lang="en-US" dirty="0" err="1" smtClean="0"/>
              <a:t>Tetrah</a:t>
            </a:r>
            <a:r>
              <a:rPr lang="en-US" dirty="0" smtClean="0"/>
              <a:t>.</a:t>
            </a:r>
            <a:endParaRPr lang="en-US" baseline="30000" dirty="0" smtClean="0"/>
          </a:p>
          <a:p>
            <a:r>
              <a:rPr lang="en-US" dirty="0" err="1" smtClean="0"/>
              <a:t>CuO</a:t>
            </a:r>
            <a:r>
              <a:rPr lang="en-US" dirty="0" smtClean="0"/>
              <a:t>  Cu</a:t>
            </a:r>
            <a:r>
              <a:rPr lang="en-US" baseline="30000" dirty="0" smtClean="0"/>
              <a:t>2+</a:t>
            </a:r>
            <a:r>
              <a:rPr lang="en-US" dirty="0" smtClean="0"/>
              <a:t>, 3d</a:t>
            </a:r>
            <a:r>
              <a:rPr lang="en-US" baseline="30000" dirty="0" smtClean="0"/>
              <a:t>8</a:t>
            </a:r>
            <a:r>
              <a:rPr lang="en-US" dirty="0" smtClean="0"/>
              <a:t> 4s</a:t>
            </a:r>
            <a:r>
              <a:rPr lang="en-US" baseline="30000" dirty="0" smtClean="0"/>
              <a:t>1 </a:t>
            </a:r>
            <a:r>
              <a:rPr lang="en-US" dirty="0" smtClean="0"/>
              <a:t>Cu square planar</a:t>
            </a:r>
            <a:endParaRPr lang="en-GB" baseline="30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 metal and cu oxide </a:t>
            </a:r>
            <a:r>
              <a:rPr lang="en-US" dirty="0" err="1" smtClean="0"/>
              <a:t>xafs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47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l Title of Presentation l Date of Presentation l Author</a:t>
            </a:r>
            <a:endParaRPr lang="fr-FR" dirty="0"/>
          </a:p>
        </p:txBody>
      </p:sp>
      <p:pic>
        <p:nvPicPr>
          <p:cNvPr id="98308" name="Picture 4" descr="Figure 1"/>
          <p:cNvPicPr>
            <a:picLocks noChangeAspect="1" noChangeArrowheads="1"/>
          </p:cNvPicPr>
          <p:nvPr/>
        </p:nvPicPr>
        <p:blipFill>
          <a:blip r:embed="rId2" cstate="print"/>
          <a:srcRect r="48274"/>
          <a:stretch>
            <a:fillRect/>
          </a:stretch>
        </p:blipFill>
        <p:spPr bwMode="auto">
          <a:xfrm>
            <a:off x="5220072" y="1179933"/>
            <a:ext cx="2808312" cy="3905251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755576" y="2476077"/>
            <a:ext cx="345638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smtClean="0"/>
              <a:t>The pre-edge features marked A</a:t>
            </a:r>
            <a:r>
              <a:rPr lang="en-GB" sz="1400" baseline="-25000" dirty="0" smtClean="0"/>
              <a:t>1</a:t>
            </a:r>
            <a:r>
              <a:rPr lang="en-GB" sz="1400" dirty="0" smtClean="0"/>
              <a:t> and A</a:t>
            </a:r>
            <a:r>
              <a:rPr lang="en-GB" sz="1400" baseline="-25000" dirty="0" smtClean="0"/>
              <a:t>2</a:t>
            </a:r>
            <a:r>
              <a:rPr lang="en-GB" sz="1400" dirty="0" smtClean="0"/>
              <a:t>, respectively, in the Cu</a:t>
            </a:r>
            <a:r>
              <a:rPr lang="en-GB" sz="1400" baseline="-25000" dirty="0" smtClean="0"/>
              <a:t>2</a:t>
            </a:r>
            <a:r>
              <a:rPr lang="en-GB" sz="1400" dirty="0" smtClean="0"/>
              <a:t>O and </a:t>
            </a:r>
            <a:r>
              <a:rPr lang="en-GB" sz="1400" dirty="0" err="1" smtClean="0"/>
              <a:t>CuO</a:t>
            </a:r>
            <a:r>
              <a:rPr lang="en-GB" sz="1400" dirty="0" smtClean="0"/>
              <a:t> spectra represent transitions from the 1s → axial 4p state, which contain a small portion of the unoccupied 3d states as the quadruple allowed transitions and are close to the 4s state. The feature marked as B is mainly due to the transition from copper 1s to the 4p state</a:t>
            </a:r>
            <a:endParaRPr lang="en-GB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251941"/>
            <a:ext cx="3932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 foil  Cu</a:t>
            </a:r>
            <a:r>
              <a:rPr lang="en-US" baseline="30000" dirty="0" smtClean="0"/>
              <a:t>0</a:t>
            </a:r>
            <a:r>
              <a:rPr lang="en-US" dirty="0" smtClean="0"/>
              <a:t>, 3d</a:t>
            </a:r>
            <a:r>
              <a:rPr lang="en-US" baseline="30000" dirty="0" smtClean="0"/>
              <a:t>10</a:t>
            </a:r>
            <a:r>
              <a:rPr lang="en-US" dirty="0" smtClean="0"/>
              <a:t> 4s</a:t>
            </a:r>
            <a:r>
              <a:rPr lang="en-US" baseline="30000" dirty="0" smtClean="0"/>
              <a:t>1</a:t>
            </a:r>
          </a:p>
          <a:p>
            <a:r>
              <a:rPr lang="en-US" dirty="0" smtClean="0"/>
              <a:t>Cu</a:t>
            </a:r>
            <a:r>
              <a:rPr lang="en-US" baseline="-25000" dirty="0" smtClean="0"/>
              <a:t>2</a:t>
            </a:r>
            <a:r>
              <a:rPr lang="en-US" dirty="0" smtClean="0"/>
              <a:t>O  Cu</a:t>
            </a:r>
            <a:r>
              <a:rPr lang="en-US" baseline="30000" dirty="0" smtClean="0"/>
              <a:t>1+</a:t>
            </a:r>
            <a:r>
              <a:rPr lang="en-US" dirty="0" smtClean="0"/>
              <a:t>, 3d</a:t>
            </a:r>
            <a:r>
              <a:rPr lang="en-US" baseline="30000" dirty="0" smtClean="0"/>
              <a:t>9</a:t>
            </a:r>
            <a:r>
              <a:rPr lang="en-US" dirty="0" smtClean="0"/>
              <a:t> 4s</a:t>
            </a:r>
            <a:r>
              <a:rPr lang="en-US" baseline="30000" dirty="0" smtClean="0"/>
              <a:t>1 </a:t>
            </a:r>
            <a:r>
              <a:rPr lang="en-US" dirty="0" smtClean="0"/>
              <a:t>Cu </a:t>
            </a:r>
            <a:r>
              <a:rPr lang="en-US" dirty="0" err="1" smtClean="0"/>
              <a:t>Tetrah</a:t>
            </a:r>
            <a:r>
              <a:rPr lang="en-US" dirty="0" smtClean="0"/>
              <a:t>.</a:t>
            </a:r>
            <a:endParaRPr lang="en-US" baseline="30000" dirty="0" smtClean="0"/>
          </a:p>
          <a:p>
            <a:r>
              <a:rPr lang="en-US" dirty="0" err="1" smtClean="0"/>
              <a:t>CuO</a:t>
            </a:r>
            <a:r>
              <a:rPr lang="en-US" dirty="0" smtClean="0"/>
              <a:t>  Cu</a:t>
            </a:r>
            <a:r>
              <a:rPr lang="en-US" baseline="30000" dirty="0" smtClean="0"/>
              <a:t>2+</a:t>
            </a:r>
            <a:r>
              <a:rPr lang="en-US" dirty="0" smtClean="0"/>
              <a:t>, 3d</a:t>
            </a:r>
            <a:r>
              <a:rPr lang="en-US" baseline="30000" dirty="0" smtClean="0"/>
              <a:t>8</a:t>
            </a:r>
            <a:r>
              <a:rPr lang="en-US" dirty="0" smtClean="0"/>
              <a:t> 4s</a:t>
            </a:r>
            <a:r>
              <a:rPr lang="en-US" baseline="30000" dirty="0" smtClean="0"/>
              <a:t>1 </a:t>
            </a:r>
            <a:r>
              <a:rPr lang="en-US" dirty="0" smtClean="0"/>
              <a:t>Cu square planar</a:t>
            </a:r>
            <a:endParaRPr lang="en-GB" baseline="30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00" y="126000"/>
            <a:ext cx="8236800" cy="494688"/>
          </a:xfrm>
        </p:spPr>
        <p:txBody>
          <a:bodyPr/>
          <a:lstStyle/>
          <a:p>
            <a:r>
              <a:rPr lang="en-US" dirty="0" smtClean="0"/>
              <a:t>C</a:t>
            </a:r>
            <a:r>
              <a:rPr lang="en-US" cap="none" dirty="0" smtClean="0"/>
              <a:t>u</a:t>
            </a:r>
            <a:r>
              <a:rPr lang="en-US" dirty="0" smtClean="0"/>
              <a:t> foil analysis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48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/>
              <a:t> XAFS l 20/11/2014 l V. </a:t>
            </a:r>
            <a:r>
              <a:rPr lang="en-US" dirty="0" err="1" smtClean="0"/>
              <a:t>Cuartero</a:t>
            </a:r>
            <a:endParaRPr lang="fr-FR" dirty="0"/>
          </a:p>
        </p:txBody>
      </p:sp>
      <p:sp>
        <p:nvSpPr>
          <p:cNvPr id="13" name="TextBox 12"/>
          <p:cNvSpPr txBox="1"/>
          <p:nvPr/>
        </p:nvSpPr>
        <p:spPr>
          <a:xfrm>
            <a:off x="467544" y="3884855"/>
            <a:ext cx="66736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Create the cluster, with ATOMS.</a:t>
            </a:r>
          </a:p>
          <a:p>
            <a:pPr marL="342900" indent="-342900">
              <a:buAutoNum type="arabicPeriod"/>
            </a:pPr>
            <a:r>
              <a:rPr lang="en-US" dirty="0" smtClean="0"/>
              <a:t>Create the scattering paths, with FEFF (integrated in Atoms)</a:t>
            </a:r>
          </a:p>
          <a:p>
            <a:pPr marL="342900" indent="-342900">
              <a:buAutoNum type="arabicPeriod"/>
            </a:pPr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shell analysis, with ARTEMIS.</a:t>
            </a:r>
          </a:p>
          <a:p>
            <a:pPr marL="342900" indent="-342900">
              <a:buAutoNum type="arabicPeriod"/>
            </a:pPr>
            <a:endParaRPr lang="en-US" dirty="0" smtClean="0"/>
          </a:p>
        </p:txBody>
      </p:sp>
      <p:sp>
        <p:nvSpPr>
          <p:cNvPr id="46" name="TextBox 45"/>
          <p:cNvSpPr txBox="1"/>
          <p:nvPr/>
        </p:nvSpPr>
        <p:spPr>
          <a:xfrm>
            <a:off x="467544" y="980728"/>
            <a:ext cx="79928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 smtClean="0"/>
              <a:t> Data processed, with Athena.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 Crystal structure (or reference crystal structure) known.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  Cu metal, FCC, Fm-3m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  </a:t>
            </a:r>
            <a:r>
              <a:rPr lang="en-US" dirty="0" err="1" smtClean="0"/>
              <a:t>CuO</a:t>
            </a:r>
            <a:r>
              <a:rPr lang="en-US" dirty="0" smtClean="0"/>
              <a:t>, monoclinic, C2/c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  Inorganic Crystal Structure data base </a:t>
            </a:r>
          </a:p>
          <a:p>
            <a:pPr lvl="1"/>
            <a:r>
              <a:rPr lang="en-US" dirty="0" smtClean="0"/>
              <a:t>https://icsd.fiz-karlsruhe.de/search/basic.xhtml;jsessionid=5DC14101FB0549F273F08BC77D85DF9D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00" y="126000"/>
            <a:ext cx="8236800" cy="494688"/>
          </a:xfrm>
        </p:spPr>
        <p:txBody>
          <a:bodyPr/>
          <a:lstStyle/>
          <a:p>
            <a:r>
              <a:rPr lang="en-US" dirty="0" smtClean="0"/>
              <a:t>C</a:t>
            </a:r>
            <a:r>
              <a:rPr lang="en-US" cap="none" dirty="0" smtClean="0"/>
              <a:t>u</a:t>
            </a:r>
            <a:r>
              <a:rPr lang="en-US" dirty="0" smtClean="0"/>
              <a:t> foil analysis: Atoms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49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/>
              <a:t> XAFS l 20/11/2014 l V. </a:t>
            </a:r>
            <a:r>
              <a:rPr lang="en-US" dirty="0" err="1" smtClean="0"/>
              <a:t>Cuartero</a:t>
            </a:r>
            <a:endParaRPr lang="fr-FR" dirty="0"/>
          </a:p>
        </p:txBody>
      </p:sp>
      <p:sp>
        <p:nvSpPr>
          <p:cNvPr id="13" name="TextBox 12"/>
          <p:cNvSpPr txBox="1"/>
          <p:nvPr/>
        </p:nvSpPr>
        <p:spPr>
          <a:xfrm>
            <a:off x="467544" y="764704"/>
            <a:ext cx="3467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Create the cluster</a:t>
            </a:r>
            <a:endParaRPr lang="en-US" sz="1400" dirty="0" smtClean="0"/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400" dirty="0" smtClean="0"/>
              <a:t>Atoms page &gt; Click Run Atoms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8" y="1493626"/>
            <a:ext cx="3312368" cy="3951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43"/>
          <p:cNvGrpSpPr/>
          <p:nvPr/>
        </p:nvGrpSpPr>
        <p:grpSpPr>
          <a:xfrm>
            <a:off x="1187625" y="3079992"/>
            <a:ext cx="3096345" cy="493024"/>
            <a:chOff x="1187624" y="3023373"/>
            <a:chExt cx="3096345" cy="493024"/>
          </a:xfrm>
        </p:grpSpPr>
        <p:sp>
          <p:nvSpPr>
            <p:cNvPr id="15" name="TextBox 14"/>
            <p:cNvSpPr txBox="1"/>
            <p:nvPr/>
          </p:nvSpPr>
          <p:spPr>
            <a:xfrm>
              <a:off x="1259632" y="3023374"/>
              <a:ext cx="1132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Structural info</a:t>
              </a:r>
              <a:endParaRPr lang="en-GB" sz="1200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2411760" y="3167390"/>
              <a:ext cx="504056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187624" y="3239398"/>
              <a:ext cx="13003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Absorption edge</a:t>
              </a:r>
              <a:endParaRPr lang="en-GB" sz="1200" dirty="0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2411760" y="3319790"/>
              <a:ext cx="504056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hape 30"/>
            <p:cNvCxnSpPr>
              <a:stCxn id="15" idx="0"/>
            </p:cNvCxnSpPr>
            <p:nvPr/>
          </p:nvCxnSpPr>
          <p:spPr>
            <a:xfrm rot="16200000" flipH="1">
              <a:off x="3024323" y="1824703"/>
              <a:ext cx="60975" cy="2458316"/>
            </a:xfrm>
            <a:prstGeom prst="curvedConnector4">
              <a:avLst>
                <a:gd name="adj1" fmla="val -374908"/>
                <a:gd name="adj2" fmla="val 61512"/>
              </a:avLst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41"/>
          <p:cNvGrpSpPr/>
          <p:nvPr/>
        </p:nvGrpSpPr>
        <p:grpSpPr>
          <a:xfrm>
            <a:off x="3077808" y="4293096"/>
            <a:ext cx="1422184" cy="1485746"/>
            <a:chOff x="2987824" y="4175502"/>
            <a:chExt cx="1422184" cy="1485746"/>
          </a:xfrm>
        </p:grpSpPr>
        <p:sp>
          <p:nvSpPr>
            <p:cNvPr id="32" name="TextBox 31"/>
            <p:cNvSpPr txBox="1"/>
            <p:nvPr/>
          </p:nvSpPr>
          <p:spPr>
            <a:xfrm>
              <a:off x="2987824" y="5399638"/>
              <a:ext cx="14221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Atom with core hole</a:t>
              </a:r>
              <a:endParaRPr lang="en-GB" sz="1100" dirty="0"/>
            </a:p>
          </p:txBody>
        </p:sp>
        <p:sp>
          <p:nvSpPr>
            <p:cNvPr id="33" name="Oval 32"/>
            <p:cNvSpPr/>
            <p:nvPr/>
          </p:nvSpPr>
          <p:spPr>
            <a:xfrm>
              <a:off x="3275856" y="4175502"/>
              <a:ext cx="216024" cy="216024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4" name="Straight Arrow Connector 33"/>
            <p:cNvCxnSpPr>
              <a:stCxn id="32" idx="0"/>
            </p:cNvCxnSpPr>
            <p:nvPr/>
          </p:nvCxnSpPr>
          <p:spPr>
            <a:xfrm flipH="1" flipV="1">
              <a:off x="3419872" y="4391526"/>
              <a:ext cx="279044" cy="1008112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42"/>
          <p:cNvGrpSpPr/>
          <p:nvPr/>
        </p:nvGrpSpPr>
        <p:grpSpPr>
          <a:xfrm>
            <a:off x="4716016" y="1988840"/>
            <a:ext cx="3312368" cy="646331"/>
            <a:chOff x="4499992" y="2087270"/>
            <a:chExt cx="3312368" cy="646331"/>
          </a:xfrm>
        </p:grpSpPr>
        <p:sp>
          <p:nvSpPr>
            <p:cNvPr id="38" name="TextBox 37"/>
            <p:cNvSpPr txBox="1"/>
            <p:nvPr/>
          </p:nvSpPr>
          <p:spPr>
            <a:xfrm>
              <a:off x="6156176" y="2087270"/>
              <a:ext cx="16561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Make input (feff.inp) for theoretical calculation (FEFF)</a:t>
              </a:r>
              <a:endParaRPr lang="en-GB" sz="1200" dirty="0"/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 flipH="1">
              <a:off x="4499992" y="2303294"/>
              <a:ext cx="1656184" cy="1676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Atomic cross section (e&lt; 1 </a:t>
            </a:r>
            <a:r>
              <a:rPr lang="en-US" sz="2400" dirty="0" err="1" smtClean="0"/>
              <a:t>M</a:t>
            </a:r>
            <a:r>
              <a:rPr lang="en-US" sz="2400" cap="none" dirty="0" err="1" smtClean="0"/>
              <a:t>e</a:t>
            </a:r>
            <a:r>
              <a:rPr lang="en-US" sz="2400" dirty="0" err="1" smtClean="0"/>
              <a:t>V</a:t>
            </a:r>
            <a:r>
              <a:rPr lang="en-US" sz="2400" dirty="0" smtClean="0"/>
              <a:t>)</a:t>
            </a:r>
            <a:endParaRPr lang="en-GB" sz="24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 XAFS l 20/11/2014 l V. </a:t>
            </a:r>
            <a:r>
              <a:rPr lang="en-US" dirty="0" err="1" smtClean="0"/>
              <a:t>Cuartero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133" name="AutoShape 529" descr="data:image/jpeg;base64,/9j/4AAQSkZJRgABAQAAAQABAAD/2wCEAAkGBhQSERUUEhQUFBUVGBgVFxgWGBgXFRoXHBYZFxgYGxoYGyYfGhkjGRgYHy8gIycpLCwsGB4xNTAqNSYrLCkBCQoKDgwOGA8PGikcHR0pKSwpLCwsKTUpKSkpLTMqKSkpKiwpKSwpKiwsKSkpKSwpKSksLikwKiwsKSkpLCwpKf/AABEIAQIAxAMBIgACEQEDEQH/xAAcAAABBQEBAQAAAAAAAAAAAAAGAAIDBAUHAQj/xABHEAABAwIDAwcICAQFAwUAAAABAgMRACEEEjEFQVEGEyJhcYGRFDIzUnKhsbMHI0KSwdHS8GJzouEVJFOC8UODsiVjdJSj/8QAGgEBAAMBAQEAAAAAAAAAAAAAAAEEBgMFAv/EADgRAAIBAQIJCwQCAgMAAAAAAAABAgMEEQUSEyExQVGhwQYVMjRTYYGCkbHRFFJx4UNiIjNyktL/2gAMAwEAAhEDEQA/AAnyhXrK+8r86Z5Yv1nPvK/OvE6+FUXHVlaG2w1mUluM4QJUppCjKl7yonU76oQp495vMI25WPF/xvxr93h3l/yxfFzxV+dIY1fFzxV+dQ4rYmObU4lTTOdkZnUJLC3EJsSooSSrKAQSQDAuaWJ2Vi2+bLgwiEupC2ytzDJC0HRSSVXT111yHeeTz9/TevgnVjFz5zncVfnXqsUsfac8VU3/AATGFbyA2wVMJDjvSw8IbKErDkzBRlUm4kXqrtNDzLaHFIayOSEOIDTjaiPOTmRIChvSYNMh3k8/Ls9/6LiMSs/aX4mn8+v1l+KqzXMHiwVApZzoQXVt/Vc6hATnUVImQQm5T5w3gUzDIxBaDqksNtrJShTgbQFkedlkSoA2JFhoTUZDvPpYfj2e/wDRqc+v1l+KqXPr9ZfiqqeB2TjnXzh0Mtl7LnSiGQVojMFNkmHE5bykkRVPAKxDznNJSyF3ssNN3GolyBmEG0zY1OQ7yef4dlv/AEbHPr9ZfiqvefX6y/FVUMEHFlVmSEgqUshsNpSCBMjUFRAHHMAJmtVGAcCQSjDwopSlSubAJUkLBF7go6UkxY8DUZDvHP8ADst/6IOfX6y/FVLn1+svxVVrAYXnkpSltvnFEAZUAyVebAE3iDEb6r4zYz/PFloYdbqTlLbZZUskedadYkwCSIuBeGQ7xz/Hst/6G8+v1l+KqXPr9ZfiqvGtnPcyh9QwwacOVK1Lw6UlQEqTdVlAag6Uw7BxrjwaYbw7i1N88lKFYdWduVCUEKhcZFSAZEUyHeOf4dlv/RJz6/WX4qpc+v1l+KqxdmPPvrLaUshQCjCw035olV1wJAkxrY8K0sNsPHOqbQ23h1LdRziEZsPnU3BOcJKpCYBMnhU5DvHP8Oy3/osc+v1l+KqXPr9ZfiqqmG2NjnOa5tGGXzxUhvKvDnMtISVIEKsqFA5TBqmy3iVP+TpGGLsxEsZSrTKFk5SqTpPGmQ7yOf4dlv8A0a5xC/WX4qqL/ED66/FVVWNmYxbK3kjDFptQQtzNh8qVEwASVb9x3iruztgY5x3muaZKigOpEsdNsz9Y2c0OJEGcpMU+n7z5lh/7ad3iMTtA+uvxVTkY1R0WvxUPjVV/nC24435OUtXWZZFpgFIJlYJsMsyRTsI7mbQogAlJmBAMOOCYFtAPCvmdLFV5ZsWFnaK0aTglffuV5a8oX66/vH86VRUqrmhxVsHJ1HdWOXf80yP/AI3/AIN1sJ1HdWJzmXFIVk5zKllQTJTJDKCLjdNWaGszPKFN5JL+3AO+VO2W8HtrHPALce6bbaYSlpKnGEozLVmKlAJUrohNzFxTeULTCmdk+UKUP/T1FIyjIVBCyjMsrBSM4Tok0L8otouYzErxC2A2twhSwgqKSQALBUkWHXVranKBWITh0OYNOXDNhluHHUnIIIzHeZ3gCrOMtpm/p632P0Zo/R4sqb2mXSu+zVgmJVkAQlMAkSAgAASNBequ1QU7Jwpw5z4c4pxSisAPHFBAASUCUhvmxYBSid5FhSZ5XOoU+U4RsB/DpwhTmcyoYS2lsJTvzdGcxnU1Sw+23UYXybmAptL4xLc5gpt0DLqPPTlsQR1g0xltH09X7H6M3MfhMLtQ4jFYJxzDYwNuvP4Zy6VjIeeLLg4gq6KtcxsBUP0rspTtDmkWbaw2HbZ4BHNkiOrMTWWNqLSt91rDBp18OIUoKKkoS5POc02fMKgSOkpUBRiNRqNkuoZ8o5tZaQG0FTi23OaHmoWpLagsJkxYKAJEmmMtpGQqrM4v0ZqO50bM2Y8kqTiG29oJQsWcDaA4U9ySAANL1Z2tssPON7RbQUFzMjFtgxkfLa4ci/1bvuV1k1XU8hXSccw6yGjh2mwpxDDDJGVQQACtSiDdatTW1gdqZ2nUNLa5xxpbSvOKCFJUkCYmxOYd/E0xkJUakVe4teDA/BYJKMMpSXWihxtlLiVKUCFZfKkiQ2oZv8uTpocpgkGtnEYZ1YU0lSGiHzhZDqzBRhnQpJ+p6UgvKKrCbARFa2G2PKGUpS2UpWFLsQei0trLluIIdVJ7KsYxhSHEpW4yHlPu4lKFuvTC23m0BFjCRnXwmBwofEYuWZZyjyPTHlTragXm8E+tvm80AlPQspIyqAFhGigbzVLZuwillosyFJ5tSCm/TstCtelJNx3aaG3J3YzjLarp6KfOBUta3IIWtanB0gRlGXgOszBs7YWIShSGUYZuCQlzM6oIlJkpaUNQFWSpwhMJ4VJ8Ajj9mMs4DAtOLVzacY+CUJCpTkAV5y0/ZkzfsNB2Dx7jWJddaUUllvEFlSSSlIS6pQyHQpkqPA5jMyaPNv4VaGWmC0ytrD5ssrdS6pRb5pZJHR03QYjWhZ9a1AThWUtpZcw4TzroAClrdUoqNytSlQJsIFuAlJydyzlna+DRiyjauHSEJdDreLbT/wBLE8w5KrfYcsQeJvc1T+h99StrtFRJIZdSOxLCkpHckAd1QbCccwreICXkBOIaWy6k5y2cwISokCy0kyD2jfUfJzaHkD/lDHMvLCVJSFqdQAFJKV2KUzY6zaguegrfRjiVf4pgkFRyc+lQSdMxTlntIAHcKp7MttRM2/zCv/MzVdlt5l9DzCC2ptSVtx08qkmReL34jqrT2htZTi1vIwSWn3MxWtKllAKwQtSG1GEKMnUmJMQYiMZbTr9PV+x+jNbkyEHYGPDhUlPlGGkpSFK3bipO/rr3bW0V4R3ZrzBHNNYdLmGMnnCnnVqcDtoCioqSQmUgGATrWRgNsutYF3B+ShSHlJWtZUoLzI8wiDAAtaDNNc2i67h8Ow8wFDDZkoWCUKLSlZlNq1BvoYBEnWmMtp9fTVvsfozR+lDDIYxBaYBS27lxZSYsXUylFvsoGeP5iqz9mehb9k/NdrzlntpzFqS64ylpSUIalClEFKBCAQrf17692X6Fv2T812udR3wZ6GCoShbYKSuefT+GWaVKlVE3Y5Go7qwn3Mr8ixDSCP8A66a3Uajuob2l6X/ts/JRVmgr7zM4fniOjJam+BMNoun7fuH5UwbTdmM3uH5VEikx51d8SOwzitlov/2S9WEbyoCo3A/CsJvaTpA6XuGlbj/mq7FfA1mbEwc3mIEzw08ez4VwopO+80OHK1SnKniSavT0M0MMwswVL1FhAn97vE0UcnNmFSFZhmSTI1tv3mI8NK95P7FCuktsHjP2RaNdTPDvomRh8swI0BANjrB9xqwopaDOytFSosWcm8+tnNlb++ujclNhjmEOaqIm5m/frXOTXZOSDf8Alm54D3gAd0zXGhrPc5QdOn+GXsLgwlXx6909unca5r9IeLnHqifq0tp7wkL+Kq6y20CbcYHG4092vbXD+UeL53FvrGinFR2A5R7gKmu8yRxwDTUq8pPVH3Ot8idqh/Cov0h0Sd/b4URMgJAAsLDsHfvrk30b7Z5t0tnRV/ATXUGl+74kfGu0JYyTPKtdB0K0qex7tW4xsdyaDpFxJJkwDImQNNAZoH+kgIaW2wjUAuKjQFRIA6/ta9XGuqJIAkmANT3XPYAPdXCeUW1PKcS67uUro+wOikfdA99cqzujdtPSwHQylox3oj7vRxJuTuww+TJiDqEyoCNJBBi0RSxmBaQQkp3nzkKCSQCcxgCDI0G4DtrZ+jjFQ8pM2ImKONp7PQ6Mi2xeYI036idO7ea+4Z4ooW6GJaakf7P5OMKwqE9JISCdcq8wnUjKoSCLX/5rM2viloy5DEzNp0j86JeUHJ84V0j7JEDhMyf31DdQ5tFsqUiIPnWPanqrg1fVPcp1JQwU5Rdzv1f8kZKtsOjePuinsbWdUfOHgKbjcNYH/mwuNdLHWocEmFHs/fdVjEjsPA+ttHaS9WXcZiFFtQUZgpIsBvI3Vp7L9C37J+a7WHtA6VubL9C37J+a7XOokoO49DBlWVW203Ntu56fwyzSpUqpG5HJ1HdQ3tL0o9hn5KKJEajuoZ2qr6wewz8lFWqGsy3KLRS83A8TXrDZJmoUvitPk+Ercg2ABUewR8bCrBlo6UazosrsPwNFvJnYLbbKFZRmUmSokq8BZO4bu/ShJzQ9h+FF+y3TzDZMRHf39XXVehrNLyg6VP8AD4G2MQopyoUQBusO3qiae0kjU6iDbjlPxAIPXWcjGQN/bJI9xtXrm00mJ103X/uBFWDNLSAbm/sNdj5KvBODaUbWAk+wVHXrB8a44o699dO5NbUnDIbNhltwOhGlwro2jfXChoZpOUHTp/hm7j9slpDhuMiSvwEAj9/nXIdmYAvuFI1yqUPauR4kR30e8q8ckYRwAwohITPBRGfKRYiJB00Bi1CPJIQ6tfCw14X99fUljTu7ijZ6kqFklUjplNJeXOZeDxKm1pUDBBHxuK7XsPaIeaSoG0Se39iuO7cw2R5VrK6Q79ffNEPIvbpSkszfVPXJj8z3V80XitxZewxTjXpU7XDWknw35gt5f7c5nBqQlXTe+rHHLq4fu9GP4q5eNlq8nL0WC0o8QfxFaHK/aBexOQHNk+rEaFX2yO+3YgUTY7CBGzFtZYhIXO+QoK7NAb75qWsfGZyoz+kyFLXKSlLxzJegNciMVkxbfWYrsLuHkbu65j9764Rs17I6hXBQ+Nd+wjoW0lRgyAamg74nLDlPEtWN9yT4cDmv0lrGRoDNZZ1v9njJvxoAS0CtJIsmb791o3gxG+ulfSswkNMkJAJcUCRv6Fc3bwJdUEgqFlGRNoi5A1Fc5X5XMX6DgsFN1E2r9WnpIpbRwJWZSADwk68TxMz41VRshY3Dx/Hfepto4UtqKVqcQRxkiLTBBvxBFiIvxzUOm8LV94+NdrpbTxcex/ZP/sv/ACebXELy6RHwBra2X6Fr2T812sLaigVSN8eOUD8K3Nl+ha9k/Ndr5n/rLWDnF4QThovld+LmWqVKlVI3I5Oo7qF9sH6wfy2vkoooRqO6hfbHpB/LZ+SirVn1mW5RaKXm4FIUVcheSzuKd6KVc3otcWAIM669177r0Kiun/R5tlGHwy0qygmSJVe+tuNharLMvCLlJJK8w1b++i/ZwPk6CbdERxP9tPChBW/v+FF2y8QlTKUzKgL7yLdtr1WoazS4fTbptaEnwK7mPgwlRPZM+786qNulRJImNPxmp8cyJISDeZJN/ACmYJxDYl2DIMDid0jWBc9wqwzOQi5NJK8H3dD2H4UUbAdUWkRpAke/+/5UMOCx7D8KKuTb6UspBWjogTJAjtvaar0dZo8PRcpU3FX5me8qsb9S23xWV79wjfulU9V9a95IbOlnNB6RJ7pt8dazeVWODjgyEKCU6puMxN491G/I9ts4ZASpJIFwCDB6+vTxr7hnk2efa4OnZaMLtrf5Zk8qNiZmVLHnI6faD53hrHVQZg8WWlhadRMfvtg12FDQNlJ86xkGCDu7L1ybbezCw+tqDY9GbEpMFNu+O6virFpqSL+CK9OdGdCtnS/y8NZa5L7EXiH5FwnedJ1vx3UdYnYjt07lApJkxcEbr6VZ5E7KDGHTKTmVcwJ17L0Q4jHstICnXENpmPrFBN9YvqYvXeMUo3HhV60q9aVTW3m4HBFIykg6gx3gxXauROPz4VueEdVci28UeUvFshSC4spKfNIKiRFGvIXbLSWMinEpWlRhJUEkg6x2RNcKLubRoMN03Vp06sVqz+Kv+S59LpPMMT/qKv8A7aCeSThTiAQJgKMHSYtMXjsol+kjbDLzLCWnUOELUo5VBUDKAJihXk3tVOHfS4sKUkahMT77UbSqXk0qM54LdOK/yb0eYk5d7PSvpNpSnL52Uy2JEqFxKYKoJgASJAma5+tJT5yTKbH3x3Hd30d7W2qlzEOOIByKVmTmGVY6iUKi173sYtehzFbMKlEpgDheJmdIMDqnxrrlI7TxebbV9jMF1ZXMfZEnskD8aI9l+ha9k/NdrNe2YWkOKJBBSAIn1hx7K0dl+ha9k/Ndr5nJODuLuDqE6NtpRmrm03uZapUqVUjbDkajuoa2q0S4P5bPyUUSp1HdQ5tV6HB/LZ+SirVDWZblFopebgUhhjXYfo95Mf5XO7bnLpuBYkQez9xXKtmguuIbBAK1BIzGE3MXNd02OyRhkhKkkA7jEJyno6TqBrxqyZUy8fyNaBKsgM9ffuqk9hWWhv7E/jPwolL1rDtuPhQ3tPEBJkXN9D+5FQTeylisWEtklMTIAAAPaertrIMWz6m8A6DdbWTVrGYzo2AO6YtPDfVRhwJvqpW8XVxgcN1CR52eg+fCf4QOl3k27r91bOydntkjKh1XjH4CKyk55noJP3j3x+daWz3lAyXMvY3PvKo7qC9m6jk4hQ9Ar/ctCfzrSwGCWzdOHJ6krQr3FQqHDPnXnwfaSgfCTruqwjELmy2VdpUDfdp+FSRey1/i5SQFMPp/7ayPEAzbhUeIYafUFLafkX9E5+ins414f9LNO9DiCPik+6nnFrmVMOjrSCq/a2omhBpMvACAlYAsJQtPvUAPfxq1LaklLhIn1god4VEHXjWZh9qgkAZ5O5UpVu/1Ik99amG2mUJlSXkDfLZUNfWB07SaAz3OR+DcPrEfxZiP31zULHJFhAIyxqQRood5N+qtla23hByq4EQlY6wdR8OM1A7IAGabpKVEakRYgWnd1gzbcJvZnYLkyy4mFyYtrbXfU6eRGDHnN+En4CrmzgEk63vfh1dYrURfSR2a0F4N4rkDg1Aw0o23SLb+qvnvlHs1LGKdaGYBKiBIKSD+wf2a+mOVOJW3h3FJ+ylUGJgxCSQTEAme7ia+X+ULjinlqdIKibFPmkbiI3GxoL2Z73fx1kRRLssfUteyfmu0LBVFOy/Qteyfmu1zq9BnqYHz2yHj7Ms0qVKqBvhyNR3UMbY9J/sa+SiidGo7RQxtj0n+xr5KKtWfWZblFopebgM2cglQiO+1q7JsTlGl4J6agCMsEC0HQKOot9r+1cYYVbU8Oyde+BRxyaWYCYtJAneQB76smVR0PauG6EoJMaEFCgAALQnrm1qFcZiDFzPGLDhcSfwq9h3Wj0FghWY3KrdZnSDffrVDbLASYnMBv0HDgJPXUEmK+9It3Tu/KajYXA6/wqF9QUbXAM9VS4FjMojhE8N3u/KhJbwyVrFoSkfaO/qFaeCwzgIhSD2gjxgGh3aG1MpASbDQ7+2qSdvKJiVHjwoDquCw7sZebYXb7JSbGb9JAt3/AJVUx2EWm6WlIFpA6QSexMEeEdYob5PbcShYVly9hgdmlq6VsvaLbqgCRBjwnX97qHyDGC2oJmFAxNsx7juHfWqxilK80TN5C0pNt0KIHuqHGbPRmAMR/b3H+1MUhDS9TBSkxMXgA6dlAEKTiCIDZuP9RPUDF/dar+DxbyR0mHIi5QpKz2gJVmPhWC1ykDakpypiJkKTx8QYBoowO2WnRZRB1In8xHhUgb5Yhzok5oiQqQtOnHpJNqp7RVCR6wUk9evVvIJq9imSqJOabJXw35Twkd1qx38QMxBGg3jUxOh7D76Au4CSoTe2vx99bTC4qi0gZQtN5vYaaTHxHbUvOCY3n976kGi4oKEEAjfuNcS+mzkclGTFsiEn6pwDcblCuzVJ7q6vjnQUETBiJHHu/DdQPt595TWJYf8ArGy3KCblJCTqYucwSdJ17KgHAiLUT7N9C37Kvmu0OOCiTZx+pb9k/NdrnV6DPVwP1yHj7MsUqVKqBvhydR3UPbTYlwH/ANtn5KKIU6juoZ2uTzg/ls/JRVmhrMtyi0UvNwJcMECZoz5INc4s+q2lSyd2ojtJVbv6qAsMyTaYmj3kysIbIEwqZ3TlEp03SSfCrJlS5tpawlCm+iqRcRYKSQNQay3sWpwQo9MWOtuqCBHdRVisB9S4Cb5MoHG0zHd76BMOysOACYWFA23QVSPD40JJ8O3Y91NU9kB6zrUrdtev4/8AFV8QgDzu3Sf2aElXFP8ABOZSrgdf5fnUCkuASQ2BwzX+FeuNLWo5bE2jeBwA9bfVPF7NUlZAkg3BIkkdvHqoQXcPiVDdHeDRDsfb6kqGUm1qwWdnKAEG+WbnrAgcddOo8KuYTCKHnCCI67HjFAGY2uVC5PUdd8b7/wDFYG2NtEKgkyOvrkH+9E2zuTKlsFQKBaR50z4a6VzjajTnOKzJNtTuHfQDsRtg5pKoPbVvA8qVJI6Z13GKx3dnqShLhTIVIHG3UZjvvrpVjZzgyEvYdDjYIlSRkcE6EKT2aGgvOuciOWST9Us5gs2m0TfvE6cLUSbaAKStJEkA+6Aa43yUZBUooJlqHEkfaQDewuSBw4V1nAulbCCQFgoIJAIuBYgEWG7tB4VJBfw+IKMOlQuQE/BMjTQfCNKjVthJ0JjURedfx4TpSaxafJQTfNmsfagAawYmLTe3CsljD82gJS4UgXggAbifNEazaBbcKAs4zaYgrCjB3gXte4sZ7eF6o7WxqHMI6pQBVza0hQiVApNjv69ayNrYhRKUGDa6haSQZ00EmaWKV/llgQbCR8PEEeNQDjbyCkkHq/5oh2b6Fv2VfOdrO2jE2uBMEgAlOomN4mD31o7P9E37KvnO1zq9Bnq4H65Dx9mWKVKlVE3w5Oo7qHdpTzg4ZGR/+KKIk6juofx4+st6jXyW6s0NZluUWil5uBG05lJ/fjRhyWcAQJmYjgbq0voLyaD2nOkBa/G/uomwDgPmmwgC0HWBYbzMyKsmWDNrEgKWtRkISQBrrH78Kydn4cpdcAAIaCyJ3pUCkAddzwq5gXJzbjKZtJGUyf6R76zVY3KVaSoSZ9oGB3HSgK2OYhatBICr9YBrPW0VRc68TWvtQXQQbLQnXjlFuzd3VnNKAVc9XZQkh8l6IAmZt1eF6XPPpBEiDbppQo+JFTrcAsJM+PupqWM14N+J0oCBhTrivOMnXcmN9hburXawwTlG/U93bUTXQFhff4mrAckzvj8aA6psbCIGFiAejPEaeAv1ULcp+TsIcxLQBgdIRbIRlJA0sSZ6ieFGHJRrPhYO9I6qa7h1NhQIzIIhSSJBBmQeEgmpPk4uHSRlLCHE3NhlPugd0eFa+y9o5QEMMIbVuJOYjrAiJ/iPVVrb+w1MuZ2TCDJTe3sngRMddoq/sTHqVlSpCFGCRCgCd+8QNDvqCSls/k8pDy1JS0tKhn+tUQpClJ6YCkpMpVqQRBo7FmQB50RAumYAyiQLabhawtVfDMNuE9EA2JTBzZiCQCJBBG42mYuL1dZKZBgZSpKR1jNxJnx66kgAxthxTxaIIabIbGsEhRBV3wDx0jrKHMRzgniEyFdLdl111jhQvjB/mnfVL7gjdIVYdgBHZBor2M1cAi4AkG4noq+FQDH2tswhSVaXOvuieFQNuwXEEaJA7iCPco/Cinb2zCtAyAFQVPdvuOq8b6GMfh0qOdGhISqDaDmgg9eaLaA1IOa7faCXFAaawdQd/eKfgEw037KvnO15trpkKOpF/AX8Ir3A+ib7FfOdrlV6DPWwR1yHj7MnpUqVUTfDk6juoc2qk85I9Rn5KKI06juof2l6QR6jNh/JRVmhrMryi0UvNwK+DchQkcffNG3J3YxWjOlQSE6qUYSDGp7t1Dj+wHGlKzgKKS0LG31qC4g6BShlSqdIiiV/CrZQpskBDV1wbZpcEwBxZcAPUmNQTZMsjTwUCwNsq1DrhJBJ3DXSsB7EhKkkCRmWY0nurUeYUhRQShIQgAjNcJzhpRjWOcVE75tNyMI5LdK+bMQQZ6R+H50JNt18OttKTaBl4eaSD261jmxIq9sfE50rHqrKu5QPDdINRKT0uNARpnTj+/321pYLDka1Eyi5/P8Af7FXHHw2kkmPGgG415KIkdwvM/C9N2WM6hAMk6cKosoU4sOLsCSEp7jFa+w3Ql0EgABdCDrfJlORIT6qRbr1uD4aUuUm20YYJ51PQcWEEgWAN5PhWbsvakuAg2V7uGtaPKXDJxGHda1JbUU9SkiU3HWI76kgrYnYgWjMyoEKg2i+nAQf32UC7bwRYUohsC9yCUjQbhFjJMQBWlyE5VFEMOEjLbr6qPsfgW30HMAbRI1jUCRQHNth4xbjgkkyIObU7hujdHhRmpLYSA4oDJ9aQdSkWJI7ZPbWFszZnNPjeNJ3zNhe8zO7fxrMx21kr2isj7C+YN+iW0oKFgjQdNSzP8XUKAibY5wu9FLbilKUU/8ATVckKEm0ze+43FynXYxeQNwTmBFjY5el0ST9oKCxfW3GszY7q+aTmJCkKSZ/htqDuI42sOunqxCVuZFCJVkCRpmLZKh1XUCO2oAd4iSidQe61p74M91AroLaUpkE5lJtYwpRCT2hQgjtHCip/GFGFBJnKLxvggE9lxQZyvfhIVY5iFaREdIkTrdM3A86pBzfaYhRTplJEcIt+FSYL0aOxXznaXKJwF9ZHEg9tLBejR2K+c7XKr0GetgfrkPH2ZNSpUqom+HJ1HdWBiXCMS2RqAwRYG/NNxYgg94PYa306juoZ2qPrB7DPyUVas+syvKLRS83AMMTgFDO2FL5tlSWxLaHCoeUqaEZ0JOdAfWZkglYgiBCCFqClOPFYJSrottQrOteVxBUiLqxBJFlpLmhjog7ZIvVhp6KsmVDdzCrU5lLjigt9eHP1aDYYlrMqAICOchWoMhI0JjBxmECGw6FElRTmkAFKlhS4I3gpgpVvhY+zfDU4Tbw48aujCzE2tpvtUEl7Y+Jh6NyxHjcX93fWmV3/YrCxTsCE7vw099bGLUUuKBsQYI4GTI7aEmi2oJHWe+xqLm+dUSfMTM9Z18Bv7qrjEzw092/8atJxiZSlKQAIF1TYfAdLf30Bccw/ONlGhjUblCYMHs98UPN4lxo9MyCfOHmnd3G1areKCoFpy2A1MnLB/iuAeuTuq3hcAlyEriCQgAaDpKTbify6qAWyeUyypKUJUpW6BRzhF4kgLcWEJIMIABXcESsk9G1wkdXSOgFtm7MQy4kphIzqGZPnFKIBsbTJmOGs0W4F1K2ShZzFKTIHRIjOUrzEWzFPcSd2ggyNrbCV0cRh5K24zoSOkW9yhxIvI4Duov5M7bDzQkzu/e7UGn7OwySqFEZikpBslR7YsSTOm+/AUOLAw+0HG0QAtPOQDMFUkgjcTqBpBBGsVJAQY3E81zjguW0qXHEgSBMRqRNCnJrkYtSs6ldBRzFci8q6VtZ4zRKhvnRlJu64ECOoFR7uh+FF2FwCcoGm6OzhQHPV7N5lSxJKFrMFU2QAFRB0EGL1RAQXV2KFFWYnUglKcwuN6QkTugcKLeVqG0c3mIALqEydNb30EideNAox6nSrKDzgdUFbrKzRKb+qBrFxUAKXQrydoAocQ4HG17gc6Zb1PrIIsd16GuXDf8Akm3MqgU9FdjGX1rDinuzCrOx9qKAXh3ZAJhJFoX9hQPHMYOlj20zH7TK23W8wzJcDmVRhQJs6gX4kEDqVUg5ZtPFB1RVAzkXIkSQkCCNJsTI138asYH0Tfsq+c7RG/s1l3pLbAVeVI6CtZkxYnuNZu0NnJYLaEElPN5r9bz0iuVXoM9bA/XIePsypSpUqom+HJ1HdQztVUOD2GfkoomTqO6hzabRU4I/02vkoqzZ9ZleUWil5uBUS52VYawyl9Q4/u9SsYRI6zVjnKsmVuPcOwlHWeJ1/tUrXSPu/GoCZqwwmEyogdtCSsT0hO9SR/UKL+X2x1NOnEA5kPKzGJ6Oa6ZPCLdo66yOSDbC8a2jERzbsthRtlUYKVX06Qj/AHV2DaGwxlSy4M6ZCQT9pGhSeugOHs4qLbxTTiVlYIG88Yv+GvjV7lZsHyLElAkospBNzlP2Sd5Gk03DgECIoCHD44pWkkeYQYvfgNZ3C47a2dnbWShKrwcmUAayXEDQ9SYsftms97Z2a8XFUsRs90aJV3DXw66AIsFymlEOaQoqiNCgpUniTYXPVuq1srlAUgFWqcxgEQSQuAZ6iNaEmMC9Nm13v5h8dK2sFs5aR00EdotB17TumgDbZ/LXmmUqWCAymBKTJUSZCb7gU67ybndm4HlUcQ6p9aU9BtLYN5JAAAubSRMbr8ahxuBzYNacsJAnwVJ7d9ZnJ3Z5Wl1wGGcMguE3GdQ00I1XCZG4cTQHSuTm0c+Mw7fBLjqv9wCUTwMZj310haLEiuR/Rxig++lwxziFEGIEpWmwjgCkAcJArr7p6JqUQcv+mXEkbOHFTyI7gonqrmexNvpCpWtQPE6EcCRp4EUa/TJtdDi2cGk3QS86fVJTlSntyyr/AHJ40BYjZqUjoyTOvVUEmthuUiUvE5xBI0ixCp3kbt4q3trENuPrW063K4VGcIJJEnzjvM7zQs3hgJJA0mD7vzqgzGc2gToKEhU20tINjruMiL6RY3qDbPnN/wAofOerBW2B2VfC5Q3aOgfnPVzq9BnqYH65Dx9meUqVKqJvhyNR3VkYzzh/La+S3WujUd1Y+PPSH8tr5LdWaGsy3KH+LzcCGaRUBqYqHOeNRxwqyZW8sJfv0RXhJOppqNKU0B6/oDR0z9Lr6sKjDlpDj4KUh5ajEAQlRTI+s4qmLTEzQM7dNVSKEM6dyuZXicKFuBPOo6KynzTBIKk8JiY/tXOMLjy2qDpNX9lcpXWRk9I2bFtWnXB1Sey3VVHHoQsktymfsq3d+/3UAS4DaII11rXw23Eo1jt1vP5VzlpxSNLdVWv8QUdaC86Ns7bzSVg9dEzm3sOtuyEpi5NgQN58Iri7eLG9Udgk/EUQNYMrShbbpUjVUgWP8Qvb3UJJuUnKIOSlBIw46KlJ/wCqoQQlPUCPieE7mMb8l2InMAl3HOpJGkNIhQT2CE96qwQtzaWOZZMFDfQlKYGUGVKIFh3cKPvpZ5NuOYVhxlMpw4UFJGoSQnpdcZb9VCAR5A8o/JsWnozmJSRITMg5RJEA5wi+7fXbcJy4ad2e5jMi0BoOBbbgAcS4ixbPBWaB318u87xP77aPGuUBdwyGy/BdI8obiS4poDmn825ShlQreS0k8aEmRiMQp11x50ytxRUr2iZt1CvOckxx/f7/ADpY5wDoi4G+L/vrpmzQFODMRHE+891ARbSXlt3+7o1lNG9WtoYjOtRGhJI7N1VUC9CSTELtFaOH9G37KvnO1jKXJrYw/o2/ZV852udXoM9TA/XIePsx9KlSqib4cnUd1Yu0T0h/La+S3W0nUd1Ye0T0x/La+SirNDWZXlF/F5uBVBpRXiafFWTKnrelNUqnp0qNdAeqXaoqcaaaA8KaSTTknx91ODNvyoCJxE1Glwg7u8TVwBPXScQk76ArqdB+yB2Ej8akZ2gpucnRkEb94g76apIFN5sGhBqbA5TvYNRXh8iVEQSUhZjqzTFbD30i7RdSQrFLCSIhIQgRp9lINC7WGHGrzLQ3EUJRb2c2yrouAJk6gxN7pOuvGDGt9Dq8oNgIwmICWlKU242280V5SrIsaKKbFSVBSbcO2s1vZoVEOIF+2jRDHOYJAUUrcw5IJyx9S7ETN+i6N0eloSCGLWSAKgW5AgakeA3jtPwqTHLCSQDJB13T1VUQL399CR6xbSoFVOpVQPGgIRW1hfRt+yr5ztY1bOG9G37KvnO1zq9BnqYH65Dx9mPpUqVUTfDk6jurD2h54/ls/JbrcTqO6sPaHnj+W18lurNDWZXlF/F5uBUFSA0wU8VZMqeoOtMWKcKUUBDXiqeTXkUA1NSo6/3wqKK8K6AsZBxI76RY66YFSJ376RUaAccKeqmnDq6q9D9OGJoDxLR3x4U9KT1eHZTRia952aEmjhHlI0IBMjTTS/74Vs7G2iptxK3JdbUC282VHpsrBzJBOigYUOBQnShk4jhTkvqO80BexhGcxpJjTTdYW0qBJmoktmpUJoSPWTUb6bVMRNMdTagKtbGG9G37KvnO1j1sYf0bfsq+c7XOr0GepgfrkPH2Y+lSpVRN8OTqO6sXHjpj+W18lutkGmJeWABawAEhBMAQBJBNgI14V2pTUb7zwsL2KpasTE1X77jBCb04it7n19X3W/015zy/4fuo/TXbLRPD5ktHdv8AgHzE16a3w6v+H7iP01Jzp4j7qP00y0SY4DtL1rf8Awo14qicuHq+6j9NLnD1fcR+mpy0T65htO2Pq/gFFqqEroxzHq+4j9NKez7jf6aZaI5gtO2Pq/gFGnb1YSoGiOez7jf6aWc9X3UfpqMtEcwWnbH1fwD/ADQNRKw4om55XEfdR+mlzyuI+6j9NMtEcw2nbH1fwDIQKcE0Sc6eI+4j9NLnjxH3UfpplojmG07Y+r+DAQOypkkdVbXPq4/0o/TS59XH+lH6aZaJPMNp2x9X8GYkivR3Vp+Uq9b+lH6aXlS/W/pR+mmWiOYbTtj6v4MzwpGtPylXrf0o/TS8oV639KP00y0RzDadsfV/BgkVrsejb9lXznam548f6Ufppq3CYzEmBA0AAkmAAABdRPfXxOqpRuLtgwTXs9ojVm1cr9fc1sG0qVKqxqBV7SpVKAq8mlSqAezSpUqkHlKlSqAKlSpUAqVKlQCpUqVAKlSpVIFSpUqAVKlSoBUqVKgFSpUqgCpUqVAf/9k="/>
          <p:cNvSpPr>
            <a:spLocks noChangeAspect="1" noChangeArrowheads="1"/>
          </p:cNvSpPr>
          <p:nvPr/>
        </p:nvSpPr>
        <p:spPr bwMode="auto">
          <a:xfrm>
            <a:off x="33231" y="-32719"/>
            <a:ext cx="65106" cy="6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20016" tIns="10008" rIns="20016" bIns="1000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5"/>
          <p:cNvGraphicFramePr>
            <a:graphicFrameLocks noChangeAspect="1"/>
          </p:cNvGraphicFramePr>
          <p:nvPr/>
        </p:nvGraphicFramePr>
        <p:xfrm>
          <a:off x="107504" y="1772816"/>
          <a:ext cx="4768832" cy="4536504"/>
        </p:xfrm>
        <a:graphic>
          <a:graphicData uri="http://schemas.openxmlformats.org/presentationml/2006/ole">
            <p:oleObj spid="_x0000_s5122" name="KGPlot" r:id="rId3" imgW="4476600" imgH="4238640" progId="KGraph_Plot">
              <p:embed/>
            </p:oleObj>
          </a:graphicData>
        </a:graphic>
      </p:graphicFrame>
      <p:grpSp>
        <p:nvGrpSpPr>
          <p:cNvPr id="18" name="Group 17"/>
          <p:cNvGrpSpPr/>
          <p:nvPr/>
        </p:nvGrpSpPr>
        <p:grpSpPr>
          <a:xfrm>
            <a:off x="1021904" y="1938536"/>
            <a:ext cx="2514600" cy="914400"/>
            <a:chOff x="1021904" y="1938536"/>
            <a:chExt cx="2514600" cy="914400"/>
          </a:xfrm>
        </p:grpSpPr>
        <p:sp>
          <p:nvSpPr>
            <p:cNvPr id="37" name="Line 6"/>
            <p:cNvSpPr>
              <a:spLocks noChangeShapeType="1"/>
            </p:cNvSpPr>
            <p:nvPr/>
          </p:nvSpPr>
          <p:spPr bwMode="auto">
            <a:xfrm>
              <a:off x="1021904" y="1938536"/>
              <a:ext cx="2514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Oval 7"/>
            <p:cNvSpPr>
              <a:spLocks noChangeArrowheads="1"/>
            </p:cNvSpPr>
            <p:nvPr/>
          </p:nvSpPr>
          <p:spPr bwMode="auto">
            <a:xfrm>
              <a:off x="1934816" y="2014736"/>
              <a:ext cx="1447800" cy="8382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Arc 9"/>
            <p:cNvSpPr>
              <a:spLocks/>
            </p:cNvSpPr>
            <p:nvPr/>
          </p:nvSpPr>
          <p:spPr bwMode="auto">
            <a:xfrm rot="10800000">
              <a:off x="1430761" y="1942852"/>
              <a:ext cx="533400" cy="457200"/>
            </a:xfrm>
            <a:custGeom>
              <a:avLst/>
              <a:gdLst>
                <a:gd name="T0" fmla="*/ 0 w 21600"/>
                <a:gd name="T1" fmla="*/ 0 h 21600"/>
                <a:gd name="T2" fmla="*/ 533400 w 21600"/>
                <a:gd name="T3" fmla="*/ 457200 h 21600"/>
                <a:gd name="T4" fmla="*/ 0 w 21600"/>
                <a:gd name="T5" fmla="*/ 45720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40" name="Text Box 10"/>
          <p:cNvSpPr txBox="1">
            <a:spLocks noChangeArrowheads="1"/>
          </p:cNvSpPr>
          <p:nvPr/>
        </p:nvSpPr>
        <p:spPr bwMode="auto">
          <a:xfrm>
            <a:off x="5759450" y="2538884"/>
            <a:ext cx="2425700" cy="53816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sz="2800" dirty="0">
                <a:latin typeface="Symbol" pitchFamily="18" charset="2"/>
              </a:rPr>
              <a:t>m</a:t>
            </a:r>
            <a:r>
              <a:rPr lang="es-ES" sz="2800" dirty="0"/>
              <a:t>/</a:t>
            </a:r>
            <a:r>
              <a:rPr lang="es-ES" sz="2800" dirty="0">
                <a:latin typeface="Symbol" pitchFamily="18" charset="2"/>
              </a:rPr>
              <a:t>r</a:t>
            </a:r>
            <a:r>
              <a:rPr lang="es-ES" sz="2800" dirty="0"/>
              <a:t> = (N</a:t>
            </a:r>
            <a:r>
              <a:rPr lang="es-ES" sz="2800" baseline="-25000" dirty="0"/>
              <a:t>A</a:t>
            </a:r>
            <a:r>
              <a:rPr lang="es-ES" sz="2800" dirty="0"/>
              <a:t>/A)</a:t>
            </a:r>
            <a:r>
              <a:rPr lang="es-ES" sz="2800" dirty="0" err="1">
                <a:latin typeface="Symbol" pitchFamily="18" charset="2"/>
              </a:rPr>
              <a:t>s</a:t>
            </a:r>
            <a:r>
              <a:rPr lang="es-ES" sz="2800" baseline="-25000" dirty="0" err="1"/>
              <a:t>a</a:t>
            </a:r>
            <a:endParaRPr lang="en-GB" sz="2800" baseline="-25000" dirty="0"/>
          </a:p>
        </p:txBody>
      </p:sp>
      <p:sp>
        <p:nvSpPr>
          <p:cNvPr id="41" name="Text Box 12"/>
          <p:cNvSpPr txBox="1">
            <a:spLocks noChangeArrowheads="1"/>
          </p:cNvSpPr>
          <p:nvPr/>
        </p:nvSpPr>
        <p:spPr bwMode="auto">
          <a:xfrm>
            <a:off x="4932040" y="3732138"/>
            <a:ext cx="429532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s-ES" sz="2600" dirty="0" err="1">
                <a:latin typeface="Symbol" pitchFamily="18" charset="2"/>
              </a:rPr>
              <a:t>s</a:t>
            </a:r>
            <a:r>
              <a:rPr lang="es-ES" sz="2600" baseline="-25000" dirty="0" err="1"/>
              <a:t>a</a:t>
            </a:r>
            <a:r>
              <a:rPr lang="es-ES" sz="2600" dirty="0"/>
              <a:t>= </a:t>
            </a:r>
            <a:r>
              <a:rPr lang="es-ES" sz="2600" dirty="0" err="1">
                <a:latin typeface="Symbol" pitchFamily="18" charset="2"/>
              </a:rPr>
              <a:t>s</a:t>
            </a:r>
            <a:r>
              <a:rPr lang="es-ES" sz="2600" baseline="-25000" dirty="0" err="1"/>
              <a:t>pe</a:t>
            </a:r>
            <a:r>
              <a:rPr lang="es-ES" sz="2600" dirty="0"/>
              <a:t> + </a:t>
            </a:r>
            <a:r>
              <a:rPr lang="es-ES" sz="2600" dirty="0" err="1">
                <a:latin typeface="Symbol" pitchFamily="18" charset="2"/>
              </a:rPr>
              <a:t>s</a:t>
            </a:r>
            <a:r>
              <a:rPr lang="es-ES" sz="2600" baseline="-25000" dirty="0" err="1"/>
              <a:t>coh</a:t>
            </a:r>
            <a:r>
              <a:rPr lang="es-ES" sz="2600" dirty="0"/>
              <a:t> + </a:t>
            </a:r>
            <a:r>
              <a:rPr lang="es-ES" sz="2600" dirty="0" err="1">
                <a:latin typeface="Symbol" pitchFamily="18" charset="2"/>
              </a:rPr>
              <a:t>s</a:t>
            </a:r>
            <a:r>
              <a:rPr lang="es-ES" sz="2600" baseline="-25000" dirty="0" err="1"/>
              <a:t>incoh</a:t>
            </a:r>
            <a:r>
              <a:rPr lang="es-ES" sz="2600" dirty="0"/>
              <a:t> + </a:t>
            </a:r>
            <a:r>
              <a:rPr lang="es-ES" sz="2600" dirty="0" err="1">
                <a:latin typeface="Symbol" pitchFamily="18" charset="2"/>
              </a:rPr>
              <a:t>s</a:t>
            </a:r>
            <a:r>
              <a:rPr lang="es-ES" sz="2600" baseline="-25000" dirty="0" err="1"/>
              <a:t>pp</a:t>
            </a:r>
            <a:endParaRPr lang="en-GB" sz="2600" baseline="-25000" dirty="0"/>
          </a:p>
        </p:txBody>
      </p:sp>
      <p:cxnSp>
        <p:nvCxnSpPr>
          <p:cNvPr id="42" name="AutoShape 13"/>
          <p:cNvCxnSpPr>
            <a:cxnSpLocks noChangeShapeType="1"/>
            <a:stCxn id="40" idx="2"/>
          </p:cNvCxnSpPr>
          <p:nvPr/>
        </p:nvCxnSpPr>
        <p:spPr bwMode="auto">
          <a:xfrm flipH="1">
            <a:off x="6948264" y="3077047"/>
            <a:ext cx="24036" cy="567977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</p:cxnSp>
      <p:sp>
        <p:nvSpPr>
          <p:cNvPr id="43" name="Oval 14"/>
          <p:cNvSpPr>
            <a:spLocks noChangeArrowheads="1"/>
          </p:cNvSpPr>
          <p:nvPr/>
        </p:nvSpPr>
        <p:spPr bwMode="auto">
          <a:xfrm>
            <a:off x="5550768" y="3645024"/>
            <a:ext cx="533400" cy="762000"/>
          </a:xfrm>
          <a:prstGeom prst="ellipse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Line 16"/>
          <p:cNvSpPr>
            <a:spLocks noChangeShapeType="1"/>
          </p:cNvSpPr>
          <p:nvPr/>
        </p:nvSpPr>
        <p:spPr bwMode="auto">
          <a:xfrm flipH="1">
            <a:off x="8388424" y="3789040"/>
            <a:ext cx="3048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46" name="Line 18"/>
          <p:cNvSpPr>
            <a:spLocks noChangeShapeType="1"/>
          </p:cNvSpPr>
          <p:nvPr/>
        </p:nvSpPr>
        <p:spPr bwMode="auto">
          <a:xfrm>
            <a:off x="8382000" y="3758084"/>
            <a:ext cx="3048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51" name="Rectangle 50"/>
          <p:cNvSpPr/>
          <p:nvPr/>
        </p:nvSpPr>
        <p:spPr>
          <a:xfrm>
            <a:off x="467544" y="788511"/>
            <a:ext cx="83529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it-IT" dirty="0" smtClean="0"/>
              <a:t>  Quantifies the strength of the X-ray – matter interaction  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 For photon energies between 1 and 30 keV the </a:t>
            </a:r>
            <a:r>
              <a:rPr lang="en-US" dirty="0" smtClean="0">
                <a:solidFill>
                  <a:srgbClr val="00B0F0"/>
                </a:solidFill>
              </a:rPr>
              <a:t>photoelectric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it-IT" dirty="0" smtClean="0">
                <a:solidFill>
                  <a:srgbClr val="00B0F0"/>
                </a:solidFill>
              </a:rPr>
              <a:t>absorption  </a:t>
            </a:r>
            <a:r>
              <a:rPr lang="it-IT" dirty="0" smtClean="0"/>
              <a:t>is the leading interaction with matter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/>
      <p:bldP spid="43" grpId="0" animBg="1"/>
      <p:bldP spid="45" grpId="0" animBg="1"/>
      <p:bldP spid="4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484784"/>
            <a:ext cx="6995977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00" y="126000"/>
            <a:ext cx="8236800" cy="494688"/>
          </a:xfrm>
        </p:spPr>
        <p:txBody>
          <a:bodyPr/>
          <a:lstStyle/>
          <a:p>
            <a:r>
              <a:rPr lang="en-US" dirty="0" smtClean="0"/>
              <a:t>C</a:t>
            </a:r>
            <a:r>
              <a:rPr lang="en-US" cap="none" dirty="0" smtClean="0"/>
              <a:t>u</a:t>
            </a:r>
            <a:r>
              <a:rPr lang="en-US" dirty="0" smtClean="0"/>
              <a:t> foil analysis: Atoms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50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/>
              <a:t> XAFS l 20/11/2014 l V. </a:t>
            </a:r>
            <a:r>
              <a:rPr lang="en-US" dirty="0" err="1" smtClean="0"/>
              <a:t>Cuartero</a:t>
            </a:r>
            <a:endParaRPr lang="fr-FR" dirty="0"/>
          </a:p>
        </p:txBody>
      </p:sp>
      <p:sp>
        <p:nvSpPr>
          <p:cNvPr id="13" name="TextBox 12"/>
          <p:cNvSpPr txBox="1"/>
          <p:nvPr/>
        </p:nvSpPr>
        <p:spPr>
          <a:xfrm>
            <a:off x="467544" y="764704"/>
            <a:ext cx="3467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Create the cluster</a:t>
            </a:r>
            <a:endParaRPr lang="en-US" sz="1400" dirty="0" smtClean="0"/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400" dirty="0" smtClean="0"/>
              <a:t>Atoms page &gt; Click Run Atoms</a:t>
            </a:r>
          </a:p>
        </p:txBody>
      </p:sp>
      <p:grpSp>
        <p:nvGrpSpPr>
          <p:cNvPr id="3" name="Group 43"/>
          <p:cNvGrpSpPr/>
          <p:nvPr/>
        </p:nvGrpSpPr>
        <p:grpSpPr>
          <a:xfrm>
            <a:off x="107504" y="2924944"/>
            <a:ext cx="1728192" cy="1213104"/>
            <a:chOff x="1187624" y="2303293"/>
            <a:chExt cx="1728192" cy="1213104"/>
          </a:xfrm>
        </p:grpSpPr>
        <p:sp>
          <p:nvSpPr>
            <p:cNvPr id="15" name="TextBox 14"/>
            <p:cNvSpPr txBox="1"/>
            <p:nvPr/>
          </p:nvSpPr>
          <p:spPr>
            <a:xfrm>
              <a:off x="1259632" y="2303293"/>
              <a:ext cx="1132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Structural info</a:t>
              </a:r>
              <a:endParaRPr lang="en-GB" sz="1200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2411760" y="2447309"/>
              <a:ext cx="504056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187624" y="3239398"/>
              <a:ext cx="13003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Absorption edge</a:t>
              </a:r>
              <a:endParaRPr lang="en-GB" sz="1200" dirty="0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2411760" y="3319790"/>
              <a:ext cx="504056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41"/>
          <p:cNvGrpSpPr/>
          <p:nvPr/>
        </p:nvGrpSpPr>
        <p:grpSpPr>
          <a:xfrm>
            <a:off x="3077808" y="2852936"/>
            <a:ext cx="1422184" cy="2925906"/>
            <a:chOff x="2987824" y="2735342"/>
            <a:chExt cx="1422184" cy="2925906"/>
          </a:xfrm>
        </p:grpSpPr>
        <p:sp>
          <p:nvSpPr>
            <p:cNvPr id="32" name="TextBox 31"/>
            <p:cNvSpPr txBox="1"/>
            <p:nvPr/>
          </p:nvSpPr>
          <p:spPr>
            <a:xfrm>
              <a:off x="2987824" y="5399638"/>
              <a:ext cx="14221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Atom with core hole</a:t>
              </a:r>
              <a:endParaRPr lang="en-GB" sz="1100" dirty="0"/>
            </a:p>
          </p:txBody>
        </p:sp>
        <p:sp>
          <p:nvSpPr>
            <p:cNvPr id="33" name="Oval 32"/>
            <p:cNvSpPr/>
            <p:nvPr/>
          </p:nvSpPr>
          <p:spPr>
            <a:xfrm>
              <a:off x="3041856" y="2735342"/>
              <a:ext cx="216024" cy="216024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4" name="Straight Arrow Connector 33"/>
            <p:cNvCxnSpPr>
              <a:stCxn id="32" idx="0"/>
            </p:cNvCxnSpPr>
            <p:nvPr/>
          </p:nvCxnSpPr>
          <p:spPr>
            <a:xfrm flipH="1" flipV="1">
              <a:off x="3185872" y="3023374"/>
              <a:ext cx="513044" cy="2376264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42"/>
          <p:cNvGrpSpPr/>
          <p:nvPr/>
        </p:nvGrpSpPr>
        <p:grpSpPr>
          <a:xfrm>
            <a:off x="2987824" y="5173960"/>
            <a:ext cx="2016224" cy="1349643"/>
            <a:chOff x="2771800" y="5272390"/>
            <a:chExt cx="2016224" cy="1349643"/>
          </a:xfrm>
        </p:grpSpPr>
        <p:sp>
          <p:nvSpPr>
            <p:cNvPr id="38" name="TextBox 37"/>
            <p:cNvSpPr txBox="1"/>
            <p:nvPr/>
          </p:nvSpPr>
          <p:spPr>
            <a:xfrm>
              <a:off x="3131840" y="5975702"/>
              <a:ext cx="16561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Make input (feff.inp) for theoretical calculation (FEFF)</a:t>
              </a:r>
              <a:endParaRPr lang="en-GB" sz="1200" dirty="0"/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 flipH="1" flipV="1">
              <a:off x="2771800" y="5272390"/>
              <a:ext cx="288032" cy="991344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00" y="126000"/>
            <a:ext cx="8236800" cy="494688"/>
          </a:xfrm>
        </p:spPr>
        <p:txBody>
          <a:bodyPr/>
          <a:lstStyle/>
          <a:p>
            <a:r>
              <a:rPr lang="en-US" dirty="0" smtClean="0"/>
              <a:t>C</a:t>
            </a:r>
            <a:r>
              <a:rPr lang="en-US" cap="none" dirty="0" smtClean="0"/>
              <a:t>u</a:t>
            </a:r>
            <a:r>
              <a:rPr lang="en-US" dirty="0" smtClean="0"/>
              <a:t> foil analysis: Atoms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51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/>
              <a:t> XAFS l 20/11/2014 l V. </a:t>
            </a:r>
            <a:r>
              <a:rPr lang="en-US" dirty="0" err="1" smtClean="0"/>
              <a:t>Cuartero</a:t>
            </a:r>
            <a:endParaRPr lang="fr-FR" dirty="0"/>
          </a:p>
        </p:txBody>
      </p:sp>
      <p:sp>
        <p:nvSpPr>
          <p:cNvPr id="13" name="TextBox 12"/>
          <p:cNvSpPr txBox="1"/>
          <p:nvPr/>
        </p:nvSpPr>
        <p:spPr>
          <a:xfrm>
            <a:off x="467544" y="764704"/>
            <a:ext cx="4342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Create the cluster</a:t>
            </a:r>
            <a:endParaRPr lang="en-US" sz="1400" dirty="0" smtClean="0"/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400" dirty="0" smtClean="0"/>
              <a:t>Theory input page feff.inp &gt; Click Run </a:t>
            </a:r>
            <a:r>
              <a:rPr lang="en-US" sz="1400" dirty="0" err="1" smtClean="0"/>
              <a:t>Feff</a:t>
            </a:r>
            <a:endParaRPr lang="en-US" sz="1400" dirty="0" smtClean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1484784"/>
            <a:ext cx="5176633" cy="4925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683568" y="2132856"/>
            <a:ext cx="1454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Absorption </a:t>
            </a:r>
            <a:r>
              <a:rPr lang="en-US" sz="1200" dirty="0" err="1" smtClean="0"/>
              <a:t>lenghts</a:t>
            </a:r>
            <a:endParaRPr lang="en-GB" sz="12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129700" y="2420888"/>
            <a:ext cx="144016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7544" y="2492896"/>
            <a:ext cx="18373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Normalization correction</a:t>
            </a:r>
            <a:endParaRPr lang="en-GB" sz="1200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43608" y="2769895"/>
            <a:ext cx="144016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99592" y="3861048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Hole number</a:t>
            </a:r>
          </a:p>
          <a:p>
            <a:r>
              <a:rPr lang="en-US" sz="1200" dirty="0" smtClean="0"/>
              <a:t>and S02 value</a:t>
            </a:r>
            <a:endParaRPr lang="en-GB" sz="1200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1024997" y="4077072"/>
            <a:ext cx="144016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11560" y="4941168"/>
            <a:ext cx="1915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Atomic potential index list</a:t>
            </a:r>
            <a:endParaRPr lang="en-GB" sz="1200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115616" y="5218167"/>
            <a:ext cx="144016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11560" y="2996952"/>
            <a:ext cx="1582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Crystallographic Info</a:t>
            </a:r>
            <a:endParaRPr lang="en-GB" sz="1200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115616" y="3273951"/>
            <a:ext cx="144016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00" y="126000"/>
            <a:ext cx="8236800" cy="494688"/>
          </a:xfrm>
        </p:spPr>
        <p:txBody>
          <a:bodyPr/>
          <a:lstStyle/>
          <a:p>
            <a:r>
              <a:rPr lang="en-US" dirty="0" smtClean="0"/>
              <a:t>C</a:t>
            </a:r>
            <a:r>
              <a:rPr lang="en-US" cap="none" dirty="0" smtClean="0"/>
              <a:t>u</a:t>
            </a:r>
            <a:r>
              <a:rPr lang="en-US" dirty="0" smtClean="0"/>
              <a:t> foil analysis: atoms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52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/>
              <a:t> XAFS l 20/11/2014 l V. </a:t>
            </a:r>
            <a:r>
              <a:rPr lang="en-US" dirty="0" err="1" smtClean="0"/>
              <a:t>Cuartero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474914" y="764704"/>
            <a:ext cx="51234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buFont typeface="Arial" pitchFamily="34" charset="0"/>
              <a:buChar char="•"/>
            </a:pPr>
            <a:r>
              <a:rPr lang="en-US" sz="1400" dirty="0" smtClean="0"/>
              <a:t>Theory input page &gt; Click Save File (feff_Cufoil.inp)</a:t>
            </a:r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16134" y="1196752"/>
            <a:ext cx="4044097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957516" y="2852936"/>
            <a:ext cx="1454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Absorption </a:t>
            </a:r>
            <a:r>
              <a:rPr lang="en-US" sz="1200" dirty="0" err="1" smtClean="0"/>
              <a:t>lenghts</a:t>
            </a:r>
            <a:endParaRPr lang="en-GB" sz="12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403648" y="3140968"/>
            <a:ext cx="144016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99592" y="3224009"/>
            <a:ext cx="18373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Normalization correction</a:t>
            </a:r>
            <a:endParaRPr lang="en-GB" sz="12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475656" y="3501008"/>
            <a:ext cx="144016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34227" y="3717032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Hole number</a:t>
            </a:r>
          </a:p>
          <a:p>
            <a:r>
              <a:rPr lang="en-US" sz="1200" dirty="0" smtClean="0"/>
              <a:t>and S02 value</a:t>
            </a:r>
            <a:endParaRPr lang="en-GB" sz="12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259632" y="3933056"/>
            <a:ext cx="144016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55576" y="4592161"/>
            <a:ext cx="1915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Atomic potential index list</a:t>
            </a:r>
            <a:endParaRPr lang="en-GB" sz="1200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259632" y="4869160"/>
            <a:ext cx="144016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3059832" y="1844824"/>
            <a:ext cx="504056" cy="43204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00" y="126000"/>
            <a:ext cx="8236800" cy="494688"/>
          </a:xfrm>
        </p:spPr>
        <p:txBody>
          <a:bodyPr/>
          <a:lstStyle/>
          <a:p>
            <a:r>
              <a:rPr lang="en-US" dirty="0" smtClean="0"/>
              <a:t>C</a:t>
            </a:r>
            <a:r>
              <a:rPr lang="en-US" cap="none" dirty="0" smtClean="0"/>
              <a:t>u</a:t>
            </a:r>
            <a:r>
              <a:rPr lang="en-US" dirty="0" smtClean="0"/>
              <a:t> foil analysis: atoms </a:t>
            </a:r>
            <a:r>
              <a:rPr lang="en-US" dirty="0" err="1" smtClean="0"/>
              <a:t>feff</a:t>
            </a:r>
            <a:r>
              <a:rPr lang="en-US" dirty="0" smtClean="0"/>
              <a:t> page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53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/>
              <a:t> XAFS l 20/11/2014 l V. </a:t>
            </a:r>
            <a:r>
              <a:rPr lang="en-US" dirty="0" err="1" smtClean="0"/>
              <a:t>Cuartero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474914" y="764704"/>
            <a:ext cx="42321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buFont typeface="Arial" pitchFamily="34" charset="0"/>
              <a:buChar char="•"/>
            </a:pPr>
            <a:r>
              <a:rPr lang="en-US" sz="1400" dirty="0" smtClean="0"/>
              <a:t>Theory input page (</a:t>
            </a:r>
            <a:r>
              <a:rPr lang="en-US" sz="1400" dirty="0" err="1" smtClean="0"/>
              <a:t>Feff</a:t>
            </a:r>
            <a:r>
              <a:rPr lang="en-US" sz="1400" dirty="0" smtClean="0"/>
              <a:t>) &gt; Click Run </a:t>
            </a:r>
            <a:r>
              <a:rPr lang="en-US" sz="1400" dirty="0" err="1" smtClean="0"/>
              <a:t>Feff</a:t>
            </a:r>
            <a:endParaRPr lang="en-US" sz="1400" dirty="0" smtClean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1124744"/>
            <a:ext cx="4164815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Group 17"/>
          <p:cNvGrpSpPr/>
          <p:nvPr/>
        </p:nvGrpSpPr>
        <p:grpSpPr>
          <a:xfrm>
            <a:off x="1043608" y="2708920"/>
            <a:ext cx="1944216" cy="276999"/>
            <a:chOff x="1259632" y="2708920"/>
            <a:chExt cx="1944216" cy="276999"/>
          </a:xfrm>
        </p:grpSpPr>
        <p:sp>
          <p:nvSpPr>
            <p:cNvPr id="16" name="TextBox 15"/>
            <p:cNvSpPr txBox="1"/>
            <p:nvPr/>
          </p:nvSpPr>
          <p:spPr>
            <a:xfrm>
              <a:off x="1259632" y="2708920"/>
              <a:ext cx="19159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Atomic potential index list</a:t>
              </a:r>
              <a:endParaRPr lang="en-GB" sz="1200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2985919"/>
              <a:ext cx="1440160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899592" y="4232121"/>
            <a:ext cx="1737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List of atomic positions</a:t>
            </a:r>
            <a:endParaRPr lang="en-GB" sz="1200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475656" y="4581128"/>
            <a:ext cx="144016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427984" y="2780928"/>
            <a:ext cx="968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Index value</a:t>
            </a:r>
          </a:p>
          <a:p>
            <a:pPr algn="ctr"/>
            <a:r>
              <a:rPr lang="en-US" sz="1200" dirty="0" smtClean="0"/>
              <a:t>for atomic</a:t>
            </a:r>
          </a:p>
          <a:p>
            <a:pPr algn="ctr"/>
            <a:r>
              <a:rPr lang="en-US" sz="1200" dirty="0" smtClean="0"/>
              <a:t>potentials</a:t>
            </a:r>
            <a:endParaRPr lang="en-GB" sz="12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788024" y="3356992"/>
            <a:ext cx="8384" cy="28538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54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/>
              <a:t> XAFS l 20/11/2014 l V. </a:t>
            </a:r>
            <a:r>
              <a:rPr lang="en-US" dirty="0" err="1" smtClean="0"/>
              <a:t>Cuartero</a:t>
            </a:r>
            <a:endParaRPr lang="fr-FR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27075" y="125413"/>
            <a:ext cx="8237538" cy="495300"/>
          </a:xfrm>
        </p:spPr>
        <p:txBody>
          <a:bodyPr/>
          <a:lstStyle/>
          <a:p>
            <a:r>
              <a:rPr lang="en-US" dirty="0" smtClean="0"/>
              <a:t>C</a:t>
            </a:r>
            <a:r>
              <a:rPr lang="en-US" cap="none" dirty="0" smtClean="0"/>
              <a:t>u</a:t>
            </a:r>
            <a:r>
              <a:rPr lang="en-US" dirty="0" smtClean="0"/>
              <a:t> foil analysis: </a:t>
            </a:r>
            <a:r>
              <a:rPr lang="en-US" dirty="0" err="1" smtClean="0"/>
              <a:t>artemis</a:t>
            </a:r>
            <a:endParaRPr lang="en-GB" dirty="0"/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052736"/>
            <a:ext cx="6768752" cy="501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val 9"/>
          <p:cNvSpPr/>
          <p:nvPr/>
        </p:nvSpPr>
        <p:spPr>
          <a:xfrm>
            <a:off x="4139952" y="1916832"/>
            <a:ext cx="864096" cy="14401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5004048" y="2060849"/>
            <a:ext cx="648072" cy="122413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728882" y="3356992"/>
            <a:ext cx="1806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Select FEFF calculation</a:t>
            </a:r>
          </a:p>
          <a:p>
            <a:pPr algn="ctr"/>
            <a:r>
              <a:rPr lang="en-US" sz="1200" dirty="0" smtClean="0"/>
              <a:t>to display this page</a:t>
            </a:r>
            <a:endParaRPr lang="en-GB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55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/>
              <a:t> XAFS l 20/11/2014 l V. </a:t>
            </a:r>
            <a:r>
              <a:rPr lang="en-US" dirty="0" err="1" smtClean="0"/>
              <a:t>Cuartero</a:t>
            </a:r>
            <a:endParaRPr lang="fr-FR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27075" y="125413"/>
            <a:ext cx="8237538" cy="495300"/>
          </a:xfrm>
        </p:spPr>
        <p:txBody>
          <a:bodyPr/>
          <a:lstStyle/>
          <a:p>
            <a:r>
              <a:rPr lang="en-US" dirty="0" smtClean="0"/>
              <a:t>C</a:t>
            </a:r>
            <a:r>
              <a:rPr lang="en-US" cap="none" dirty="0" smtClean="0"/>
              <a:t>u</a:t>
            </a:r>
            <a:r>
              <a:rPr lang="en-US" dirty="0" smtClean="0"/>
              <a:t> foil analysis: </a:t>
            </a:r>
            <a:r>
              <a:rPr lang="en-US" dirty="0" err="1" smtClean="0"/>
              <a:t>artemis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899592" y="4985881"/>
            <a:ext cx="784887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b="1" dirty="0" smtClean="0"/>
              <a:t> </a:t>
            </a:r>
            <a:r>
              <a:rPr lang="en-GB" sz="1600" b="1" dirty="0" smtClean="0"/>
              <a:t>Deg: </a:t>
            </a:r>
            <a:r>
              <a:rPr lang="en-GB" sz="1600" dirty="0" smtClean="0"/>
              <a:t>Degeneracy of the path (number of identical scattering paths)</a:t>
            </a:r>
            <a:r>
              <a:rPr lang="en-US" sz="1600" b="1" dirty="0" smtClean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en-GB" sz="1600" b="1" dirty="0" smtClean="0"/>
              <a:t> </a:t>
            </a:r>
            <a:r>
              <a:rPr lang="en-GB" sz="1600" b="1" dirty="0" err="1" smtClean="0"/>
              <a:t>Reff</a:t>
            </a:r>
            <a:r>
              <a:rPr lang="en-GB" sz="1600" b="1" dirty="0" smtClean="0"/>
              <a:t>: </a:t>
            </a:r>
            <a:r>
              <a:rPr lang="en-GB" sz="1600" dirty="0" err="1" smtClean="0"/>
              <a:t>Inital</a:t>
            </a:r>
            <a:r>
              <a:rPr lang="en-GB" sz="1600" dirty="0" smtClean="0"/>
              <a:t> half path length (bond length for single scattering path)</a:t>
            </a:r>
          </a:p>
          <a:p>
            <a:pPr>
              <a:buFont typeface="Arial" pitchFamily="34" charset="0"/>
              <a:buChar char="•"/>
            </a:pPr>
            <a:r>
              <a:rPr lang="en-GB" sz="1600" b="1" dirty="0" smtClean="0"/>
              <a:t> amp: </a:t>
            </a:r>
            <a:r>
              <a:rPr lang="en-GB" sz="1600" dirty="0" smtClean="0"/>
              <a:t>Estimate of amplitude of path relative to first path.</a:t>
            </a:r>
          </a:p>
          <a:p>
            <a:r>
              <a:rPr lang="en-GB" sz="1600" dirty="0" smtClean="0"/>
              <a:t>• </a:t>
            </a:r>
            <a:r>
              <a:rPr lang="en-GB" sz="1600" b="1" dirty="0" err="1" smtClean="0"/>
              <a:t>fs</a:t>
            </a:r>
            <a:r>
              <a:rPr lang="en-GB" sz="1600" b="1" dirty="0" smtClean="0"/>
              <a:t>: </a:t>
            </a:r>
            <a:r>
              <a:rPr lang="en-GB" sz="1600" dirty="0" smtClean="0"/>
              <a:t>Number of forward scattering events.</a:t>
            </a:r>
          </a:p>
          <a:p>
            <a:r>
              <a:rPr lang="en-GB" sz="1600" dirty="0" smtClean="0"/>
              <a:t>• </a:t>
            </a:r>
            <a:r>
              <a:rPr lang="en-GB" sz="1600" b="1" dirty="0" smtClean="0"/>
              <a:t>Scattering Path: </a:t>
            </a:r>
            <a:r>
              <a:rPr lang="en-GB" sz="1600" dirty="0" smtClean="0"/>
              <a:t>atoms scattering photoelectron, [+] symbol represents core atom.</a:t>
            </a:r>
            <a:endParaRPr lang="en-GB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3653611" y="449982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Feff</a:t>
            </a:r>
            <a:r>
              <a:rPr lang="en-US" b="1" dirty="0" smtClean="0"/>
              <a:t> paths</a:t>
            </a:r>
            <a:endParaRPr lang="en-GB" b="1" dirty="0"/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692696"/>
            <a:ext cx="6480720" cy="3735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56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/>
              <a:t> XAFS l 20/11/2014 l V. </a:t>
            </a:r>
            <a:r>
              <a:rPr lang="en-US" dirty="0" err="1" smtClean="0"/>
              <a:t>Cuartero</a:t>
            </a:r>
            <a:endParaRPr lang="fr-FR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27075" y="125413"/>
            <a:ext cx="8237538" cy="495300"/>
          </a:xfrm>
        </p:spPr>
        <p:txBody>
          <a:bodyPr/>
          <a:lstStyle/>
          <a:p>
            <a:r>
              <a:rPr lang="en-US" dirty="0" smtClean="0"/>
              <a:t>C</a:t>
            </a:r>
            <a:r>
              <a:rPr lang="en-US" cap="none" dirty="0" smtClean="0"/>
              <a:t>u</a:t>
            </a:r>
            <a:r>
              <a:rPr lang="en-US" dirty="0" smtClean="0"/>
              <a:t> foil analysis: </a:t>
            </a:r>
            <a:r>
              <a:rPr lang="en-US" dirty="0" err="1" smtClean="0"/>
              <a:t>artemis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3419872" y="836712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Path description</a:t>
            </a:r>
            <a:endParaRPr lang="en-GB" b="1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268760"/>
            <a:ext cx="6624736" cy="3818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val 9"/>
          <p:cNvSpPr/>
          <p:nvPr/>
        </p:nvSpPr>
        <p:spPr>
          <a:xfrm>
            <a:off x="1187624" y="2780928"/>
            <a:ext cx="2880320" cy="180020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1691680" y="5229200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Fitting parameters</a:t>
            </a:r>
            <a:endParaRPr lang="en-GB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627784" y="4581128"/>
            <a:ext cx="288032" cy="72008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00" y="126000"/>
            <a:ext cx="8236800" cy="494688"/>
          </a:xfrm>
        </p:spPr>
        <p:txBody>
          <a:bodyPr/>
          <a:lstStyle/>
          <a:p>
            <a:pPr algn="ctr"/>
            <a:r>
              <a:rPr lang="en-US" dirty="0" err="1" smtClean="0"/>
              <a:t>Cuo</a:t>
            </a:r>
            <a:r>
              <a:rPr lang="en-US" dirty="0" smtClean="0"/>
              <a:t> </a:t>
            </a:r>
            <a:r>
              <a:rPr lang="en-US" dirty="0" err="1" smtClean="0"/>
              <a:t>xtal</a:t>
            </a:r>
            <a:r>
              <a:rPr lang="en-US" dirty="0" smtClean="0"/>
              <a:t> structure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57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/>
              <a:t> XAFS l 20/11/2014 l V. </a:t>
            </a:r>
            <a:r>
              <a:rPr lang="en-US" dirty="0" err="1" smtClean="0"/>
              <a:t>Cuartero</a:t>
            </a:r>
            <a:endParaRPr lang="fr-FR" dirty="0"/>
          </a:p>
        </p:txBody>
      </p:sp>
      <p:pic>
        <p:nvPicPr>
          <p:cNvPr id="67585" name="Picture 1"/>
          <p:cNvPicPr>
            <a:picLocks noChangeAspect="1" noChangeArrowheads="1"/>
          </p:cNvPicPr>
          <p:nvPr/>
        </p:nvPicPr>
        <p:blipFill>
          <a:blip r:embed="rId2" cstate="print"/>
          <a:srcRect l="24806" t="14700" r="25582" b="8301"/>
          <a:stretch>
            <a:fillRect/>
          </a:stretch>
        </p:blipFill>
        <p:spPr bwMode="auto">
          <a:xfrm>
            <a:off x="1475656" y="764704"/>
            <a:ext cx="6446680" cy="5628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smtClean="0"/>
              <a:t>X-ray absorption process: the simple picture</a:t>
            </a:r>
            <a:endParaRPr lang="en-GB" sz="20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 XAFS l 20/11/2014 l V. </a:t>
            </a:r>
            <a:r>
              <a:rPr lang="en-US" dirty="0" err="1" smtClean="0"/>
              <a:t>Cuartero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38" name="3 Rectángulo"/>
          <p:cNvSpPr/>
          <p:nvPr/>
        </p:nvSpPr>
        <p:spPr>
          <a:xfrm>
            <a:off x="287957" y="3852716"/>
            <a:ext cx="8604150" cy="635765"/>
          </a:xfrm>
          <a:prstGeom prst="rect">
            <a:avLst/>
          </a:prstGeom>
        </p:spPr>
        <p:txBody>
          <a:bodyPr wrap="square" lIns="20016" tIns="10008" rIns="20016" bIns="10008">
            <a:spAutoFit/>
          </a:bodyPr>
          <a:lstStyle/>
          <a:p>
            <a:r>
              <a:rPr lang="en-US" sz="2000" dirty="0" smtClean="0"/>
              <a:t>(1) An </a:t>
            </a:r>
            <a:r>
              <a:rPr lang="en-US" sz="2000" dirty="0"/>
              <a:t>incident x-ray of energy E </a:t>
            </a:r>
            <a:r>
              <a:rPr lang="en-US" sz="2000" dirty="0" smtClean="0"/>
              <a:t>is </a:t>
            </a:r>
            <a:r>
              <a:rPr lang="en-US" sz="2000" dirty="0"/>
              <a:t>absorbed, destroying a core electron </a:t>
            </a:r>
            <a:r>
              <a:rPr lang="en-US" sz="2000" dirty="0" smtClean="0"/>
              <a:t>of binding </a:t>
            </a:r>
            <a:r>
              <a:rPr lang="en-US" sz="2000" dirty="0"/>
              <a:t>energy </a:t>
            </a:r>
            <a:r>
              <a:rPr lang="en-US" sz="2000" dirty="0" smtClean="0"/>
              <a:t>E</a:t>
            </a:r>
            <a:r>
              <a:rPr lang="en-US" sz="2000" baseline="-25000" dirty="0" smtClean="0"/>
              <a:t>0</a:t>
            </a:r>
            <a:endParaRPr lang="es-ES" sz="2000" dirty="0"/>
          </a:p>
        </p:txBody>
      </p:sp>
      <p:grpSp>
        <p:nvGrpSpPr>
          <p:cNvPr id="2" name="Group 36"/>
          <p:cNvGrpSpPr>
            <a:grpSpLocks/>
          </p:cNvGrpSpPr>
          <p:nvPr/>
        </p:nvGrpSpPr>
        <p:grpSpPr bwMode="auto">
          <a:xfrm rot="1083816">
            <a:off x="-14568" y="2009458"/>
            <a:ext cx="1509429" cy="359507"/>
            <a:chOff x="158" y="1616"/>
            <a:chExt cx="2404" cy="544"/>
          </a:xfrm>
        </p:grpSpPr>
        <p:sp>
          <p:nvSpPr>
            <p:cNvPr id="60" name="Line 37"/>
            <p:cNvSpPr>
              <a:spLocks noChangeShapeType="1"/>
            </p:cNvSpPr>
            <p:nvPr/>
          </p:nvSpPr>
          <p:spPr bwMode="auto">
            <a:xfrm>
              <a:off x="2472" y="2115"/>
              <a:ext cx="90" cy="4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grpSp>
          <p:nvGrpSpPr>
            <p:cNvPr id="3" name="Group 38"/>
            <p:cNvGrpSpPr>
              <a:grpSpLocks/>
            </p:cNvGrpSpPr>
            <p:nvPr/>
          </p:nvGrpSpPr>
          <p:grpSpPr bwMode="auto">
            <a:xfrm rot="1000124">
              <a:off x="158" y="1616"/>
              <a:ext cx="2358" cy="318"/>
              <a:chOff x="-522" y="1207"/>
              <a:chExt cx="8890" cy="1588"/>
            </a:xfrm>
          </p:grpSpPr>
          <p:grpSp>
            <p:nvGrpSpPr>
              <p:cNvPr id="4" name="Group 39"/>
              <p:cNvGrpSpPr>
                <a:grpSpLocks/>
              </p:cNvGrpSpPr>
              <p:nvPr/>
            </p:nvGrpSpPr>
            <p:grpSpPr bwMode="auto">
              <a:xfrm>
                <a:off x="-522" y="1208"/>
                <a:ext cx="4445" cy="1587"/>
                <a:chOff x="1338" y="1276"/>
                <a:chExt cx="4445" cy="1587"/>
              </a:xfrm>
            </p:grpSpPr>
            <p:sp>
              <p:nvSpPr>
                <p:cNvPr id="72" name="Freeform 40"/>
                <p:cNvSpPr>
                  <a:spLocks/>
                </p:cNvSpPr>
                <p:nvPr/>
              </p:nvSpPr>
              <p:spPr bwMode="auto">
                <a:xfrm>
                  <a:off x="1338" y="1389"/>
                  <a:ext cx="2223" cy="1474"/>
                </a:xfrm>
                <a:custGeom>
                  <a:avLst/>
                  <a:gdLst>
                    <a:gd name="T0" fmla="*/ 0 w 2223"/>
                    <a:gd name="T1" fmla="*/ 680 h 1474"/>
                    <a:gd name="T2" fmla="*/ 408 w 2223"/>
                    <a:gd name="T3" fmla="*/ 1361 h 1474"/>
                    <a:gd name="T4" fmla="*/ 1089 w 2223"/>
                    <a:gd name="T5" fmla="*/ 0 h 1474"/>
                    <a:gd name="T6" fmla="*/ 1724 w 2223"/>
                    <a:gd name="T7" fmla="*/ 1361 h 1474"/>
                    <a:gd name="T8" fmla="*/ 2223 w 2223"/>
                    <a:gd name="T9" fmla="*/ 680 h 14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23" h="1474">
                      <a:moveTo>
                        <a:pt x="0" y="680"/>
                      </a:moveTo>
                      <a:cubicBezTo>
                        <a:pt x="113" y="1077"/>
                        <a:pt x="226" y="1474"/>
                        <a:pt x="408" y="1361"/>
                      </a:cubicBezTo>
                      <a:cubicBezTo>
                        <a:pt x="590" y="1248"/>
                        <a:pt x="870" y="0"/>
                        <a:pt x="1089" y="0"/>
                      </a:cubicBezTo>
                      <a:cubicBezTo>
                        <a:pt x="1308" y="0"/>
                        <a:pt x="1535" y="1248"/>
                        <a:pt x="1724" y="1361"/>
                      </a:cubicBezTo>
                      <a:cubicBezTo>
                        <a:pt x="1913" y="1474"/>
                        <a:pt x="2068" y="1077"/>
                        <a:pt x="2223" y="68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73" name="Freeform 41"/>
                <p:cNvSpPr>
                  <a:spLocks/>
                </p:cNvSpPr>
                <p:nvPr/>
              </p:nvSpPr>
              <p:spPr bwMode="auto">
                <a:xfrm rot="10800000">
                  <a:off x="3560" y="1276"/>
                  <a:ext cx="2223" cy="1474"/>
                </a:xfrm>
                <a:custGeom>
                  <a:avLst/>
                  <a:gdLst>
                    <a:gd name="T0" fmla="*/ 0 w 2223"/>
                    <a:gd name="T1" fmla="*/ 680 h 1474"/>
                    <a:gd name="T2" fmla="*/ 408 w 2223"/>
                    <a:gd name="T3" fmla="*/ 1361 h 1474"/>
                    <a:gd name="T4" fmla="*/ 1089 w 2223"/>
                    <a:gd name="T5" fmla="*/ 0 h 1474"/>
                    <a:gd name="T6" fmla="*/ 1724 w 2223"/>
                    <a:gd name="T7" fmla="*/ 1361 h 1474"/>
                    <a:gd name="T8" fmla="*/ 2223 w 2223"/>
                    <a:gd name="T9" fmla="*/ 680 h 14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23" h="1474">
                      <a:moveTo>
                        <a:pt x="0" y="680"/>
                      </a:moveTo>
                      <a:cubicBezTo>
                        <a:pt x="113" y="1077"/>
                        <a:pt x="226" y="1474"/>
                        <a:pt x="408" y="1361"/>
                      </a:cubicBezTo>
                      <a:cubicBezTo>
                        <a:pt x="590" y="1248"/>
                        <a:pt x="870" y="0"/>
                        <a:pt x="1089" y="0"/>
                      </a:cubicBezTo>
                      <a:cubicBezTo>
                        <a:pt x="1308" y="0"/>
                        <a:pt x="1535" y="1248"/>
                        <a:pt x="1724" y="1361"/>
                      </a:cubicBezTo>
                      <a:cubicBezTo>
                        <a:pt x="1913" y="1474"/>
                        <a:pt x="2068" y="1077"/>
                        <a:pt x="2223" y="68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ES"/>
                </a:p>
              </p:txBody>
            </p:sp>
          </p:grpSp>
          <p:grpSp>
            <p:nvGrpSpPr>
              <p:cNvPr id="7" name="Group 42"/>
              <p:cNvGrpSpPr>
                <a:grpSpLocks/>
              </p:cNvGrpSpPr>
              <p:nvPr/>
            </p:nvGrpSpPr>
            <p:grpSpPr bwMode="auto">
              <a:xfrm rot="10800000">
                <a:off x="3923" y="1207"/>
                <a:ext cx="4445" cy="1587"/>
                <a:chOff x="1338" y="1276"/>
                <a:chExt cx="4445" cy="1587"/>
              </a:xfrm>
            </p:grpSpPr>
            <p:sp>
              <p:nvSpPr>
                <p:cNvPr id="70" name="Freeform 43"/>
                <p:cNvSpPr>
                  <a:spLocks/>
                </p:cNvSpPr>
                <p:nvPr/>
              </p:nvSpPr>
              <p:spPr bwMode="auto">
                <a:xfrm>
                  <a:off x="1338" y="1389"/>
                  <a:ext cx="2223" cy="1474"/>
                </a:xfrm>
                <a:custGeom>
                  <a:avLst/>
                  <a:gdLst>
                    <a:gd name="T0" fmla="*/ 0 w 2223"/>
                    <a:gd name="T1" fmla="*/ 680 h 1474"/>
                    <a:gd name="T2" fmla="*/ 408 w 2223"/>
                    <a:gd name="T3" fmla="*/ 1361 h 1474"/>
                    <a:gd name="T4" fmla="*/ 1089 w 2223"/>
                    <a:gd name="T5" fmla="*/ 0 h 1474"/>
                    <a:gd name="T6" fmla="*/ 1724 w 2223"/>
                    <a:gd name="T7" fmla="*/ 1361 h 1474"/>
                    <a:gd name="T8" fmla="*/ 2223 w 2223"/>
                    <a:gd name="T9" fmla="*/ 680 h 14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23" h="1474">
                      <a:moveTo>
                        <a:pt x="0" y="680"/>
                      </a:moveTo>
                      <a:cubicBezTo>
                        <a:pt x="113" y="1077"/>
                        <a:pt x="226" y="1474"/>
                        <a:pt x="408" y="1361"/>
                      </a:cubicBezTo>
                      <a:cubicBezTo>
                        <a:pt x="590" y="1248"/>
                        <a:pt x="870" y="0"/>
                        <a:pt x="1089" y="0"/>
                      </a:cubicBezTo>
                      <a:cubicBezTo>
                        <a:pt x="1308" y="0"/>
                        <a:pt x="1535" y="1248"/>
                        <a:pt x="1724" y="1361"/>
                      </a:cubicBezTo>
                      <a:cubicBezTo>
                        <a:pt x="1913" y="1474"/>
                        <a:pt x="2068" y="1077"/>
                        <a:pt x="2223" y="68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71" name="Freeform 44"/>
                <p:cNvSpPr>
                  <a:spLocks/>
                </p:cNvSpPr>
                <p:nvPr/>
              </p:nvSpPr>
              <p:spPr bwMode="auto">
                <a:xfrm rot="10800000">
                  <a:off x="3560" y="1276"/>
                  <a:ext cx="2223" cy="1474"/>
                </a:xfrm>
                <a:custGeom>
                  <a:avLst/>
                  <a:gdLst>
                    <a:gd name="T0" fmla="*/ 0 w 2223"/>
                    <a:gd name="T1" fmla="*/ 680 h 1474"/>
                    <a:gd name="T2" fmla="*/ 408 w 2223"/>
                    <a:gd name="T3" fmla="*/ 1361 h 1474"/>
                    <a:gd name="T4" fmla="*/ 1089 w 2223"/>
                    <a:gd name="T5" fmla="*/ 0 h 1474"/>
                    <a:gd name="T6" fmla="*/ 1724 w 2223"/>
                    <a:gd name="T7" fmla="*/ 1361 h 1474"/>
                    <a:gd name="T8" fmla="*/ 2223 w 2223"/>
                    <a:gd name="T9" fmla="*/ 680 h 14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23" h="1474">
                      <a:moveTo>
                        <a:pt x="0" y="680"/>
                      </a:moveTo>
                      <a:cubicBezTo>
                        <a:pt x="113" y="1077"/>
                        <a:pt x="226" y="1474"/>
                        <a:pt x="408" y="1361"/>
                      </a:cubicBezTo>
                      <a:cubicBezTo>
                        <a:pt x="590" y="1248"/>
                        <a:pt x="870" y="0"/>
                        <a:pt x="1089" y="0"/>
                      </a:cubicBezTo>
                      <a:cubicBezTo>
                        <a:pt x="1308" y="0"/>
                        <a:pt x="1535" y="1248"/>
                        <a:pt x="1724" y="1361"/>
                      </a:cubicBezTo>
                      <a:cubicBezTo>
                        <a:pt x="1913" y="1474"/>
                        <a:pt x="2068" y="1077"/>
                        <a:pt x="2223" y="68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ES"/>
                </a:p>
              </p:txBody>
            </p:sp>
          </p:grpSp>
        </p:grpSp>
      </p:grpSp>
      <p:sp>
        <p:nvSpPr>
          <p:cNvPr id="74" name="6 CuadroTexto"/>
          <p:cNvSpPr txBox="1"/>
          <p:nvPr/>
        </p:nvSpPr>
        <p:spPr>
          <a:xfrm>
            <a:off x="55117" y="1254629"/>
            <a:ext cx="1055124" cy="451099"/>
          </a:xfrm>
          <a:prstGeom prst="rect">
            <a:avLst/>
          </a:prstGeom>
          <a:noFill/>
        </p:spPr>
        <p:txBody>
          <a:bodyPr wrap="none" lIns="20016" tIns="10008" rIns="20016" bIns="10008" rtlCol="0">
            <a:spAutoFit/>
          </a:bodyPr>
          <a:lstStyle/>
          <a:p>
            <a:pPr algn="ctr"/>
            <a:r>
              <a:rPr lang="es-ES" sz="1400" dirty="0" err="1" smtClean="0"/>
              <a:t>Synchrotron</a:t>
            </a:r>
            <a:r>
              <a:rPr lang="es-ES" sz="1400" dirty="0" smtClean="0"/>
              <a:t> </a:t>
            </a:r>
          </a:p>
          <a:p>
            <a:pPr algn="ctr"/>
            <a:r>
              <a:rPr lang="es-ES" sz="1400" dirty="0" smtClean="0"/>
              <a:t>light</a:t>
            </a:r>
            <a:endParaRPr lang="es-ES" sz="1400" dirty="0"/>
          </a:p>
        </p:txBody>
      </p:sp>
      <p:sp>
        <p:nvSpPr>
          <p:cNvPr id="75" name="2065 CuadroTexto"/>
          <p:cNvSpPr txBox="1"/>
          <p:nvPr/>
        </p:nvSpPr>
        <p:spPr>
          <a:xfrm>
            <a:off x="395575" y="2032667"/>
            <a:ext cx="194311" cy="297210"/>
          </a:xfrm>
          <a:prstGeom prst="rect">
            <a:avLst/>
          </a:prstGeom>
          <a:noFill/>
        </p:spPr>
        <p:txBody>
          <a:bodyPr wrap="none" lIns="20016" tIns="10008" rIns="20016" bIns="10008" rtlCol="0">
            <a:spAutoFit/>
          </a:bodyPr>
          <a:lstStyle/>
          <a:p>
            <a:r>
              <a:rPr lang="es-ES" dirty="0" smtClean="0"/>
              <a:t>E</a:t>
            </a:r>
            <a:endParaRPr lang="es-ES" dirty="0"/>
          </a:p>
        </p:txBody>
      </p:sp>
      <p:cxnSp>
        <p:nvCxnSpPr>
          <p:cNvPr id="76" name="5 Conector recto"/>
          <p:cNvCxnSpPr/>
          <p:nvPr/>
        </p:nvCxnSpPr>
        <p:spPr>
          <a:xfrm>
            <a:off x="1110228" y="2648689"/>
            <a:ext cx="112050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7 Conector recto"/>
          <p:cNvCxnSpPr/>
          <p:nvPr/>
        </p:nvCxnSpPr>
        <p:spPr>
          <a:xfrm>
            <a:off x="1111942" y="2476108"/>
            <a:ext cx="112050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8 Conector recto"/>
          <p:cNvCxnSpPr/>
          <p:nvPr/>
        </p:nvCxnSpPr>
        <p:spPr>
          <a:xfrm>
            <a:off x="1111942" y="2094612"/>
            <a:ext cx="112050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9 Conector recto"/>
          <p:cNvCxnSpPr/>
          <p:nvPr/>
        </p:nvCxnSpPr>
        <p:spPr>
          <a:xfrm>
            <a:off x="1111942" y="1680416"/>
            <a:ext cx="112050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10 Conector recto"/>
          <p:cNvCxnSpPr/>
          <p:nvPr/>
        </p:nvCxnSpPr>
        <p:spPr>
          <a:xfrm>
            <a:off x="1111942" y="1397019"/>
            <a:ext cx="112050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98080" y="2505212"/>
            <a:ext cx="246896" cy="26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60672" y="2319914"/>
            <a:ext cx="246896" cy="26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72837" y="1960218"/>
            <a:ext cx="246896" cy="26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2064 CuadroTexto"/>
          <p:cNvSpPr txBox="1"/>
          <p:nvPr/>
        </p:nvSpPr>
        <p:spPr>
          <a:xfrm>
            <a:off x="2292416" y="2494503"/>
            <a:ext cx="279271" cy="297210"/>
          </a:xfrm>
          <a:prstGeom prst="rect">
            <a:avLst/>
          </a:prstGeom>
          <a:noFill/>
        </p:spPr>
        <p:txBody>
          <a:bodyPr wrap="none" lIns="20016" tIns="10008" rIns="20016" bIns="10008" rtlCol="0">
            <a:spAutoFit/>
          </a:bodyPr>
          <a:lstStyle/>
          <a:p>
            <a:r>
              <a:rPr lang="es-ES" dirty="0" smtClean="0"/>
              <a:t>E</a:t>
            </a:r>
            <a:r>
              <a:rPr lang="es-ES" baseline="-25000" dirty="0" smtClean="0"/>
              <a:t>0</a:t>
            </a:r>
            <a:endParaRPr lang="es-ES" baseline="-25000" dirty="0"/>
          </a:p>
        </p:txBody>
      </p:sp>
      <p:pic>
        <p:nvPicPr>
          <p:cNvPr id="8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93225" y="1962035"/>
            <a:ext cx="246896" cy="26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2072 Grupo"/>
          <p:cNvGrpSpPr/>
          <p:nvPr/>
        </p:nvGrpSpPr>
        <p:grpSpPr>
          <a:xfrm>
            <a:off x="5753904" y="984142"/>
            <a:ext cx="2056916" cy="1751420"/>
            <a:chOff x="32164307" y="4961922"/>
            <a:chExt cx="9629651" cy="7733005"/>
          </a:xfrm>
        </p:grpSpPr>
        <p:cxnSp>
          <p:nvCxnSpPr>
            <p:cNvPr id="87" name="70 Conector recto"/>
            <p:cNvCxnSpPr/>
            <p:nvPr/>
          </p:nvCxnSpPr>
          <p:spPr>
            <a:xfrm>
              <a:off x="32164307" y="12229704"/>
              <a:ext cx="524576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71 Conector recto"/>
            <p:cNvCxnSpPr/>
            <p:nvPr/>
          </p:nvCxnSpPr>
          <p:spPr>
            <a:xfrm>
              <a:off x="32172329" y="11467710"/>
              <a:ext cx="524576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72 Conector recto"/>
            <p:cNvCxnSpPr/>
            <p:nvPr/>
          </p:nvCxnSpPr>
          <p:spPr>
            <a:xfrm>
              <a:off x="32172329" y="9783300"/>
              <a:ext cx="524576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73 Conector recto"/>
            <p:cNvCxnSpPr/>
            <p:nvPr/>
          </p:nvCxnSpPr>
          <p:spPr>
            <a:xfrm>
              <a:off x="32172329" y="7954512"/>
              <a:ext cx="524576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74 Conector recto"/>
            <p:cNvCxnSpPr/>
            <p:nvPr/>
          </p:nvCxnSpPr>
          <p:spPr>
            <a:xfrm>
              <a:off x="32172329" y="6703236"/>
              <a:ext cx="524576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9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77580" y="10778072"/>
              <a:ext cx="1155867" cy="1155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09257" y="9205366"/>
              <a:ext cx="1155867" cy="1155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4" name="79 Forma libre"/>
            <p:cNvSpPr/>
            <p:nvPr/>
          </p:nvSpPr>
          <p:spPr>
            <a:xfrm rot="10800000" flipH="1">
              <a:off x="32172329" y="9937309"/>
              <a:ext cx="1928136" cy="2342921"/>
            </a:xfrm>
            <a:custGeom>
              <a:avLst/>
              <a:gdLst>
                <a:gd name="connsiteX0" fmla="*/ 2699938 w 2699938"/>
                <a:gd name="connsiteY0" fmla="*/ 6112043 h 6112043"/>
                <a:gd name="connsiteX1" fmla="*/ 4864 w 2699938"/>
                <a:gd name="connsiteY1" fmla="*/ 3176337 h 6112043"/>
                <a:gd name="connsiteX2" fmla="*/ 2170548 w 2699938"/>
                <a:gd name="connsiteY2" fmla="*/ 0 h 6112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99938" h="6112043">
                  <a:moveTo>
                    <a:pt x="2699938" y="6112043"/>
                  </a:moveTo>
                  <a:cubicBezTo>
                    <a:pt x="1396517" y="5153527"/>
                    <a:pt x="93096" y="4195011"/>
                    <a:pt x="4864" y="3176337"/>
                  </a:cubicBezTo>
                  <a:cubicBezTo>
                    <a:pt x="-83368" y="2157663"/>
                    <a:pt x="1043590" y="1078831"/>
                    <a:pt x="2170548" y="0"/>
                  </a:cubicBezTo>
                </a:path>
              </a:pathLst>
            </a:custGeom>
            <a:noFill/>
            <a:ln>
              <a:prstDash val="dash"/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9" name="Group 36"/>
            <p:cNvGrpSpPr>
              <a:grpSpLocks/>
            </p:cNvGrpSpPr>
            <p:nvPr/>
          </p:nvGrpSpPr>
          <p:grpSpPr bwMode="auto">
            <a:xfrm rot="19828218">
              <a:off x="34727418" y="7597166"/>
              <a:ext cx="7066540" cy="1587325"/>
              <a:chOff x="158" y="1616"/>
              <a:chExt cx="2404" cy="544"/>
            </a:xfrm>
          </p:grpSpPr>
          <p:sp>
            <p:nvSpPr>
              <p:cNvPr id="100" name="Line 37"/>
              <p:cNvSpPr>
                <a:spLocks noChangeShapeType="1"/>
              </p:cNvSpPr>
              <p:nvPr/>
            </p:nvSpPr>
            <p:spPr bwMode="auto">
              <a:xfrm>
                <a:off x="2472" y="2115"/>
                <a:ext cx="90" cy="4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grpSp>
            <p:nvGrpSpPr>
              <p:cNvPr id="10" name="Group 38"/>
              <p:cNvGrpSpPr>
                <a:grpSpLocks/>
              </p:cNvGrpSpPr>
              <p:nvPr/>
            </p:nvGrpSpPr>
            <p:grpSpPr bwMode="auto">
              <a:xfrm rot="1000124">
                <a:off x="158" y="1616"/>
                <a:ext cx="2358" cy="318"/>
                <a:chOff x="-522" y="1207"/>
                <a:chExt cx="8890" cy="1588"/>
              </a:xfrm>
            </p:grpSpPr>
            <p:grpSp>
              <p:nvGrpSpPr>
                <p:cNvPr id="11" name="Group 39"/>
                <p:cNvGrpSpPr>
                  <a:grpSpLocks/>
                </p:cNvGrpSpPr>
                <p:nvPr/>
              </p:nvGrpSpPr>
              <p:grpSpPr bwMode="auto">
                <a:xfrm>
                  <a:off x="-522" y="1208"/>
                  <a:ext cx="4445" cy="1587"/>
                  <a:chOff x="1338" y="1276"/>
                  <a:chExt cx="4445" cy="1587"/>
                </a:xfrm>
              </p:grpSpPr>
              <p:sp>
                <p:nvSpPr>
                  <p:cNvPr id="106" name="Freeform 40"/>
                  <p:cNvSpPr>
                    <a:spLocks/>
                  </p:cNvSpPr>
                  <p:nvPr/>
                </p:nvSpPr>
                <p:spPr bwMode="auto">
                  <a:xfrm>
                    <a:off x="1338" y="1389"/>
                    <a:ext cx="2223" cy="1474"/>
                  </a:xfrm>
                  <a:custGeom>
                    <a:avLst/>
                    <a:gdLst>
                      <a:gd name="T0" fmla="*/ 0 w 2223"/>
                      <a:gd name="T1" fmla="*/ 680 h 1474"/>
                      <a:gd name="T2" fmla="*/ 408 w 2223"/>
                      <a:gd name="T3" fmla="*/ 1361 h 1474"/>
                      <a:gd name="T4" fmla="*/ 1089 w 2223"/>
                      <a:gd name="T5" fmla="*/ 0 h 1474"/>
                      <a:gd name="T6" fmla="*/ 1724 w 2223"/>
                      <a:gd name="T7" fmla="*/ 1361 h 1474"/>
                      <a:gd name="T8" fmla="*/ 2223 w 2223"/>
                      <a:gd name="T9" fmla="*/ 680 h 14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223" h="1474">
                        <a:moveTo>
                          <a:pt x="0" y="680"/>
                        </a:moveTo>
                        <a:cubicBezTo>
                          <a:pt x="113" y="1077"/>
                          <a:pt x="226" y="1474"/>
                          <a:pt x="408" y="1361"/>
                        </a:cubicBezTo>
                        <a:cubicBezTo>
                          <a:pt x="590" y="1248"/>
                          <a:pt x="870" y="0"/>
                          <a:pt x="1089" y="0"/>
                        </a:cubicBezTo>
                        <a:cubicBezTo>
                          <a:pt x="1308" y="0"/>
                          <a:pt x="1535" y="1248"/>
                          <a:pt x="1724" y="1361"/>
                        </a:cubicBezTo>
                        <a:cubicBezTo>
                          <a:pt x="1913" y="1474"/>
                          <a:pt x="2068" y="1077"/>
                          <a:pt x="2223" y="680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s-ES"/>
                  </a:p>
                </p:txBody>
              </p:sp>
              <p:sp>
                <p:nvSpPr>
                  <p:cNvPr id="107" name="Freeform 41"/>
                  <p:cNvSpPr>
                    <a:spLocks/>
                  </p:cNvSpPr>
                  <p:nvPr/>
                </p:nvSpPr>
                <p:spPr bwMode="auto">
                  <a:xfrm rot="10800000">
                    <a:off x="3560" y="1276"/>
                    <a:ext cx="2223" cy="1474"/>
                  </a:xfrm>
                  <a:custGeom>
                    <a:avLst/>
                    <a:gdLst>
                      <a:gd name="T0" fmla="*/ 0 w 2223"/>
                      <a:gd name="T1" fmla="*/ 680 h 1474"/>
                      <a:gd name="T2" fmla="*/ 408 w 2223"/>
                      <a:gd name="T3" fmla="*/ 1361 h 1474"/>
                      <a:gd name="T4" fmla="*/ 1089 w 2223"/>
                      <a:gd name="T5" fmla="*/ 0 h 1474"/>
                      <a:gd name="T6" fmla="*/ 1724 w 2223"/>
                      <a:gd name="T7" fmla="*/ 1361 h 1474"/>
                      <a:gd name="T8" fmla="*/ 2223 w 2223"/>
                      <a:gd name="T9" fmla="*/ 680 h 14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223" h="1474">
                        <a:moveTo>
                          <a:pt x="0" y="680"/>
                        </a:moveTo>
                        <a:cubicBezTo>
                          <a:pt x="113" y="1077"/>
                          <a:pt x="226" y="1474"/>
                          <a:pt x="408" y="1361"/>
                        </a:cubicBezTo>
                        <a:cubicBezTo>
                          <a:pt x="590" y="1248"/>
                          <a:pt x="870" y="0"/>
                          <a:pt x="1089" y="0"/>
                        </a:cubicBezTo>
                        <a:cubicBezTo>
                          <a:pt x="1308" y="0"/>
                          <a:pt x="1535" y="1248"/>
                          <a:pt x="1724" y="1361"/>
                        </a:cubicBezTo>
                        <a:cubicBezTo>
                          <a:pt x="1913" y="1474"/>
                          <a:pt x="2068" y="1077"/>
                          <a:pt x="2223" y="680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s-ES"/>
                  </a:p>
                </p:txBody>
              </p:sp>
            </p:grpSp>
            <p:grpSp>
              <p:nvGrpSpPr>
                <p:cNvPr id="12" name="Group 42"/>
                <p:cNvGrpSpPr>
                  <a:grpSpLocks/>
                </p:cNvGrpSpPr>
                <p:nvPr/>
              </p:nvGrpSpPr>
              <p:grpSpPr bwMode="auto">
                <a:xfrm rot="10800000">
                  <a:off x="3923" y="1207"/>
                  <a:ext cx="4445" cy="1587"/>
                  <a:chOff x="1338" y="1276"/>
                  <a:chExt cx="4445" cy="1587"/>
                </a:xfrm>
              </p:grpSpPr>
              <p:sp>
                <p:nvSpPr>
                  <p:cNvPr id="104" name="Freeform 43"/>
                  <p:cNvSpPr>
                    <a:spLocks/>
                  </p:cNvSpPr>
                  <p:nvPr/>
                </p:nvSpPr>
                <p:spPr bwMode="auto">
                  <a:xfrm>
                    <a:off x="1338" y="1389"/>
                    <a:ext cx="2223" cy="1474"/>
                  </a:xfrm>
                  <a:custGeom>
                    <a:avLst/>
                    <a:gdLst>
                      <a:gd name="T0" fmla="*/ 0 w 2223"/>
                      <a:gd name="T1" fmla="*/ 680 h 1474"/>
                      <a:gd name="T2" fmla="*/ 408 w 2223"/>
                      <a:gd name="T3" fmla="*/ 1361 h 1474"/>
                      <a:gd name="T4" fmla="*/ 1089 w 2223"/>
                      <a:gd name="T5" fmla="*/ 0 h 1474"/>
                      <a:gd name="T6" fmla="*/ 1724 w 2223"/>
                      <a:gd name="T7" fmla="*/ 1361 h 1474"/>
                      <a:gd name="T8" fmla="*/ 2223 w 2223"/>
                      <a:gd name="T9" fmla="*/ 680 h 14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223" h="1474">
                        <a:moveTo>
                          <a:pt x="0" y="680"/>
                        </a:moveTo>
                        <a:cubicBezTo>
                          <a:pt x="113" y="1077"/>
                          <a:pt x="226" y="1474"/>
                          <a:pt x="408" y="1361"/>
                        </a:cubicBezTo>
                        <a:cubicBezTo>
                          <a:pt x="590" y="1248"/>
                          <a:pt x="870" y="0"/>
                          <a:pt x="1089" y="0"/>
                        </a:cubicBezTo>
                        <a:cubicBezTo>
                          <a:pt x="1308" y="0"/>
                          <a:pt x="1535" y="1248"/>
                          <a:pt x="1724" y="1361"/>
                        </a:cubicBezTo>
                        <a:cubicBezTo>
                          <a:pt x="1913" y="1474"/>
                          <a:pt x="2068" y="1077"/>
                          <a:pt x="2223" y="680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s-ES"/>
                  </a:p>
                </p:txBody>
              </p:sp>
              <p:sp>
                <p:nvSpPr>
                  <p:cNvPr id="105" name="Freeform 44"/>
                  <p:cNvSpPr>
                    <a:spLocks/>
                  </p:cNvSpPr>
                  <p:nvPr/>
                </p:nvSpPr>
                <p:spPr bwMode="auto">
                  <a:xfrm rot="10800000">
                    <a:off x="3560" y="1276"/>
                    <a:ext cx="2223" cy="1474"/>
                  </a:xfrm>
                  <a:custGeom>
                    <a:avLst/>
                    <a:gdLst>
                      <a:gd name="T0" fmla="*/ 0 w 2223"/>
                      <a:gd name="T1" fmla="*/ 680 h 1474"/>
                      <a:gd name="T2" fmla="*/ 408 w 2223"/>
                      <a:gd name="T3" fmla="*/ 1361 h 1474"/>
                      <a:gd name="T4" fmla="*/ 1089 w 2223"/>
                      <a:gd name="T5" fmla="*/ 0 h 1474"/>
                      <a:gd name="T6" fmla="*/ 1724 w 2223"/>
                      <a:gd name="T7" fmla="*/ 1361 h 1474"/>
                      <a:gd name="T8" fmla="*/ 2223 w 2223"/>
                      <a:gd name="T9" fmla="*/ 680 h 14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223" h="1474">
                        <a:moveTo>
                          <a:pt x="0" y="680"/>
                        </a:moveTo>
                        <a:cubicBezTo>
                          <a:pt x="113" y="1077"/>
                          <a:pt x="226" y="1474"/>
                          <a:pt x="408" y="1361"/>
                        </a:cubicBezTo>
                        <a:cubicBezTo>
                          <a:pt x="590" y="1248"/>
                          <a:pt x="870" y="0"/>
                          <a:pt x="1089" y="0"/>
                        </a:cubicBezTo>
                        <a:cubicBezTo>
                          <a:pt x="1308" y="0"/>
                          <a:pt x="1535" y="1248"/>
                          <a:pt x="1724" y="1361"/>
                        </a:cubicBezTo>
                        <a:cubicBezTo>
                          <a:pt x="1913" y="1474"/>
                          <a:pt x="2068" y="1077"/>
                          <a:pt x="2223" y="680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s-ES"/>
                  </a:p>
                </p:txBody>
              </p:sp>
            </p:grpSp>
          </p:grpSp>
        </p:grpSp>
        <p:sp>
          <p:nvSpPr>
            <p:cNvPr id="96" name="94 Elipse"/>
            <p:cNvSpPr/>
            <p:nvPr/>
          </p:nvSpPr>
          <p:spPr>
            <a:xfrm>
              <a:off x="33752961" y="11491769"/>
              <a:ext cx="1347528" cy="120315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7" name="95 Elipse"/>
            <p:cNvSpPr/>
            <p:nvPr/>
          </p:nvSpPr>
          <p:spPr>
            <a:xfrm>
              <a:off x="35637897" y="9093491"/>
              <a:ext cx="1347528" cy="120315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8" name="96 Forma libre"/>
            <p:cNvSpPr/>
            <p:nvPr/>
          </p:nvSpPr>
          <p:spPr>
            <a:xfrm flipH="1">
              <a:off x="36578201" y="5870609"/>
              <a:ext cx="1928136" cy="3958326"/>
            </a:xfrm>
            <a:custGeom>
              <a:avLst/>
              <a:gdLst>
                <a:gd name="connsiteX0" fmla="*/ 2699938 w 2699938"/>
                <a:gd name="connsiteY0" fmla="*/ 6112043 h 6112043"/>
                <a:gd name="connsiteX1" fmla="*/ 4864 w 2699938"/>
                <a:gd name="connsiteY1" fmla="*/ 3176337 h 6112043"/>
                <a:gd name="connsiteX2" fmla="*/ 2170548 w 2699938"/>
                <a:gd name="connsiteY2" fmla="*/ 0 h 6112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99938" h="6112043">
                  <a:moveTo>
                    <a:pt x="2699938" y="6112043"/>
                  </a:moveTo>
                  <a:cubicBezTo>
                    <a:pt x="1396517" y="5153527"/>
                    <a:pt x="93096" y="4195011"/>
                    <a:pt x="4864" y="3176337"/>
                  </a:cubicBezTo>
                  <a:cubicBezTo>
                    <a:pt x="-83368" y="2157663"/>
                    <a:pt x="1043590" y="1078831"/>
                    <a:pt x="2170548" y="0"/>
                  </a:cubicBezTo>
                </a:path>
              </a:pathLst>
            </a:custGeom>
            <a:noFill/>
            <a:ln>
              <a:prstDash val="dash"/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99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12915" y="4961922"/>
              <a:ext cx="1232142" cy="11628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0" name="2073 Rectángulo"/>
          <p:cNvSpPr/>
          <p:nvPr/>
        </p:nvSpPr>
        <p:spPr>
          <a:xfrm>
            <a:off x="287957" y="4593435"/>
            <a:ext cx="8460232" cy="635765"/>
          </a:xfrm>
          <a:prstGeom prst="rect">
            <a:avLst/>
          </a:prstGeom>
        </p:spPr>
        <p:txBody>
          <a:bodyPr wrap="square" lIns="20016" tIns="10008" rIns="20016" bIns="10008">
            <a:spAutoFit/>
          </a:bodyPr>
          <a:lstStyle/>
          <a:p>
            <a:r>
              <a:rPr lang="en-US" sz="2000" dirty="0"/>
              <a:t>and (2) emitting a photo-electron </a:t>
            </a:r>
            <a:r>
              <a:rPr lang="en-US" sz="2000" dirty="0" smtClean="0"/>
              <a:t>with </a:t>
            </a:r>
            <a:r>
              <a:rPr lang="en-US" sz="2000" dirty="0"/>
              <a:t>kinetic energy (E-E</a:t>
            </a:r>
            <a:r>
              <a:rPr lang="en-US" sz="2000" baseline="-25000" dirty="0"/>
              <a:t>0</a:t>
            </a:r>
            <a:r>
              <a:rPr lang="en-US" sz="2000" dirty="0"/>
              <a:t>), to some unoccupied </a:t>
            </a:r>
            <a:r>
              <a:rPr lang="en-US" sz="2000" dirty="0" smtClean="0"/>
              <a:t>state</a:t>
            </a:r>
            <a:r>
              <a:rPr lang="en-US" sz="2000" dirty="0"/>
              <a:t>.</a:t>
            </a:r>
            <a:endParaRPr lang="es-ES" sz="2000" dirty="0"/>
          </a:p>
        </p:txBody>
      </p:sp>
      <p:sp>
        <p:nvSpPr>
          <p:cNvPr id="111" name="2074 Rectángulo"/>
          <p:cNvSpPr/>
          <p:nvPr/>
        </p:nvSpPr>
        <p:spPr>
          <a:xfrm>
            <a:off x="254807" y="5313515"/>
            <a:ext cx="7558382" cy="635765"/>
          </a:xfrm>
          <a:prstGeom prst="rect">
            <a:avLst/>
          </a:prstGeom>
        </p:spPr>
        <p:txBody>
          <a:bodyPr wrap="square" lIns="20016" tIns="10008" rIns="20016" bIns="10008">
            <a:spAutoFit/>
          </a:bodyPr>
          <a:lstStyle/>
          <a:p>
            <a:r>
              <a:rPr lang="en-US" sz="2000" dirty="0"/>
              <a:t>(3</a:t>
            </a:r>
            <a:r>
              <a:rPr lang="en-US" sz="2000" dirty="0" smtClean="0"/>
              <a:t>) The </a:t>
            </a:r>
            <a:r>
              <a:rPr lang="en-US" sz="2000" dirty="0"/>
              <a:t>core state is eventually </a:t>
            </a:r>
            <a:r>
              <a:rPr lang="en-US" sz="2000" dirty="0" smtClean="0"/>
              <a:t>filled (1 or 2 </a:t>
            </a:r>
            <a:r>
              <a:rPr lang="en-US" sz="2000" dirty="0" err="1" smtClean="0"/>
              <a:t>fs</a:t>
            </a:r>
            <a:r>
              <a:rPr lang="en-US" sz="2000" dirty="0" smtClean="0"/>
              <a:t> later), </a:t>
            </a:r>
            <a:r>
              <a:rPr lang="en-US" sz="2000" dirty="0"/>
              <a:t>ejecting a fluorescent x-ray </a:t>
            </a:r>
            <a:r>
              <a:rPr lang="es-ES" sz="2000" dirty="0" err="1"/>
              <a:t>or</a:t>
            </a:r>
            <a:r>
              <a:rPr lang="es-ES" sz="2000" dirty="0"/>
              <a:t> </a:t>
            </a:r>
            <a:r>
              <a:rPr lang="es-ES" sz="2000" dirty="0" err="1"/>
              <a:t>an</a:t>
            </a:r>
            <a:r>
              <a:rPr lang="es-ES" sz="2000" dirty="0"/>
              <a:t> </a:t>
            </a:r>
            <a:r>
              <a:rPr lang="es-ES" sz="2000" dirty="0" err="1"/>
              <a:t>Auger</a:t>
            </a:r>
            <a:r>
              <a:rPr lang="es-ES" sz="2000" dirty="0"/>
              <a:t> </a:t>
            </a:r>
            <a:r>
              <a:rPr lang="es-ES" sz="2000" dirty="0" err="1"/>
              <a:t>electron</a:t>
            </a:r>
            <a:r>
              <a:rPr lang="es-ES" sz="2000" dirty="0"/>
              <a:t>.</a:t>
            </a:r>
          </a:p>
        </p:txBody>
      </p:sp>
      <p:grpSp>
        <p:nvGrpSpPr>
          <p:cNvPr id="13" name="2076 Grupo"/>
          <p:cNvGrpSpPr/>
          <p:nvPr/>
        </p:nvGrpSpPr>
        <p:grpSpPr>
          <a:xfrm>
            <a:off x="3263972" y="1027470"/>
            <a:ext cx="1705642" cy="1728139"/>
            <a:chOff x="16928470" y="5017825"/>
            <a:chExt cx="7985128" cy="7630212"/>
          </a:xfrm>
        </p:grpSpPr>
        <p:grpSp>
          <p:nvGrpSpPr>
            <p:cNvPr id="14" name="2070 Grupo"/>
            <p:cNvGrpSpPr/>
            <p:nvPr/>
          </p:nvGrpSpPr>
          <p:grpSpPr>
            <a:xfrm>
              <a:off x="16928470" y="5289209"/>
              <a:ext cx="6854766" cy="7358828"/>
              <a:chOff x="16928470" y="5289209"/>
              <a:chExt cx="6854766" cy="7358828"/>
            </a:xfrm>
          </p:grpSpPr>
          <p:grpSp>
            <p:nvGrpSpPr>
              <p:cNvPr id="15" name="2068 Grupo"/>
              <p:cNvGrpSpPr/>
              <p:nvPr/>
            </p:nvGrpSpPr>
            <p:grpSpPr>
              <a:xfrm>
                <a:off x="16928470" y="5289209"/>
                <a:ext cx="6854766" cy="7358828"/>
                <a:chOff x="15973070" y="5346194"/>
                <a:chExt cx="6854766" cy="7358828"/>
              </a:xfrm>
            </p:grpSpPr>
            <p:pic>
              <p:nvPicPr>
                <p:cNvPr id="117" name="Picture 3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739977" y="5346194"/>
                  <a:ext cx="1232142" cy="116280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cxnSp>
              <p:nvCxnSpPr>
                <p:cNvPr id="118" name="30 Conector recto"/>
                <p:cNvCxnSpPr/>
                <p:nvPr/>
              </p:nvCxnSpPr>
              <p:spPr>
                <a:xfrm>
                  <a:off x="17574046" y="12135853"/>
                  <a:ext cx="5245768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31 Conector recto"/>
                <p:cNvCxnSpPr/>
                <p:nvPr/>
              </p:nvCxnSpPr>
              <p:spPr>
                <a:xfrm>
                  <a:off x="17582068" y="11373859"/>
                  <a:ext cx="5245768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32 Conector recto"/>
                <p:cNvCxnSpPr/>
                <p:nvPr/>
              </p:nvCxnSpPr>
              <p:spPr>
                <a:xfrm>
                  <a:off x="17582068" y="9689449"/>
                  <a:ext cx="5245768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33 Conector recto"/>
                <p:cNvCxnSpPr/>
                <p:nvPr/>
              </p:nvCxnSpPr>
              <p:spPr>
                <a:xfrm>
                  <a:off x="17582068" y="7860661"/>
                  <a:ext cx="5245768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34 Conector recto"/>
                <p:cNvCxnSpPr/>
                <p:nvPr/>
              </p:nvCxnSpPr>
              <p:spPr>
                <a:xfrm>
                  <a:off x="17582068" y="6609385"/>
                  <a:ext cx="5245768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123" name="Picture 2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087319" y="10684221"/>
                  <a:ext cx="1155867" cy="115586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24" name="Picture 2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739791" y="9096063"/>
                  <a:ext cx="1155867" cy="115586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25" name="2063 Forma libre"/>
                <p:cNvSpPr/>
                <p:nvPr/>
              </p:nvSpPr>
              <p:spPr>
                <a:xfrm>
                  <a:off x="15973070" y="6015789"/>
                  <a:ext cx="2699938" cy="6112043"/>
                </a:xfrm>
                <a:custGeom>
                  <a:avLst/>
                  <a:gdLst>
                    <a:gd name="connsiteX0" fmla="*/ 2699938 w 2699938"/>
                    <a:gd name="connsiteY0" fmla="*/ 6112043 h 6112043"/>
                    <a:gd name="connsiteX1" fmla="*/ 4864 w 2699938"/>
                    <a:gd name="connsiteY1" fmla="*/ 3176337 h 6112043"/>
                    <a:gd name="connsiteX2" fmla="*/ 2170548 w 2699938"/>
                    <a:gd name="connsiteY2" fmla="*/ 0 h 6112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99938" h="6112043">
                      <a:moveTo>
                        <a:pt x="2699938" y="6112043"/>
                      </a:moveTo>
                      <a:cubicBezTo>
                        <a:pt x="1396517" y="5153527"/>
                        <a:pt x="93096" y="4195011"/>
                        <a:pt x="4864" y="3176337"/>
                      </a:cubicBezTo>
                      <a:cubicBezTo>
                        <a:pt x="-83368" y="2157663"/>
                        <a:pt x="1043590" y="1078831"/>
                        <a:pt x="2170548" y="0"/>
                      </a:cubicBezTo>
                    </a:path>
                  </a:pathLst>
                </a:custGeom>
                <a:noFill/>
                <a:ln>
                  <a:headEnd type="none" w="med" len="med"/>
                  <a:tailEnd type="triangle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26" name="2067 Elipse"/>
                <p:cNvSpPr/>
                <p:nvPr/>
              </p:nvSpPr>
              <p:spPr>
                <a:xfrm>
                  <a:off x="18624591" y="11501864"/>
                  <a:ext cx="1347528" cy="120315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pic>
            <p:nvPicPr>
              <p:cNvPr id="116" name="Picture 2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539121" y="9055959"/>
                <a:ext cx="1155867" cy="11558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4" name="2075 CuadroTexto"/>
            <p:cNvSpPr txBox="1"/>
            <p:nvPr/>
          </p:nvSpPr>
          <p:spPr>
            <a:xfrm>
              <a:off x="21850214" y="5017825"/>
              <a:ext cx="3063384" cy="1630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E-E</a:t>
              </a:r>
              <a:r>
                <a:rPr lang="es-ES" baseline="-25000" dirty="0" smtClean="0"/>
                <a:t>0</a:t>
              </a:r>
              <a:endParaRPr lang="es-ES" baseline="-25000" dirty="0"/>
            </a:p>
          </p:txBody>
        </p:sp>
      </p:grpSp>
      <p:cxnSp>
        <p:nvCxnSpPr>
          <p:cNvPr id="131" name="Straight Arrow Connector 14"/>
          <p:cNvCxnSpPr/>
          <p:nvPr/>
        </p:nvCxnSpPr>
        <p:spPr>
          <a:xfrm flipH="1" flipV="1">
            <a:off x="2566074" y="1334181"/>
            <a:ext cx="6735" cy="1366648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5"/>
          <p:cNvSpPr txBox="1"/>
          <p:nvPr/>
        </p:nvSpPr>
        <p:spPr>
          <a:xfrm rot="5400000">
            <a:off x="2392927" y="1872798"/>
            <a:ext cx="771392" cy="297210"/>
          </a:xfrm>
          <a:prstGeom prst="rect">
            <a:avLst/>
          </a:prstGeom>
          <a:noFill/>
        </p:spPr>
        <p:txBody>
          <a:bodyPr wrap="none" lIns="20016" tIns="10008" rIns="20016" bIns="10008" rtlCol="0">
            <a:spAutoFit/>
          </a:bodyPr>
          <a:lstStyle/>
          <a:p>
            <a:r>
              <a:rPr lang="es-ES_tradnl" dirty="0" err="1" smtClean="0"/>
              <a:t>Energy</a:t>
            </a:r>
            <a:endParaRPr lang="en-US" dirty="0"/>
          </a:p>
        </p:txBody>
      </p:sp>
      <p:sp>
        <p:nvSpPr>
          <p:cNvPr id="133" name="AutoShape 529" descr="data:image/jpeg;base64,/9j/4AAQSkZJRgABAQAAAQABAAD/2wCEAAkGBhQSERUUEhQUFBUVGBgVFxgWGBgXFRoXHBYZFxgYGxoYGyYfGhkjGRgYHy8gIycpLCwsGB4xNTAqNSYrLCkBCQoKDgwOGA8PGikcHR0pKSwpLCwsKTUpKSkpLTMqKSkpKiwpKSwpKiwsKSkpKSwpKSksLikwKiwsKSkpLCwpKf/AABEIAQIAxAMBIgACEQEDEQH/xAAcAAABBQEBAQAAAAAAAAAAAAAGAAIDBAUHAQj/xABHEAABAwIDAwcICAQFAwUAAAABAgMRACEEEjEFQVEGEyJhcYGRFDIzUnKhsbMHI0KSwdHS8GJzouEVJFOC8UODsiVjdJSj/8QAGgEBAAMBAQEAAAAAAAAAAAAAAAEEBgMFAv/EADgRAAIBAQIJCwQCAgMAAAAAAAABAgMEEQUSEyExQVGhwQYVMjRTYYGCkbHRFFJx4UNiIjNyktL/2gAMAwEAAhEDEQA/AAnyhXrK+8r86Z5Yv1nPvK/OvE6+FUXHVlaG2w1mUluM4QJUppCjKl7yonU76oQp495vMI25WPF/xvxr93h3l/yxfFzxV+dIY1fFzxV+dQ4rYmObU4lTTOdkZnUJLC3EJsSooSSrKAQSQDAuaWJ2Vi2+bLgwiEupC2ytzDJC0HRSSVXT111yHeeTz9/TevgnVjFz5zncVfnXqsUsfac8VU3/AATGFbyA2wVMJDjvSw8IbKErDkzBRlUm4kXqrtNDzLaHFIayOSEOIDTjaiPOTmRIChvSYNMh3k8/Ls9/6LiMSs/aX4mn8+v1l+KqzXMHiwVApZzoQXVt/Vc6hATnUVImQQm5T5w3gUzDIxBaDqksNtrJShTgbQFkedlkSoA2JFhoTUZDvPpYfj2e/wDRqc+v1l+KqXPr9ZfiqqeB2TjnXzh0Mtl7LnSiGQVojMFNkmHE5bykkRVPAKxDznNJSyF3ssNN3GolyBmEG0zY1OQ7yef4dlv/AEbHPr9ZfiqvefX6y/FVUMEHFlVmSEgqUshsNpSCBMjUFRAHHMAJmtVGAcCQSjDwopSlSubAJUkLBF7go6UkxY8DUZDvHP8ADst/6IOfX6y/FVLn1+svxVVrAYXnkpSltvnFEAZUAyVebAE3iDEb6r4zYz/PFloYdbqTlLbZZUskedadYkwCSIuBeGQ7xz/Hst/6G8+v1l+KqXPr9ZfiqvGtnPcyh9QwwacOVK1Lw6UlQEqTdVlAag6Uw7BxrjwaYbw7i1N88lKFYdWduVCUEKhcZFSAZEUyHeOf4dlv/RJz6/WX4qpc+v1l+KqxdmPPvrLaUshQCjCw035olV1wJAkxrY8K0sNsPHOqbQ23h1LdRziEZsPnU3BOcJKpCYBMnhU5DvHP8Oy3/osc+v1l+KqXPr9ZfiqqmG2NjnOa5tGGXzxUhvKvDnMtISVIEKsqFA5TBqmy3iVP+TpGGLsxEsZSrTKFk5SqTpPGmQ7yOf4dlv8A0a5xC/WX4qqL/ED66/FVVWNmYxbK3kjDFptQQtzNh8qVEwASVb9x3iruztgY5x3muaZKigOpEsdNsz9Y2c0OJEGcpMU+n7z5lh/7ad3iMTtA+uvxVTkY1R0WvxUPjVV/nC24435OUtXWZZFpgFIJlYJsMsyRTsI7mbQogAlJmBAMOOCYFtAPCvmdLFV5ZsWFnaK0aTglffuV5a8oX66/vH86VRUqrmhxVsHJ1HdWOXf80yP/AI3/AIN1sJ1HdWJzmXFIVk5zKllQTJTJDKCLjdNWaGszPKFN5JL+3AO+VO2W8HtrHPALce6bbaYSlpKnGEozLVmKlAJUrohNzFxTeULTCmdk+UKUP/T1FIyjIVBCyjMsrBSM4Tok0L8otouYzErxC2A2twhSwgqKSQALBUkWHXVranKBWITh0OYNOXDNhluHHUnIIIzHeZ3gCrOMtpm/p632P0Zo/R4sqb2mXSu+zVgmJVkAQlMAkSAgAASNBequ1QU7Jwpw5z4c4pxSisAPHFBAASUCUhvmxYBSid5FhSZ5XOoU+U4RsB/DpwhTmcyoYS2lsJTvzdGcxnU1Sw+23UYXybmAptL4xLc5gpt0DLqPPTlsQR1g0xltH09X7H6M3MfhMLtQ4jFYJxzDYwNuvP4Zy6VjIeeLLg4gq6KtcxsBUP0rspTtDmkWbaw2HbZ4BHNkiOrMTWWNqLSt91rDBp18OIUoKKkoS5POc02fMKgSOkpUBRiNRqNkuoZ8o5tZaQG0FTi23OaHmoWpLagsJkxYKAJEmmMtpGQqrM4v0ZqO50bM2Y8kqTiG29oJQsWcDaA4U9ySAANL1Z2tssPON7RbQUFzMjFtgxkfLa4ci/1bvuV1k1XU8hXSccw6yGjh2mwpxDDDJGVQQACtSiDdatTW1gdqZ2nUNLa5xxpbSvOKCFJUkCYmxOYd/E0xkJUakVe4teDA/BYJKMMpSXWihxtlLiVKUCFZfKkiQ2oZv8uTpocpgkGtnEYZ1YU0lSGiHzhZDqzBRhnQpJ+p6UgvKKrCbARFa2G2PKGUpS2UpWFLsQei0trLluIIdVJ7KsYxhSHEpW4yHlPu4lKFuvTC23m0BFjCRnXwmBwofEYuWZZyjyPTHlTragXm8E+tvm80AlPQspIyqAFhGigbzVLZuwillosyFJ5tSCm/TstCtelJNx3aaG3J3YzjLarp6KfOBUta3IIWtanB0gRlGXgOszBs7YWIShSGUYZuCQlzM6oIlJkpaUNQFWSpwhMJ4VJ8Ajj9mMs4DAtOLVzacY+CUJCpTkAV5y0/ZkzfsNB2Dx7jWJddaUUllvEFlSSSlIS6pQyHQpkqPA5jMyaPNv4VaGWmC0ytrD5ssrdS6pRb5pZJHR03QYjWhZ9a1AThWUtpZcw4TzroAClrdUoqNytSlQJsIFuAlJydyzlna+DRiyjauHSEJdDreLbT/wBLE8w5KrfYcsQeJvc1T+h99StrtFRJIZdSOxLCkpHckAd1QbCccwreICXkBOIaWy6k5y2cwISokCy0kyD2jfUfJzaHkD/lDHMvLCVJSFqdQAFJKV2KUzY6zaguegrfRjiVf4pgkFRyc+lQSdMxTlntIAHcKp7MttRM2/zCv/MzVdlt5l9DzCC2ptSVtx08qkmReL34jqrT2htZTi1vIwSWn3MxWtKllAKwQtSG1GEKMnUmJMQYiMZbTr9PV+x+jNbkyEHYGPDhUlPlGGkpSFK3bipO/rr3bW0V4R3ZrzBHNNYdLmGMnnCnnVqcDtoCioqSQmUgGATrWRgNsutYF3B+ShSHlJWtZUoLzI8wiDAAtaDNNc2i67h8Ow8wFDDZkoWCUKLSlZlNq1BvoYBEnWmMtp9fTVvsfozR+lDDIYxBaYBS27lxZSYsXUylFvsoGeP5iqz9mehb9k/NdrzlntpzFqS64ylpSUIalClEFKBCAQrf17692X6Fv2T812udR3wZ6GCoShbYKSuefT+GWaVKlVE3Y5Go7qwn3Mr8ixDSCP8A66a3Uajuob2l6X/ts/JRVmgr7zM4fniOjJam+BMNoun7fuH5UwbTdmM3uH5VEikx51d8SOwzitlov/2S9WEbyoCo3A/CsJvaTpA6XuGlbj/mq7FfA1mbEwc3mIEzw08ez4VwopO+80OHK1SnKniSavT0M0MMwswVL1FhAn97vE0UcnNmFSFZhmSTI1tv3mI8NK95P7FCuktsHjP2RaNdTPDvomRh8swI0BANjrB9xqwopaDOytFSosWcm8+tnNlb++ujclNhjmEOaqIm5m/frXOTXZOSDf8Alm54D3gAd0zXGhrPc5QdOn+GXsLgwlXx6909unca5r9IeLnHqifq0tp7wkL+Kq6y20CbcYHG4092vbXD+UeL53FvrGinFR2A5R7gKmu8yRxwDTUq8pPVH3Ot8idqh/Cov0h0Sd/b4URMgJAAsLDsHfvrk30b7Z5t0tnRV/ATXUGl+74kfGu0JYyTPKtdB0K0qex7tW4xsdyaDpFxJJkwDImQNNAZoH+kgIaW2wjUAuKjQFRIA6/ta9XGuqJIAkmANT3XPYAPdXCeUW1PKcS67uUro+wOikfdA99cqzujdtPSwHQylox3oj7vRxJuTuww+TJiDqEyoCNJBBi0RSxmBaQQkp3nzkKCSQCcxgCDI0G4DtrZ+jjFQ8pM2ImKONp7PQ6Mi2xeYI036idO7ea+4Z4ooW6GJaakf7P5OMKwqE9JISCdcq8wnUjKoSCLX/5rM2viloy5DEzNp0j86JeUHJ84V0j7JEDhMyf31DdQ5tFsqUiIPnWPanqrg1fVPcp1JQwU5Rdzv1f8kZKtsOjePuinsbWdUfOHgKbjcNYH/mwuNdLHWocEmFHs/fdVjEjsPA+ttHaS9WXcZiFFtQUZgpIsBvI3Vp7L9C37J+a7WHtA6VubL9C37J+a7XOokoO49DBlWVW203Ntu56fwyzSpUqpG5HJ1HdQ3tL0o9hn5KKJEajuoZ2qr6wewz8lFWqGsy3KLRS83A8TXrDZJmoUvitPk+Ercg2ABUewR8bCrBlo6UazosrsPwNFvJnYLbbKFZRmUmSokq8BZO4bu/ShJzQ9h+FF+y3TzDZMRHf39XXVehrNLyg6VP8AD4G2MQopyoUQBusO3qiae0kjU6iDbjlPxAIPXWcjGQN/bJI9xtXrm00mJ103X/uBFWDNLSAbm/sNdj5KvBODaUbWAk+wVHXrB8a44o699dO5NbUnDIbNhltwOhGlwro2jfXChoZpOUHTp/hm7j9slpDhuMiSvwEAj9/nXIdmYAvuFI1yqUPauR4kR30e8q8ckYRwAwohITPBRGfKRYiJB00Bi1CPJIQ6tfCw14X99fUljTu7ijZ6kqFklUjplNJeXOZeDxKm1pUDBBHxuK7XsPaIeaSoG0Se39iuO7cw2R5VrK6Q79ffNEPIvbpSkszfVPXJj8z3V80XitxZewxTjXpU7XDWknw35gt5f7c5nBqQlXTe+rHHLq4fu9GP4q5eNlq8nL0WC0o8QfxFaHK/aBexOQHNk+rEaFX2yO+3YgUTY7CBGzFtZYhIXO+QoK7NAb75qWsfGZyoz+kyFLXKSlLxzJegNciMVkxbfWYrsLuHkbu65j9764Rs17I6hXBQ+Nd+wjoW0lRgyAamg74nLDlPEtWN9yT4cDmv0lrGRoDNZZ1v9njJvxoAS0CtJIsmb791o3gxG+ulfSswkNMkJAJcUCRv6Fc3bwJdUEgqFlGRNoi5A1Fc5X5XMX6DgsFN1E2r9WnpIpbRwJWZSADwk68TxMz41VRshY3Dx/Hfepto4UtqKVqcQRxkiLTBBvxBFiIvxzUOm8LV94+NdrpbTxcex/ZP/sv/ACebXELy6RHwBra2X6Fr2T812sLaigVSN8eOUD8K3Nl+ha9k/Ndr5n/rLWDnF4QThovld+LmWqVKlVI3I5Oo7qF9sH6wfy2vkoooRqO6hfbHpB/LZ+SirVn1mW5RaKXm4FIUVcheSzuKd6KVc3otcWAIM669177r0Kiun/R5tlGHwy0qygmSJVe+tuNharLMvCLlJJK8w1b++i/ZwPk6CbdERxP9tPChBW/v+FF2y8QlTKUzKgL7yLdtr1WoazS4fTbptaEnwK7mPgwlRPZM+786qNulRJImNPxmp8cyJISDeZJN/ACmYJxDYl2DIMDid0jWBc9wqwzOQi5NJK8H3dD2H4UUbAdUWkRpAke/+/5UMOCx7D8KKuTb6UspBWjogTJAjtvaar0dZo8PRcpU3FX5me8qsb9S23xWV79wjfulU9V9a95IbOlnNB6RJ7pt8dazeVWODjgyEKCU6puMxN491G/I9ts4ZASpJIFwCDB6+vTxr7hnk2efa4OnZaMLtrf5Zk8qNiZmVLHnI6faD53hrHVQZg8WWlhadRMfvtg12FDQNlJ86xkGCDu7L1ybbezCw+tqDY9GbEpMFNu+O6virFpqSL+CK9OdGdCtnS/y8NZa5L7EXiH5FwnedJ1vx3UdYnYjt07lApJkxcEbr6VZ5E7KDGHTKTmVcwJ17L0Q4jHstICnXENpmPrFBN9YvqYvXeMUo3HhV60q9aVTW3m4HBFIykg6gx3gxXauROPz4VueEdVci28UeUvFshSC4spKfNIKiRFGvIXbLSWMinEpWlRhJUEkg6x2RNcKLubRoMN03Vp06sVqz+Kv+S59LpPMMT/qKv8A7aCeSThTiAQJgKMHSYtMXjsol+kjbDLzLCWnUOELUo5VBUDKAJihXk3tVOHfS4sKUkahMT77UbSqXk0qM54LdOK/yb0eYk5d7PSvpNpSnL52Uy2JEqFxKYKoJgASJAma5+tJT5yTKbH3x3Hd30d7W2qlzEOOIByKVmTmGVY6iUKi173sYtehzFbMKlEpgDheJmdIMDqnxrrlI7TxebbV9jMF1ZXMfZEnskD8aI9l+ha9k/NdrNe2YWkOKJBBSAIn1hx7K0dl+ha9k/Ndr5nJODuLuDqE6NtpRmrm03uZapUqVUjbDkajuoa2q0S4P5bPyUUSp1HdQ5tV6HB/LZ+SirVDWZblFopebgUhhjXYfo95Mf5XO7bnLpuBYkQez9xXKtmguuIbBAK1BIzGE3MXNd02OyRhkhKkkA7jEJyno6TqBrxqyZUy8fyNaBKsgM9ffuqk9hWWhv7E/jPwolL1rDtuPhQ3tPEBJkXN9D+5FQTeylisWEtklMTIAAAPaertrIMWz6m8A6DdbWTVrGYzo2AO6YtPDfVRhwJvqpW8XVxgcN1CR52eg+fCf4QOl3k27r91bOydntkjKh1XjH4CKyk55noJP3j3x+daWz3lAyXMvY3PvKo7qC9m6jk4hQ9Ar/ctCfzrSwGCWzdOHJ6krQr3FQqHDPnXnwfaSgfCTruqwjELmy2VdpUDfdp+FSRey1/i5SQFMPp/7ayPEAzbhUeIYafUFLafkX9E5+ins414f9LNO9DiCPik+6nnFrmVMOjrSCq/a2omhBpMvACAlYAsJQtPvUAPfxq1LaklLhIn1god4VEHXjWZh9qgkAZ5O5UpVu/1Ik99amG2mUJlSXkDfLZUNfWB07SaAz3OR+DcPrEfxZiP31zULHJFhAIyxqQRood5N+qtla23hByq4EQlY6wdR8OM1A7IAGabpKVEakRYgWnd1gzbcJvZnYLkyy4mFyYtrbXfU6eRGDHnN+En4CrmzgEk63vfh1dYrURfSR2a0F4N4rkDg1Aw0o23SLb+qvnvlHs1LGKdaGYBKiBIKSD+wf2a+mOVOJW3h3FJ+ylUGJgxCSQTEAme7ia+X+ULjinlqdIKibFPmkbiI3GxoL2Z73fx1kRRLssfUteyfmu0LBVFOy/Qteyfmu1zq9BnqYHz2yHj7Ms0qVKqBvhyNR3UMbY9J/sa+SiidGo7RQxtj0n+xr5KKtWfWZblFopebgM2cglQiO+1q7JsTlGl4J6agCMsEC0HQKOot9r+1cYYVbU8Oyde+BRxyaWYCYtJAneQB76smVR0PauG6EoJMaEFCgAALQnrm1qFcZiDFzPGLDhcSfwq9h3Wj0FghWY3KrdZnSDffrVDbLASYnMBv0HDgJPXUEmK+9It3Tu/KajYXA6/wqF9QUbXAM9VS4FjMojhE8N3u/KhJbwyVrFoSkfaO/qFaeCwzgIhSD2gjxgGh3aG1MpASbDQ7+2qSdvKJiVHjwoDquCw7sZebYXb7JSbGb9JAt3/AJVUx2EWm6WlIFpA6QSexMEeEdYob5PbcShYVly9hgdmlq6VsvaLbqgCRBjwnX97qHyDGC2oJmFAxNsx7juHfWqxilK80TN5C0pNt0KIHuqHGbPRmAMR/b3H+1MUhDS9TBSkxMXgA6dlAEKTiCIDZuP9RPUDF/dar+DxbyR0mHIi5QpKz2gJVmPhWC1ykDakpypiJkKTx8QYBoowO2WnRZRB1In8xHhUgb5Yhzok5oiQqQtOnHpJNqp7RVCR6wUk9evVvIJq9imSqJOabJXw35Twkd1qx38QMxBGg3jUxOh7D76Au4CSoTe2vx99bTC4qi0gZQtN5vYaaTHxHbUvOCY3n976kGi4oKEEAjfuNcS+mzkclGTFsiEn6pwDcblCuzVJ7q6vjnQUETBiJHHu/DdQPt595TWJYf8ArGy3KCblJCTqYucwSdJ17KgHAiLUT7N9C37Kvmu0OOCiTZx+pb9k/NdrnV6DPVwP1yHj7MsUqVKqBvhydR3UPbTYlwH/ANtn5KKIU6juoZ2uTzg/ls/JRVmhrMtyi0UvNwJcMECZoz5INc4s+q2lSyd2ojtJVbv6qAsMyTaYmj3kysIbIEwqZ3TlEp03SSfCrJlS5tpawlCm+iqRcRYKSQNQay3sWpwQo9MWOtuqCBHdRVisB9S4Cb5MoHG0zHd76BMOysOACYWFA23QVSPD40JJ8O3Y91NU9kB6zrUrdtev4/8AFV8QgDzu3Sf2aElXFP8ABOZSrgdf5fnUCkuASQ2BwzX+FeuNLWo5bE2jeBwA9bfVPF7NUlZAkg3BIkkdvHqoQXcPiVDdHeDRDsfb6kqGUm1qwWdnKAEG+WbnrAgcddOo8KuYTCKHnCCI67HjFAGY2uVC5PUdd8b7/wDFYG2NtEKgkyOvrkH+9E2zuTKlsFQKBaR50z4a6VzjajTnOKzJNtTuHfQDsRtg5pKoPbVvA8qVJI6Z13GKx3dnqShLhTIVIHG3UZjvvrpVjZzgyEvYdDjYIlSRkcE6EKT2aGgvOuciOWST9Us5gs2m0TfvE6cLUSbaAKStJEkA+6Aa43yUZBUooJlqHEkfaQDewuSBw4V1nAulbCCQFgoIJAIuBYgEWG7tB4VJBfw+IKMOlQuQE/BMjTQfCNKjVthJ0JjURedfx4TpSaxafJQTfNmsfagAawYmLTe3CsljD82gJS4UgXggAbifNEazaBbcKAs4zaYgrCjB3gXte4sZ7eF6o7WxqHMI6pQBVza0hQiVApNjv69ayNrYhRKUGDa6haSQZ00EmaWKV/llgQbCR8PEEeNQDjbyCkkHq/5oh2b6Fv2VfOdrO2jE2uBMEgAlOomN4mD31o7P9E37KvnO1zq9Bnq4H65Dx9mWKVKlVE3w5Oo7qHdpTzg4ZGR/+KKIk6juofx4+st6jXyW6s0NZluUWil5uBG05lJ/fjRhyWcAQJmYjgbq0voLyaD2nOkBa/G/uomwDgPmmwgC0HWBYbzMyKsmWDNrEgKWtRkISQBrrH78Kydn4cpdcAAIaCyJ3pUCkAddzwq5gXJzbjKZtJGUyf6R76zVY3KVaSoSZ9oGB3HSgK2OYhatBICr9YBrPW0VRc68TWvtQXQQbLQnXjlFuzd3VnNKAVc9XZQkh8l6IAmZt1eF6XPPpBEiDbppQo+JFTrcAsJM+PupqWM14N+J0oCBhTrivOMnXcmN9hburXawwTlG/U93bUTXQFhff4mrAckzvj8aA6psbCIGFiAejPEaeAv1ULcp+TsIcxLQBgdIRbIRlJA0sSZ6ieFGHJRrPhYO9I6qa7h1NhQIzIIhSSJBBmQeEgmpPk4uHSRlLCHE3NhlPugd0eFa+y9o5QEMMIbVuJOYjrAiJ/iPVVrb+w1MuZ2TCDJTe3sngRMddoq/sTHqVlSpCFGCRCgCd+8QNDvqCSls/k8pDy1JS0tKhn+tUQpClJ6YCkpMpVqQRBo7FmQB50RAumYAyiQLabhawtVfDMNuE9EA2JTBzZiCQCJBBG42mYuL1dZKZBgZSpKR1jNxJnx66kgAxthxTxaIIabIbGsEhRBV3wDx0jrKHMRzgniEyFdLdl111jhQvjB/mnfVL7gjdIVYdgBHZBor2M1cAi4AkG4noq+FQDH2tswhSVaXOvuieFQNuwXEEaJA7iCPco/Cinb2zCtAyAFQVPdvuOq8b6GMfh0qOdGhISqDaDmgg9eaLaA1IOa7faCXFAaawdQd/eKfgEw037KvnO15trpkKOpF/AX8Ir3A+ib7FfOdrlV6DPWwR1yHj7MnpUqVUTfDk6juoc2qk85I9Rn5KKI06juof2l6QR6jNh/JRVmhrMryi0UvNwK+DchQkcffNG3J3YxWjOlQSE6qUYSDGp7t1Dj+wHGlKzgKKS0LG31qC4g6BShlSqdIiiV/CrZQpskBDV1wbZpcEwBxZcAPUmNQTZMsjTwUCwNsq1DrhJBJ3DXSsB7EhKkkCRmWY0nurUeYUhRQShIQgAjNcJzhpRjWOcVE75tNyMI5LdK+bMQQZ6R+H50JNt18OttKTaBl4eaSD261jmxIq9sfE50rHqrKu5QPDdINRKT0uNARpnTj+/321pYLDka1Eyi5/P8Af7FXHHw2kkmPGgG415KIkdwvM/C9N2WM6hAMk6cKosoU4sOLsCSEp7jFa+w3Ql0EgABdCDrfJlORIT6qRbr1uD4aUuUm20YYJ51PQcWEEgWAN5PhWbsvakuAg2V7uGtaPKXDJxGHda1JbUU9SkiU3HWI76kgrYnYgWjMyoEKg2i+nAQf32UC7bwRYUohsC9yCUjQbhFjJMQBWlyE5VFEMOEjLbr6qPsfgW30HMAbRI1jUCRQHNth4xbjgkkyIObU7hujdHhRmpLYSA4oDJ9aQdSkWJI7ZPbWFszZnNPjeNJ3zNhe8zO7fxrMx21kr2isj7C+YN+iW0oKFgjQdNSzP8XUKAibY5wu9FLbilKUU/8ATVckKEm0ze+43FynXYxeQNwTmBFjY5el0ST9oKCxfW3GszY7q+aTmJCkKSZ/htqDuI42sOunqxCVuZFCJVkCRpmLZKh1XUCO2oAd4iSidQe61p74M91AroLaUpkE5lJtYwpRCT2hQgjtHCip/GFGFBJnKLxvggE9lxQZyvfhIVY5iFaREdIkTrdM3A86pBzfaYhRTplJEcIt+FSYL0aOxXznaXKJwF9ZHEg9tLBejR2K+c7XKr0GetgfrkPH2ZNSpUqom+HJ1HdWBiXCMS2RqAwRYG/NNxYgg94PYa306juoZ2qPrB7DPyUVas+syvKLRS83AMMTgFDO2FL5tlSWxLaHCoeUqaEZ0JOdAfWZkglYgiBCCFqClOPFYJSrottQrOteVxBUiLqxBJFlpLmhjog7ZIvVhp6KsmVDdzCrU5lLjigt9eHP1aDYYlrMqAICOchWoMhI0JjBxmECGw6FElRTmkAFKlhS4I3gpgpVvhY+zfDU4Tbw48aujCzE2tpvtUEl7Y+Jh6NyxHjcX93fWmV3/YrCxTsCE7vw099bGLUUuKBsQYI4GTI7aEmi2oJHWe+xqLm+dUSfMTM9Z18Bv7qrjEzw092/8atJxiZSlKQAIF1TYfAdLf30Bccw/ONlGhjUblCYMHs98UPN4lxo9MyCfOHmnd3G1areKCoFpy2A1MnLB/iuAeuTuq3hcAlyEriCQgAaDpKTbify6qAWyeUyypKUJUpW6BRzhF4kgLcWEJIMIABXcESsk9G1wkdXSOgFtm7MQy4kphIzqGZPnFKIBsbTJmOGs0W4F1K2ShZzFKTIHRIjOUrzEWzFPcSd2ggyNrbCV0cRh5K24zoSOkW9yhxIvI4Duov5M7bDzQkzu/e7UGn7OwySqFEZikpBslR7YsSTOm+/AUOLAw+0HG0QAtPOQDMFUkgjcTqBpBBGsVJAQY3E81zjguW0qXHEgSBMRqRNCnJrkYtSs6ldBRzFci8q6VtZ4zRKhvnRlJu64ECOoFR7uh+FF2FwCcoGm6OzhQHPV7N5lSxJKFrMFU2QAFRB0EGL1RAQXV2KFFWYnUglKcwuN6QkTugcKLeVqG0c3mIALqEydNb30EideNAox6nSrKDzgdUFbrKzRKb+qBrFxUAKXQrydoAocQ4HG17gc6Zb1PrIIsd16GuXDf8Akm3MqgU9FdjGX1rDinuzCrOx9qKAXh3ZAJhJFoX9hQPHMYOlj20zH7TK23W8wzJcDmVRhQJs6gX4kEDqVUg5ZtPFB1RVAzkXIkSQkCCNJsTI138asYH0Tfsq+c7RG/s1l3pLbAVeVI6CtZkxYnuNZu0NnJYLaEElPN5r9bz0iuVXoM9bA/XIePsypSpUqom+HJ1HdQztVUOD2GfkoomTqO6hzabRU4I/02vkoqzZ9ZleUWil5uBUS52VYawyl9Q4/u9SsYRI6zVjnKsmVuPcOwlHWeJ1/tUrXSPu/GoCZqwwmEyogdtCSsT0hO9SR/UKL+X2x1NOnEA5kPKzGJ6Oa6ZPCLdo66yOSDbC8a2jERzbsthRtlUYKVX06Qj/AHV2DaGwxlSy4M6ZCQT9pGhSeugOHs4qLbxTTiVlYIG88Yv+GvjV7lZsHyLElAkospBNzlP2Sd5Gk03DgECIoCHD44pWkkeYQYvfgNZ3C47a2dnbWShKrwcmUAayXEDQ9SYsftms97Z2a8XFUsRs90aJV3DXw66AIsFymlEOaQoqiNCgpUniTYXPVuq1srlAUgFWqcxgEQSQuAZ6iNaEmMC9Nm13v5h8dK2sFs5aR00EdotB17TumgDbZ/LXmmUqWCAymBKTJUSZCb7gU67ybndm4HlUcQ6p9aU9BtLYN5JAAAubSRMbr8ahxuBzYNacsJAnwVJ7d9ZnJ3Z5Wl1wGGcMguE3GdQ00I1XCZG4cTQHSuTm0c+Mw7fBLjqv9wCUTwMZj310haLEiuR/Rxig++lwxziFEGIEpWmwjgCkAcJArr7p6JqUQcv+mXEkbOHFTyI7gonqrmexNvpCpWtQPE6EcCRp4EUa/TJtdDi2cGk3QS86fVJTlSntyyr/AHJ40BYjZqUjoyTOvVUEmthuUiUvE5xBI0ixCp3kbt4q3trENuPrW063K4VGcIJJEnzjvM7zQs3hgJJA0mD7vzqgzGc2gToKEhU20tINjruMiL6RY3qDbPnN/wAofOerBW2B2VfC5Q3aOgfnPVzq9BnqYH65Dx9meUqVKqJvhyNR3VkYzzh/La+S3WujUd1Y+PPSH8tr5LdWaGsy3KH+LzcCGaRUBqYqHOeNRxwqyZW8sJfv0RXhJOppqNKU0B6/oDR0z9Lr6sKjDlpDj4KUh5ajEAQlRTI+s4qmLTEzQM7dNVSKEM6dyuZXicKFuBPOo6KynzTBIKk8JiY/tXOMLjy2qDpNX9lcpXWRk9I2bFtWnXB1Sey3VVHHoQsktymfsq3d+/3UAS4DaII11rXw23Eo1jt1vP5VzlpxSNLdVWv8QUdaC86Ns7bzSVg9dEzm3sOtuyEpi5NgQN58Iri7eLG9Udgk/EUQNYMrShbbpUjVUgWP8Qvb3UJJuUnKIOSlBIw46KlJ/wCqoQQlPUCPieE7mMb8l2InMAl3HOpJGkNIhQT2CE96qwQtzaWOZZMFDfQlKYGUGVKIFh3cKPvpZ5NuOYVhxlMpw4UFJGoSQnpdcZb9VCAR5A8o/JsWnozmJSRITMg5RJEA5wi+7fXbcJy4ad2e5jMi0BoOBbbgAcS4ixbPBWaB318u87xP77aPGuUBdwyGy/BdI8obiS4poDmn825ShlQreS0k8aEmRiMQp11x50ytxRUr2iZt1CvOckxx/f7/ADpY5wDoi4G+L/vrpmzQFODMRHE+891ARbSXlt3+7o1lNG9WtoYjOtRGhJI7N1VUC9CSTELtFaOH9G37KvnO1jKXJrYw/o2/ZV852udXoM9TA/XIePsx9KlSqib4cnUd1Yu0T0h/La+S3W0nUd1Ye0T0x/La+SirNDWZXlF/F5uBVBpRXiafFWTKnrelNUqnp0qNdAeqXaoqcaaaA8KaSTTknx91ODNvyoCJxE1Glwg7u8TVwBPXScQk76ArqdB+yB2Ej8akZ2gpucnRkEb94g76apIFN5sGhBqbA5TvYNRXh8iVEQSUhZjqzTFbD30i7RdSQrFLCSIhIQgRp9lINC7WGHGrzLQ3EUJRb2c2yrouAJk6gxN7pOuvGDGt9Dq8oNgIwmICWlKU242280V5SrIsaKKbFSVBSbcO2s1vZoVEOIF+2jRDHOYJAUUrcw5IJyx9S7ETN+i6N0eloSCGLWSAKgW5AgakeA3jtPwqTHLCSQDJB13T1VUQL399CR6xbSoFVOpVQPGgIRW1hfRt+yr5ztY1bOG9G37KvnO1zq9BnqYH65Dx9mPpUqVUTfDk6jurD2h54/ls/JbrcTqO6sPaHnj+W18lurNDWZXlF/F5uBUFSA0wU8VZMqeoOtMWKcKUUBDXiqeTXkUA1NSo6/3wqKK8K6AsZBxI76RY66YFSJ376RUaAccKeqmnDq6q9D9OGJoDxLR3x4U9KT1eHZTRia952aEmjhHlI0IBMjTTS/74Vs7G2iptxK3JdbUC282VHpsrBzJBOigYUOBQnShk4jhTkvqO80BexhGcxpJjTTdYW0qBJmoktmpUJoSPWTUb6bVMRNMdTagKtbGG9G37KvnO1j1sYf0bfsq+c7XOr0GepgfrkPH2Y+lSpVRN8OTqO6sXHjpj+W18lutkGmJeWABawAEhBMAQBJBNgI14V2pTUb7zwsL2KpasTE1X77jBCb04it7n19X3W/015zy/4fuo/TXbLRPD5ktHdv8AgHzE16a3w6v+H7iP01Jzp4j7qP00y0SY4DtL1rf8Awo14qicuHq+6j9NLnD1fcR+mpy0T65htO2Pq/gFFqqEroxzHq+4j9NKez7jf6aZaI5gtO2Pq/gFGnb1YSoGiOez7jf6aWc9X3UfpqMtEcwWnbH1fwD/ADQNRKw4om55XEfdR+mlzyuI+6j9NMtEcw2nbH1fwDIQKcE0Sc6eI+4j9NLnjxH3UfpplojmG07Y+r+DAQOypkkdVbXPq4/0o/TS59XH+lH6aZaJPMNp2x9X8GYkivR3Vp+Uq9b+lH6aXlS/W/pR+mmWiOYbTtj6v4MzwpGtPylXrf0o/TS8oV639KP00y0RzDadsfV/BgkVrsejb9lXznam548f6Ufppq3CYzEmBA0AAkmAAABdRPfXxOqpRuLtgwTXs9ojVm1cr9fc1sG0qVKqxqBV7SpVKAq8mlSqAezSpUqkHlKlSqAKlSpUAqVKlQCpUqVAKlSpVIFSpUqAVKlSoBUqVKgFSpUqgCpUqVAf/9k="/>
          <p:cNvSpPr>
            <a:spLocks noChangeAspect="1" noChangeArrowheads="1"/>
          </p:cNvSpPr>
          <p:nvPr/>
        </p:nvSpPr>
        <p:spPr bwMode="auto">
          <a:xfrm>
            <a:off x="33231" y="-32719"/>
            <a:ext cx="65106" cy="6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20016" tIns="10008" rIns="20016" bIns="1000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4" name="Picture 53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916832"/>
            <a:ext cx="1376913" cy="1921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5" name="TextBox 16"/>
          <p:cNvSpPr txBox="1"/>
          <p:nvPr/>
        </p:nvSpPr>
        <p:spPr>
          <a:xfrm>
            <a:off x="6156176" y="3573016"/>
            <a:ext cx="1414197" cy="235655"/>
          </a:xfrm>
          <a:prstGeom prst="rect">
            <a:avLst/>
          </a:prstGeom>
          <a:noFill/>
        </p:spPr>
        <p:txBody>
          <a:bodyPr wrap="none" lIns="20016" tIns="10008" rIns="20016" bIns="10008" rtlCol="0">
            <a:spAutoFit/>
          </a:bodyPr>
          <a:lstStyle/>
          <a:p>
            <a:r>
              <a:rPr lang="es-ES_tradnl" sz="1400" dirty="0" smtClean="0"/>
              <a:t>Nobel </a:t>
            </a:r>
            <a:r>
              <a:rPr lang="es-ES_tradnl" sz="1400" dirty="0" err="1" smtClean="0"/>
              <a:t>Prize</a:t>
            </a:r>
            <a:r>
              <a:rPr lang="es-ES_tradnl" sz="1400" dirty="0" smtClean="0"/>
              <a:t> 1921</a:t>
            </a:r>
            <a:endParaRPr lang="en-US" sz="1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5" grpId="0"/>
      <p:bldP spid="110" grpId="0"/>
      <p:bldP spid="111" grpId="0"/>
      <p:bldP spid="1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smtClean="0"/>
              <a:t>X-ray absorption process: photoelectric effect</a:t>
            </a:r>
            <a:endParaRPr lang="en-GB" sz="20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 XAFS l 20/11/2014 l V. </a:t>
            </a:r>
            <a:r>
              <a:rPr lang="en-US" dirty="0" err="1" smtClean="0"/>
              <a:t>Cuartero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133" name="AutoShape 529" descr="data:image/jpeg;base64,/9j/4AAQSkZJRgABAQAAAQABAAD/2wCEAAkGBhQSERUUEhQUFBUVGBgVFxgWGBgXFRoXHBYZFxgYGxoYGyYfGhkjGRgYHy8gIycpLCwsGB4xNTAqNSYrLCkBCQoKDgwOGA8PGikcHR0pKSwpLCwsKTUpKSkpLTMqKSkpKiwpKSwpKiwsKSkpKSwpKSksLikwKiwsKSkpLCwpKf/AABEIAQIAxAMBIgACEQEDEQH/xAAcAAABBQEBAQAAAAAAAAAAAAAGAAIDBAUHAQj/xABHEAABAwIDAwcICAQFAwUAAAABAgMRACEEEjEFQVEGEyJhcYGRFDIzUnKhsbMHI0KSwdHS8GJzouEVJFOC8UODsiVjdJSj/8QAGgEBAAMBAQEAAAAAAAAAAAAAAAEEBgMFAv/EADgRAAIBAQIJCwQCAgMAAAAAAAABAgMEEQUSEyExQVGhwQYVMjRTYYGCkbHRFFJx4UNiIjNyktL/2gAMAwEAAhEDEQA/AAnyhXrK+8r86Z5Yv1nPvK/OvE6+FUXHVlaG2w1mUluM4QJUppCjKl7yonU76oQp495vMI25WPF/xvxr93h3l/yxfFzxV+dIY1fFzxV+dQ4rYmObU4lTTOdkZnUJLC3EJsSooSSrKAQSQDAuaWJ2Vi2+bLgwiEupC2ytzDJC0HRSSVXT111yHeeTz9/TevgnVjFz5zncVfnXqsUsfac8VU3/AATGFbyA2wVMJDjvSw8IbKErDkzBRlUm4kXqrtNDzLaHFIayOSEOIDTjaiPOTmRIChvSYNMh3k8/Ls9/6LiMSs/aX4mn8+v1l+KqzXMHiwVApZzoQXVt/Vc6hATnUVImQQm5T5w3gUzDIxBaDqksNtrJShTgbQFkedlkSoA2JFhoTUZDvPpYfj2e/wDRqc+v1l+KqXPr9ZfiqqeB2TjnXzh0Mtl7LnSiGQVojMFNkmHE5bykkRVPAKxDznNJSyF3ssNN3GolyBmEG0zY1OQ7yef4dlv/AEbHPr9ZfiqvefX6y/FVUMEHFlVmSEgqUshsNpSCBMjUFRAHHMAJmtVGAcCQSjDwopSlSubAJUkLBF7go6UkxY8DUZDvHP8ADst/6IOfX6y/FVLn1+svxVVrAYXnkpSltvnFEAZUAyVebAE3iDEb6r4zYz/PFloYdbqTlLbZZUskedadYkwCSIuBeGQ7xz/Hst/6G8+v1l+KqXPr9ZfiqvGtnPcyh9QwwacOVK1Lw6UlQEqTdVlAag6Uw7BxrjwaYbw7i1N88lKFYdWduVCUEKhcZFSAZEUyHeOf4dlv/RJz6/WX4qpc+v1l+KqxdmPPvrLaUshQCjCw035olV1wJAkxrY8K0sNsPHOqbQ23h1LdRziEZsPnU3BOcJKpCYBMnhU5DvHP8Oy3/osc+v1l+KqXPr9ZfiqqmG2NjnOa5tGGXzxUhvKvDnMtISVIEKsqFA5TBqmy3iVP+TpGGLsxEsZSrTKFk5SqTpPGmQ7yOf4dlv8A0a5xC/WX4qqL/ED66/FVVWNmYxbK3kjDFptQQtzNh8qVEwASVb9x3iruztgY5x3muaZKigOpEsdNsz9Y2c0OJEGcpMU+n7z5lh/7ad3iMTtA+uvxVTkY1R0WvxUPjVV/nC24435OUtXWZZFpgFIJlYJsMsyRTsI7mbQogAlJmBAMOOCYFtAPCvmdLFV5ZsWFnaK0aTglffuV5a8oX66/vH86VRUqrmhxVsHJ1HdWOXf80yP/AI3/AIN1sJ1HdWJzmXFIVk5zKllQTJTJDKCLjdNWaGszPKFN5JL+3AO+VO2W8HtrHPALce6bbaYSlpKnGEozLVmKlAJUrohNzFxTeULTCmdk+UKUP/T1FIyjIVBCyjMsrBSM4Tok0L8otouYzErxC2A2twhSwgqKSQALBUkWHXVranKBWITh0OYNOXDNhluHHUnIIIzHeZ3gCrOMtpm/p632P0Zo/R4sqb2mXSu+zVgmJVkAQlMAkSAgAASNBequ1QU7Jwpw5z4c4pxSisAPHFBAASUCUhvmxYBSid5FhSZ5XOoU+U4RsB/DpwhTmcyoYS2lsJTvzdGcxnU1Sw+23UYXybmAptL4xLc5gpt0DLqPPTlsQR1g0xltH09X7H6M3MfhMLtQ4jFYJxzDYwNuvP4Zy6VjIeeLLg4gq6KtcxsBUP0rspTtDmkWbaw2HbZ4BHNkiOrMTWWNqLSt91rDBp18OIUoKKkoS5POc02fMKgSOkpUBRiNRqNkuoZ8o5tZaQG0FTi23OaHmoWpLagsJkxYKAJEmmMtpGQqrM4v0ZqO50bM2Y8kqTiG29oJQsWcDaA4U9ySAANL1Z2tssPON7RbQUFzMjFtgxkfLa4ci/1bvuV1k1XU8hXSccw6yGjh2mwpxDDDJGVQQACtSiDdatTW1gdqZ2nUNLa5xxpbSvOKCFJUkCYmxOYd/E0xkJUakVe4teDA/BYJKMMpSXWihxtlLiVKUCFZfKkiQ2oZv8uTpocpgkGtnEYZ1YU0lSGiHzhZDqzBRhnQpJ+p6UgvKKrCbARFa2G2PKGUpS2UpWFLsQei0trLluIIdVJ7KsYxhSHEpW4yHlPu4lKFuvTC23m0BFjCRnXwmBwofEYuWZZyjyPTHlTragXm8E+tvm80AlPQspIyqAFhGigbzVLZuwillosyFJ5tSCm/TstCtelJNx3aaG3J3YzjLarp6KfOBUta3IIWtanB0gRlGXgOszBs7YWIShSGUYZuCQlzM6oIlJkpaUNQFWSpwhMJ4VJ8Ajj9mMs4DAtOLVzacY+CUJCpTkAV5y0/ZkzfsNB2Dx7jWJddaUUllvEFlSSSlIS6pQyHQpkqPA5jMyaPNv4VaGWmC0ytrD5ssrdS6pRb5pZJHR03QYjWhZ9a1AThWUtpZcw4TzroAClrdUoqNytSlQJsIFuAlJydyzlna+DRiyjauHSEJdDreLbT/wBLE8w5KrfYcsQeJvc1T+h99StrtFRJIZdSOxLCkpHckAd1QbCccwreICXkBOIaWy6k5y2cwISokCy0kyD2jfUfJzaHkD/lDHMvLCVJSFqdQAFJKV2KUzY6zaguegrfRjiVf4pgkFRyc+lQSdMxTlntIAHcKp7MttRM2/zCv/MzVdlt5l9DzCC2ptSVtx08qkmReL34jqrT2htZTi1vIwSWn3MxWtKllAKwQtSG1GEKMnUmJMQYiMZbTr9PV+x+jNbkyEHYGPDhUlPlGGkpSFK3bipO/rr3bW0V4R3ZrzBHNNYdLmGMnnCnnVqcDtoCioqSQmUgGATrWRgNsutYF3B+ShSHlJWtZUoLzI8wiDAAtaDNNc2i67h8Ow8wFDDZkoWCUKLSlZlNq1BvoYBEnWmMtp9fTVvsfozR+lDDIYxBaYBS27lxZSYsXUylFvsoGeP5iqz9mehb9k/NdrzlntpzFqS64ylpSUIalClEFKBCAQrf17692X6Fv2T812udR3wZ6GCoShbYKSuefT+GWaVKlVE3Y5Go7qwn3Mr8ixDSCP8A66a3Uajuob2l6X/ts/JRVmgr7zM4fniOjJam+BMNoun7fuH5UwbTdmM3uH5VEikx51d8SOwzitlov/2S9WEbyoCo3A/CsJvaTpA6XuGlbj/mq7FfA1mbEwc3mIEzw08ez4VwopO+80OHK1SnKniSavT0M0MMwswVL1FhAn97vE0UcnNmFSFZhmSTI1tv3mI8NK95P7FCuktsHjP2RaNdTPDvomRh8swI0BANjrB9xqwopaDOytFSosWcm8+tnNlb++ujclNhjmEOaqIm5m/frXOTXZOSDf8Alm54D3gAd0zXGhrPc5QdOn+GXsLgwlXx6909unca5r9IeLnHqifq0tp7wkL+Kq6y20CbcYHG4092vbXD+UeL53FvrGinFR2A5R7gKmu8yRxwDTUq8pPVH3Ot8idqh/Cov0h0Sd/b4URMgJAAsLDsHfvrk30b7Z5t0tnRV/ATXUGl+74kfGu0JYyTPKtdB0K0qex7tW4xsdyaDpFxJJkwDImQNNAZoH+kgIaW2wjUAuKjQFRIA6/ta9XGuqJIAkmANT3XPYAPdXCeUW1PKcS67uUro+wOikfdA99cqzujdtPSwHQylox3oj7vRxJuTuww+TJiDqEyoCNJBBi0RSxmBaQQkp3nzkKCSQCcxgCDI0G4DtrZ+jjFQ8pM2ImKONp7PQ6Mi2xeYI036idO7ea+4Z4ooW6GJaakf7P5OMKwqE9JISCdcq8wnUjKoSCLX/5rM2viloy5DEzNp0j86JeUHJ84V0j7JEDhMyf31DdQ5tFsqUiIPnWPanqrg1fVPcp1JQwU5Rdzv1f8kZKtsOjePuinsbWdUfOHgKbjcNYH/mwuNdLHWocEmFHs/fdVjEjsPA+ttHaS9WXcZiFFtQUZgpIsBvI3Vp7L9C37J+a7WHtA6VubL9C37J+a7XOokoO49DBlWVW203Ntu56fwyzSpUqpG5HJ1HdQ3tL0o9hn5KKJEajuoZ2qr6wewz8lFWqGsy3KLRS83A8TXrDZJmoUvitPk+Ercg2ABUewR8bCrBlo6UazosrsPwNFvJnYLbbKFZRmUmSokq8BZO4bu/ShJzQ9h+FF+y3TzDZMRHf39XXVehrNLyg6VP8AD4G2MQopyoUQBusO3qiae0kjU6iDbjlPxAIPXWcjGQN/bJI9xtXrm00mJ103X/uBFWDNLSAbm/sNdj5KvBODaUbWAk+wVHXrB8a44o699dO5NbUnDIbNhltwOhGlwro2jfXChoZpOUHTp/hm7j9slpDhuMiSvwEAj9/nXIdmYAvuFI1yqUPauR4kR30e8q8ckYRwAwohITPBRGfKRYiJB00Bi1CPJIQ6tfCw14X99fUljTu7ijZ6kqFklUjplNJeXOZeDxKm1pUDBBHxuK7XsPaIeaSoG0Se39iuO7cw2R5VrK6Q79ffNEPIvbpSkszfVPXJj8z3V80XitxZewxTjXpU7XDWknw35gt5f7c5nBqQlXTe+rHHLq4fu9GP4q5eNlq8nL0WC0o8QfxFaHK/aBexOQHNk+rEaFX2yO+3YgUTY7CBGzFtZYhIXO+QoK7NAb75qWsfGZyoz+kyFLXKSlLxzJegNciMVkxbfWYrsLuHkbu65j9764Rs17I6hXBQ+Nd+wjoW0lRgyAamg74nLDlPEtWN9yT4cDmv0lrGRoDNZZ1v9njJvxoAS0CtJIsmb791o3gxG+ulfSswkNMkJAJcUCRv6Fc3bwJdUEgqFlGRNoi5A1Fc5X5XMX6DgsFN1E2r9WnpIpbRwJWZSADwk68TxMz41VRshY3Dx/Hfepto4UtqKVqcQRxkiLTBBvxBFiIvxzUOm8LV94+NdrpbTxcex/ZP/sv/ACebXELy6RHwBra2X6Fr2T812sLaigVSN8eOUD8K3Nl+ha9k/Ndr5n/rLWDnF4QThovld+LmWqVKlVI3I5Oo7qF9sH6wfy2vkoooRqO6hfbHpB/LZ+SirVn1mW5RaKXm4FIUVcheSzuKd6KVc3otcWAIM669177r0Kiun/R5tlGHwy0qygmSJVe+tuNharLMvCLlJJK8w1b++i/ZwPk6CbdERxP9tPChBW/v+FF2y8QlTKUzKgL7yLdtr1WoazS4fTbptaEnwK7mPgwlRPZM+786qNulRJImNPxmp8cyJISDeZJN/ACmYJxDYl2DIMDid0jWBc9wqwzOQi5NJK8H3dD2H4UUbAdUWkRpAke/+/5UMOCx7D8KKuTb6UspBWjogTJAjtvaar0dZo8PRcpU3FX5me8qsb9S23xWV79wjfulU9V9a95IbOlnNB6RJ7pt8dazeVWODjgyEKCU6puMxN491G/I9ts4ZASpJIFwCDB6+vTxr7hnk2efa4OnZaMLtrf5Zk8qNiZmVLHnI6faD53hrHVQZg8WWlhadRMfvtg12FDQNlJ86xkGCDu7L1ybbezCw+tqDY9GbEpMFNu+O6virFpqSL+CK9OdGdCtnS/y8NZa5L7EXiH5FwnedJ1vx3UdYnYjt07lApJkxcEbr6VZ5E7KDGHTKTmVcwJ17L0Q4jHstICnXENpmPrFBN9YvqYvXeMUo3HhV60q9aVTW3m4HBFIykg6gx3gxXauROPz4VueEdVci28UeUvFshSC4spKfNIKiRFGvIXbLSWMinEpWlRhJUEkg6x2RNcKLubRoMN03Vp06sVqz+Kv+S59LpPMMT/qKv8A7aCeSThTiAQJgKMHSYtMXjsol+kjbDLzLCWnUOELUo5VBUDKAJihXk3tVOHfS4sKUkahMT77UbSqXk0qM54LdOK/yb0eYk5d7PSvpNpSnL52Uy2JEqFxKYKoJgASJAma5+tJT5yTKbH3x3Hd30d7W2qlzEOOIByKVmTmGVY6iUKi173sYtehzFbMKlEpgDheJmdIMDqnxrrlI7TxebbV9jMF1ZXMfZEnskD8aI9l+ha9k/NdrNe2YWkOKJBBSAIn1hx7K0dl+ha9k/Ndr5nJODuLuDqE6NtpRmrm03uZapUqVUjbDkajuoa2q0S4P5bPyUUSp1HdQ5tV6HB/LZ+SirVDWZblFopebgUhhjXYfo95Mf5XO7bnLpuBYkQez9xXKtmguuIbBAK1BIzGE3MXNd02OyRhkhKkkA7jEJyno6TqBrxqyZUy8fyNaBKsgM9ffuqk9hWWhv7E/jPwolL1rDtuPhQ3tPEBJkXN9D+5FQTeylisWEtklMTIAAAPaertrIMWz6m8A6DdbWTVrGYzo2AO6YtPDfVRhwJvqpW8XVxgcN1CR52eg+fCf4QOl3k27r91bOydntkjKh1XjH4CKyk55noJP3j3x+daWz3lAyXMvY3PvKo7qC9m6jk4hQ9Ar/ctCfzrSwGCWzdOHJ6krQr3FQqHDPnXnwfaSgfCTruqwjELmy2VdpUDfdp+FSRey1/i5SQFMPp/7ayPEAzbhUeIYafUFLafkX9E5+ins414f9LNO9DiCPik+6nnFrmVMOjrSCq/a2omhBpMvACAlYAsJQtPvUAPfxq1LaklLhIn1god4VEHXjWZh9qgkAZ5O5UpVu/1Ik99amG2mUJlSXkDfLZUNfWB07SaAz3OR+DcPrEfxZiP31zULHJFhAIyxqQRood5N+qtla23hByq4EQlY6wdR8OM1A7IAGabpKVEakRYgWnd1gzbcJvZnYLkyy4mFyYtrbXfU6eRGDHnN+En4CrmzgEk63vfh1dYrURfSR2a0F4N4rkDg1Aw0o23SLb+qvnvlHs1LGKdaGYBKiBIKSD+wf2a+mOVOJW3h3FJ+ylUGJgxCSQTEAme7ia+X+ULjinlqdIKibFPmkbiI3GxoL2Z73fx1kRRLssfUteyfmu0LBVFOy/Qteyfmu1zq9BnqYHz2yHj7Ms0qVKqBvhyNR3UMbY9J/sa+SiidGo7RQxtj0n+xr5KKtWfWZblFopebgM2cglQiO+1q7JsTlGl4J6agCMsEC0HQKOot9r+1cYYVbU8Oyde+BRxyaWYCYtJAneQB76smVR0PauG6EoJMaEFCgAALQnrm1qFcZiDFzPGLDhcSfwq9h3Wj0FghWY3KrdZnSDffrVDbLASYnMBv0HDgJPXUEmK+9It3Tu/KajYXA6/wqF9QUbXAM9VS4FjMojhE8N3u/KhJbwyVrFoSkfaO/qFaeCwzgIhSD2gjxgGh3aG1MpASbDQ7+2qSdvKJiVHjwoDquCw7sZebYXb7JSbGb9JAt3/AJVUx2EWm6WlIFpA6QSexMEeEdYob5PbcShYVly9hgdmlq6VsvaLbqgCRBjwnX97qHyDGC2oJmFAxNsx7juHfWqxilK80TN5C0pNt0KIHuqHGbPRmAMR/b3H+1MUhDS9TBSkxMXgA6dlAEKTiCIDZuP9RPUDF/dar+DxbyR0mHIi5QpKz2gJVmPhWC1ykDakpypiJkKTx8QYBoowO2WnRZRB1In8xHhUgb5Yhzok5oiQqQtOnHpJNqp7RVCR6wUk9evVvIJq9imSqJOabJXw35Twkd1qx38QMxBGg3jUxOh7D76Au4CSoTe2vx99bTC4qi0gZQtN5vYaaTHxHbUvOCY3n976kGi4oKEEAjfuNcS+mzkclGTFsiEn6pwDcblCuzVJ7q6vjnQUETBiJHHu/DdQPt595TWJYf8ArGy3KCblJCTqYucwSdJ17KgHAiLUT7N9C37Kvmu0OOCiTZx+pb9k/NdrnV6DPVwP1yHj7MsUqVKqBvhydR3UPbTYlwH/ANtn5KKIU6juoZ2uTzg/ls/JRVmhrMtyi0UvNwJcMECZoz5INc4s+q2lSyd2ojtJVbv6qAsMyTaYmj3kysIbIEwqZ3TlEp03SSfCrJlS5tpawlCm+iqRcRYKSQNQay3sWpwQo9MWOtuqCBHdRVisB9S4Cb5MoHG0zHd76BMOysOACYWFA23QVSPD40JJ8O3Y91NU9kB6zrUrdtev4/8AFV8QgDzu3Sf2aElXFP8ABOZSrgdf5fnUCkuASQ2BwzX+FeuNLWo5bE2jeBwA9bfVPF7NUlZAkg3BIkkdvHqoQXcPiVDdHeDRDsfb6kqGUm1qwWdnKAEG+WbnrAgcddOo8KuYTCKHnCCI67HjFAGY2uVC5PUdd8b7/wDFYG2NtEKgkyOvrkH+9E2zuTKlsFQKBaR50z4a6VzjajTnOKzJNtTuHfQDsRtg5pKoPbVvA8qVJI6Z13GKx3dnqShLhTIVIHG3UZjvvrpVjZzgyEvYdDjYIlSRkcE6EKT2aGgvOuciOWST9Us5gs2m0TfvE6cLUSbaAKStJEkA+6Aa43yUZBUooJlqHEkfaQDewuSBw4V1nAulbCCQFgoIJAIuBYgEWG7tB4VJBfw+IKMOlQuQE/BMjTQfCNKjVthJ0JjURedfx4TpSaxafJQTfNmsfagAawYmLTe3CsljD82gJS4UgXggAbifNEazaBbcKAs4zaYgrCjB3gXte4sZ7eF6o7WxqHMI6pQBVza0hQiVApNjv69ayNrYhRKUGDa6haSQZ00EmaWKV/llgQbCR8PEEeNQDjbyCkkHq/5oh2b6Fv2VfOdrO2jE2uBMEgAlOomN4mD31o7P9E37KvnO1zq9Bnq4H65Dx9mWKVKlVE3w5Oo7qHdpTzg4ZGR/+KKIk6juofx4+st6jXyW6s0NZluUWil5uBG05lJ/fjRhyWcAQJmYjgbq0voLyaD2nOkBa/G/uomwDgPmmwgC0HWBYbzMyKsmWDNrEgKWtRkISQBrrH78Kydn4cpdcAAIaCyJ3pUCkAddzwq5gXJzbjKZtJGUyf6R76zVY3KVaSoSZ9oGB3HSgK2OYhatBICr9YBrPW0VRc68TWvtQXQQbLQnXjlFuzd3VnNKAVc9XZQkh8l6IAmZt1eF6XPPpBEiDbppQo+JFTrcAsJM+PupqWM14N+J0oCBhTrivOMnXcmN9hburXawwTlG/U93bUTXQFhff4mrAckzvj8aA6psbCIGFiAejPEaeAv1ULcp+TsIcxLQBgdIRbIRlJA0sSZ6ieFGHJRrPhYO9I6qa7h1NhQIzIIhSSJBBmQeEgmpPk4uHSRlLCHE3NhlPugd0eFa+y9o5QEMMIbVuJOYjrAiJ/iPVVrb+w1MuZ2TCDJTe3sngRMddoq/sTHqVlSpCFGCRCgCd+8QNDvqCSls/k8pDy1JS0tKhn+tUQpClJ6YCkpMpVqQRBo7FmQB50RAumYAyiQLabhawtVfDMNuE9EA2JTBzZiCQCJBBG42mYuL1dZKZBgZSpKR1jNxJnx66kgAxthxTxaIIabIbGsEhRBV3wDx0jrKHMRzgniEyFdLdl111jhQvjB/mnfVL7gjdIVYdgBHZBor2M1cAi4AkG4noq+FQDH2tswhSVaXOvuieFQNuwXEEaJA7iCPco/Cinb2zCtAyAFQVPdvuOq8b6GMfh0qOdGhISqDaDmgg9eaLaA1IOa7faCXFAaawdQd/eKfgEw037KvnO15trpkKOpF/AX8Ir3A+ib7FfOdrlV6DPWwR1yHj7MnpUqVUTfDk6juoc2qk85I9Rn5KKI06juof2l6QR6jNh/JRVmhrMryi0UvNwK+DchQkcffNG3J3YxWjOlQSE6qUYSDGp7t1Dj+wHGlKzgKKS0LG31qC4g6BShlSqdIiiV/CrZQpskBDV1wbZpcEwBxZcAPUmNQTZMsjTwUCwNsq1DrhJBJ3DXSsB7EhKkkCRmWY0nurUeYUhRQShIQgAjNcJzhpRjWOcVE75tNyMI5LdK+bMQQZ6R+H50JNt18OttKTaBl4eaSD261jmxIq9sfE50rHqrKu5QPDdINRKT0uNARpnTj+/321pYLDka1Eyi5/P8Af7FXHHw2kkmPGgG415KIkdwvM/C9N2WM6hAMk6cKosoU4sOLsCSEp7jFa+w3Ql0EgABdCDrfJlORIT6qRbr1uD4aUuUm20YYJ51PQcWEEgWAN5PhWbsvakuAg2V7uGtaPKXDJxGHda1JbUU9SkiU3HWI76kgrYnYgWjMyoEKg2i+nAQf32UC7bwRYUohsC9yCUjQbhFjJMQBWlyE5VFEMOEjLbr6qPsfgW30HMAbRI1jUCRQHNth4xbjgkkyIObU7hujdHhRmpLYSA4oDJ9aQdSkWJI7ZPbWFszZnNPjeNJ3zNhe8zO7fxrMx21kr2isj7C+YN+iW0oKFgjQdNSzP8XUKAibY5wu9FLbilKUU/8ATVckKEm0ze+43FynXYxeQNwTmBFjY5el0ST9oKCxfW3GszY7q+aTmJCkKSZ/htqDuI42sOunqxCVuZFCJVkCRpmLZKh1XUCO2oAd4iSidQe61p74M91AroLaUpkE5lJtYwpRCT2hQgjtHCip/GFGFBJnKLxvggE9lxQZyvfhIVY5iFaREdIkTrdM3A86pBzfaYhRTplJEcIt+FSYL0aOxXznaXKJwF9ZHEg9tLBejR2K+c7XKr0GetgfrkPH2ZNSpUqom+HJ1HdWBiXCMS2RqAwRYG/NNxYgg94PYa306juoZ2qPrB7DPyUVas+syvKLRS83AMMTgFDO2FL5tlSWxLaHCoeUqaEZ0JOdAfWZkglYgiBCCFqClOPFYJSrottQrOteVxBUiLqxBJFlpLmhjog7ZIvVhp6KsmVDdzCrU5lLjigt9eHP1aDYYlrMqAICOchWoMhI0JjBxmECGw6FElRTmkAFKlhS4I3gpgpVvhY+zfDU4Tbw48aujCzE2tpvtUEl7Y+Jh6NyxHjcX93fWmV3/YrCxTsCE7vw099bGLUUuKBsQYI4GTI7aEmi2oJHWe+xqLm+dUSfMTM9Z18Bv7qrjEzw092/8atJxiZSlKQAIF1TYfAdLf30Bccw/ONlGhjUblCYMHs98UPN4lxo9MyCfOHmnd3G1areKCoFpy2A1MnLB/iuAeuTuq3hcAlyEriCQgAaDpKTbify6qAWyeUyypKUJUpW6BRzhF4kgLcWEJIMIABXcESsk9G1wkdXSOgFtm7MQy4kphIzqGZPnFKIBsbTJmOGs0W4F1K2ShZzFKTIHRIjOUrzEWzFPcSd2ggyNrbCV0cRh5K24zoSOkW9yhxIvI4Duov5M7bDzQkzu/e7UGn7OwySqFEZikpBslR7YsSTOm+/AUOLAw+0HG0QAtPOQDMFUkgjcTqBpBBGsVJAQY3E81zjguW0qXHEgSBMRqRNCnJrkYtSs6ldBRzFci8q6VtZ4zRKhvnRlJu64ECOoFR7uh+FF2FwCcoGm6OzhQHPV7N5lSxJKFrMFU2QAFRB0EGL1RAQXV2KFFWYnUglKcwuN6QkTugcKLeVqG0c3mIALqEydNb30EideNAox6nSrKDzgdUFbrKzRKb+qBrFxUAKXQrydoAocQ4HG17gc6Zb1PrIIsd16GuXDf8Akm3MqgU9FdjGX1rDinuzCrOx9qKAXh3ZAJhJFoX9hQPHMYOlj20zH7TK23W8wzJcDmVRhQJs6gX4kEDqVUg5ZtPFB1RVAzkXIkSQkCCNJsTI138asYH0Tfsq+c7RG/s1l3pLbAVeVI6CtZkxYnuNZu0NnJYLaEElPN5r9bz0iuVXoM9bA/XIePsypSpUqom+HJ1HdQztVUOD2GfkoomTqO6hzabRU4I/02vkoqzZ9ZleUWil5uBUS52VYawyl9Q4/u9SsYRI6zVjnKsmVuPcOwlHWeJ1/tUrXSPu/GoCZqwwmEyogdtCSsT0hO9SR/UKL+X2x1NOnEA5kPKzGJ6Oa6ZPCLdo66yOSDbC8a2jERzbsthRtlUYKVX06Qj/AHV2DaGwxlSy4M6ZCQT9pGhSeugOHs4qLbxTTiVlYIG88Yv+GvjV7lZsHyLElAkospBNzlP2Sd5Gk03DgECIoCHD44pWkkeYQYvfgNZ3C47a2dnbWShKrwcmUAayXEDQ9SYsftms97Z2a8XFUsRs90aJV3DXw66AIsFymlEOaQoqiNCgpUniTYXPVuq1srlAUgFWqcxgEQSQuAZ6iNaEmMC9Nm13v5h8dK2sFs5aR00EdotB17TumgDbZ/LXmmUqWCAymBKTJUSZCb7gU67ybndm4HlUcQ6p9aU9BtLYN5JAAAubSRMbr8ahxuBzYNacsJAnwVJ7d9ZnJ3Z5Wl1wGGcMguE3GdQ00I1XCZG4cTQHSuTm0c+Mw7fBLjqv9wCUTwMZj310haLEiuR/Rxig++lwxziFEGIEpWmwjgCkAcJArr7p6JqUQcv+mXEkbOHFTyI7gonqrmexNvpCpWtQPE6EcCRp4EUa/TJtdDi2cGk3QS86fVJTlSntyyr/AHJ40BYjZqUjoyTOvVUEmthuUiUvE5xBI0ixCp3kbt4q3trENuPrW063K4VGcIJJEnzjvM7zQs3hgJJA0mD7vzqgzGc2gToKEhU20tINjruMiL6RY3qDbPnN/wAofOerBW2B2VfC5Q3aOgfnPVzq9BnqYH65Dx9meUqVKqJvhyNR3VkYzzh/La+S3WujUd1Y+PPSH8tr5LdWaGsy3KH+LzcCGaRUBqYqHOeNRxwqyZW8sJfv0RXhJOppqNKU0B6/oDR0z9Lr6sKjDlpDj4KUh5ajEAQlRTI+s4qmLTEzQM7dNVSKEM6dyuZXicKFuBPOo6KynzTBIKk8JiY/tXOMLjy2qDpNX9lcpXWRk9I2bFtWnXB1Sey3VVHHoQsktymfsq3d+/3UAS4DaII11rXw23Eo1jt1vP5VzlpxSNLdVWv8QUdaC86Ns7bzSVg9dEzm3sOtuyEpi5NgQN58Iri7eLG9Udgk/EUQNYMrShbbpUjVUgWP8Qvb3UJJuUnKIOSlBIw46KlJ/wCqoQQlPUCPieE7mMb8l2InMAl3HOpJGkNIhQT2CE96qwQtzaWOZZMFDfQlKYGUGVKIFh3cKPvpZ5NuOYVhxlMpw4UFJGoSQnpdcZb9VCAR5A8o/JsWnozmJSRITMg5RJEA5wi+7fXbcJy4ad2e5jMi0BoOBbbgAcS4ixbPBWaB318u87xP77aPGuUBdwyGy/BdI8obiS4poDmn825ShlQreS0k8aEmRiMQp11x50ytxRUr2iZt1CvOckxx/f7/ADpY5wDoi4G+L/vrpmzQFODMRHE+891ARbSXlt3+7o1lNG9WtoYjOtRGhJI7N1VUC9CSTELtFaOH9G37KvnO1jKXJrYw/o2/ZV852udXoM9TA/XIePsx9KlSqib4cnUd1Yu0T0h/La+S3W0nUd1Ye0T0x/La+SirNDWZXlF/F5uBVBpRXiafFWTKnrelNUqnp0qNdAeqXaoqcaaaA8KaSTTknx91ODNvyoCJxE1Glwg7u8TVwBPXScQk76ArqdB+yB2Ej8akZ2gpucnRkEb94g76apIFN5sGhBqbA5TvYNRXh8iVEQSUhZjqzTFbD30i7RdSQrFLCSIhIQgRp9lINC7WGHGrzLQ3EUJRb2c2yrouAJk6gxN7pOuvGDGt9Dq8oNgIwmICWlKU242280V5SrIsaKKbFSVBSbcO2s1vZoVEOIF+2jRDHOYJAUUrcw5IJyx9S7ETN+i6N0eloSCGLWSAKgW5AgakeA3jtPwqTHLCSQDJB13T1VUQL399CR6xbSoFVOpVQPGgIRW1hfRt+yr5ztY1bOG9G37KvnO1zq9BnqYH65Dx9mPpUqVUTfDk6jurD2h54/ls/JbrcTqO6sPaHnj+W18lurNDWZXlF/F5uBUFSA0wU8VZMqeoOtMWKcKUUBDXiqeTXkUA1NSo6/3wqKK8K6AsZBxI76RY66YFSJ376RUaAccKeqmnDq6q9D9OGJoDxLR3x4U9KT1eHZTRia952aEmjhHlI0IBMjTTS/74Vs7G2iptxK3JdbUC282VHpsrBzJBOigYUOBQnShk4jhTkvqO80BexhGcxpJjTTdYW0qBJmoktmpUJoSPWTUb6bVMRNMdTagKtbGG9G37KvnO1j1sYf0bfsq+c7XOr0GepgfrkPH2Y+lSpVRN8OTqO6sXHjpj+W18lutkGmJeWABawAEhBMAQBJBNgI14V2pTUb7zwsL2KpasTE1X77jBCb04it7n19X3W/015zy/4fuo/TXbLRPD5ktHdv8AgHzE16a3w6v+H7iP01Jzp4j7qP00y0SY4DtL1rf8Awo14qicuHq+6j9NLnD1fcR+mpy0T65htO2Pq/gFFqqEroxzHq+4j9NKez7jf6aZaI5gtO2Pq/gFGnb1YSoGiOez7jf6aWc9X3UfpqMtEcwWnbH1fwD/ADQNRKw4om55XEfdR+mlzyuI+6j9NMtEcw2nbH1fwDIQKcE0Sc6eI+4j9NLnjxH3UfpplojmG07Y+r+DAQOypkkdVbXPq4/0o/TS59XH+lH6aZaJPMNp2x9X8GYkivR3Vp+Uq9b+lH6aXlS/W/pR+mmWiOYbTtj6v4MzwpGtPylXrf0o/TS8oV639KP00y0RzDadsfV/BgkVrsejb9lXznam548f6Ufppq3CYzEmBA0AAkmAAABdRPfXxOqpRuLtgwTXs9ojVm1cr9fc1sG0qVKqxqBV7SpVKAq8mlSqAezSpUqkHlKlSqAKlSpUAqVKlQCpUqVAKlSpVIFSpUqAVKlSoBUqVKgFSpUqgCpUqVAf/9k="/>
          <p:cNvSpPr>
            <a:spLocks noChangeAspect="1" noChangeArrowheads="1"/>
          </p:cNvSpPr>
          <p:nvPr/>
        </p:nvSpPr>
        <p:spPr bwMode="auto">
          <a:xfrm>
            <a:off x="33231" y="-32719"/>
            <a:ext cx="65106" cy="6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20016" tIns="10008" rIns="20016" bIns="1000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Text Box 5"/>
          <p:cNvSpPr txBox="1">
            <a:spLocks noChangeArrowheads="1"/>
          </p:cNvSpPr>
          <p:nvPr/>
        </p:nvSpPr>
        <p:spPr bwMode="auto">
          <a:xfrm>
            <a:off x="251520" y="836712"/>
            <a:ext cx="843597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s-ES" i="1" dirty="0" err="1">
                <a:latin typeface="Arial" charset="0"/>
              </a:rPr>
              <a:t>Hard</a:t>
            </a:r>
            <a:r>
              <a:rPr lang="es-ES" i="1" dirty="0">
                <a:latin typeface="Arial" charset="0"/>
              </a:rPr>
              <a:t> X-</a:t>
            </a:r>
            <a:r>
              <a:rPr lang="es-ES" i="1" dirty="0" err="1">
                <a:latin typeface="Arial" charset="0"/>
              </a:rPr>
              <a:t>rays</a:t>
            </a:r>
            <a:r>
              <a:rPr lang="es-ES" dirty="0">
                <a:latin typeface="Arial" charset="0"/>
              </a:rPr>
              <a:t> (light </a:t>
            </a:r>
            <a:r>
              <a:rPr lang="es-ES" dirty="0" err="1">
                <a:latin typeface="Arial" charset="0"/>
              </a:rPr>
              <a:t>with</a:t>
            </a:r>
            <a:r>
              <a:rPr lang="es-ES" dirty="0">
                <a:latin typeface="Arial" charset="0"/>
              </a:rPr>
              <a:t> </a:t>
            </a:r>
            <a:r>
              <a:rPr lang="es-ES" dirty="0" err="1">
                <a:latin typeface="Arial" charset="0"/>
              </a:rPr>
              <a:t>energy</a:t>
            </a:r>
            <a:r>
              <a:rPr lang="es-ES" dirty="0">
                <a:latin typeface="Arial" charset="0"/>
              </a:rPr>
              <a:t> 1 </a:t>
            </a:r>
            <a:r>
              <a:rPr lang="es-ES" dirty="0">
                <a:latin typeface="Arial" charset="0"/>
                <a:sym typeface="Symbol" pitchFamily="18" charset="2"/>
              </a:rPr>
              <a:t> </a:t>
            </a:r>
            <a:r>
              <a:rPr lang="es-ES" dirty="0">
                <a:latin typeface="Arial" charset="0"/>
              </a:rPr>
              <a:t>E </a:t>
            </a:r>
            <a:r>
              <a:rPr lang="es-ES" dirty="0">
                <a:latin typeface="Arial" charset="0"/>
                <a:sym typeface="Symbol" pitchFamily="18" charset="2"/>
              </a:rPr>
              <a:t> </a:t>
            </a:r>
            <a:r>
              <a:rPr lang="es-ES" dirty="0">
                <a:latin typeface="Arial" charset="0"/>
              </a:rPr>
              <a:t>100 </a:t>
            </a:r>
            <a:r>
              <a:rPr lang="es-ES" dirty="0" err="1">
                <a:latin typeface="Arial" charset="0"/>
              </a:rPr>
              <a:t>keV</a:t>
            </a:r>
            <a:r>
              <a:rPr lang="es-ES" dirty="0">
                <a:latin typeface="Arial" charset="0"/>
              </a:rPr>
              <a:t> </a:t>
            </a:r>
            <a:r>
              <a:rPr lang="es-ES" dirty="0" err="1">
                <a:latin typeface="Arial" charset="0"/>
              </a:rPr>
              <a:t>or</a:t>
            </a:r>
            <a:r>
              <a:rPr lang="es-ES" dirty="0">
                <a:latin typeface="Arial" charset="0"/>
              </a:rPr>
              <a:t> </a:t>
            </a:r>
            <a:r>
              <a:rPr lang="es-ES" dirty="0" err="1">
                <a:latin typeface="Arial" charset="0"/>
              </a:rPr>
              <a:t>wavelength</a:t>
            </a:r>
            <a:r>
              <a:rPr lang="es-ES" dirty="0">
                <a:latin typeface="Arial" charset="0"/>
              </a:rPr>
              <a:t> 0.12 </a:t>
            </a:r>
            <a:r>
              <a:rPr lang="es-ES" dirty="0">
                <a:latin typeface="Arial" charset="0"/>
                <a:sym typeface="Symbol" pitchFamily="18" charset="2"/>
              </a:rPr>
              <a:t> </a:t>
            </a:r>
            <a:r>
              <a:rPr lang="es-ES" dirty="0">
                <a:latin typeface="Symbol" pitchFamily="18" charset="2"/>
              </a:rPr>
              <a:t>l</a:t>
            </a:r>
            <a:r>
              <a:rPr lang="es-ES" dirty="0">
                <a:latin typeface="Arial" charset="0"/>
              </a:rPr>
              <a:t> </a:t>
            </a:r>
            <a:r>
              <a:rPr lang="es-ES" dirty="0">
                <a:latin typeface="Arial" charset="0"/>
                <a:sym typeface="Symbol" pitchFamily="18" charset="2"/>
              </a:rPr>
              <a:t> </a:t>
            </a:r>
            <a:r>
              <a:rPr lang="es-ES" dirty="0">
                <a:latin typeface="Arial" charset="0"/>
              </a:rPr>
              <a:t>12 </a:t>
            </a:r>
            <a:r>
              <a:rPr lang="es-ES" dirty="0">
                <a:latin typeface="Arial" charset="0"/>
                <a:cs typeface="Arial" charset="0"/>
              </a:rPr>
              <a:t>Å</a:t>
            </a:r>
            <a:r>
              <a:rPr lang="es-ES" dirty="0">
                <a:latin typeface="Arial" charset="0"/>
              </a:rPr>
              <a:t>) are </a:t>
            </a:r>
            <a:r>
              <a:rPr lang="es-ES" dirty="0" smtClean="0">
                <a:latin typeface="Arial" charset="0"/>
              </a:rPr>
              <a:t>absorbed </a:t>
            </a:r>
            <a:r>
              <a:rPr lang="es-ES" dirty="0" err="1" smtClean="0">
                <a:latin typeface="Arial" charset="0"/>
              </a:rPr>
              <a:t>by</a:t>
            </a:r>
            <a:r>
              <a:rPr lang="es-ES" dirty="0" smtClean="0">
                <a:latin typeface="Arial" charset="0"/>
              </a:rPr>
              <a:t> </a:t>
            </a:r>
            <a:r>
              <a:rPr lang="es-ES" dirty="0" err="1">
                <a:latin typeface="Arial" charset="0"/>
              </a:rPr>
              <a:t>all</a:t>
            </a:r>
            <a:r>
              <a:rPr lang="es-ES" dirty="0">
                <a:latin typeface="Arial" charset="0"/>
              </a:rPr>
              <a:t> </a:t>
            </a:r>
            <a:r>
              <a:rPr lang="es-ES" dirty="0" err="1">
                <a:latin typeface="Arial" charset="0"/>
              </a:rPr>
              <a:t>matter</a:t>
            </a:r>
            <a:r>
              <a:rPr lang="es-ES" dirty="0">
                <a:latin typeface="Arial" charset="0"/>
              </a:rPr>
              <a:t> </a:t>
            </a:r>
            <a:r>
              <a:rPr lang="es-ES" dirty="0" err="1">
                <a:latin typeface="Arial" charset="0"/>
              </a:rPr>
              <a:t>through</a:t>
            </a:r>
            <a:r>
              <a:rPr lang="es-ES" dirty="0">
                <a:latin typeface="Arial" charset="0"/>
              </a:rPr>
              <a:t> </a:t>
            </a:r>
            <a:r>
              <a:rPr lang="es-ES" dirty="0" err="1">
                <a:latin typeface="Arial" charset="0"/>
              </a:rPr>
              <a:t>the</a:t>
            </a:r>
            <a:r>
              <a:rPr lang="es-ES" dirty="0">
                <a:latin typeface="Arial" charset="0"/>
              </a:rPr>
              <a:t> </a:t>
            </a:r>
            <a:r>
              <a:rPr lang="es-ES" dirty="0" err="1">
                <a:solidFill>
                  <a:srgbClr val="00B0F0"/>
                </a:solidFill>
                <a:latin typeface="Arial" charset="0"/>
              </a:rPr>
              <a:t>photoelectric-effect</a:t>
            </a:r>
            <a:r>
              <a:rPr lang="es-ES" dirty="0">
                <a:latin typeface="Arial" charset="0"/>
              </a:rPr>
              <a:t>:</a:t>
            </a:r>
            <a:endParaRPr lang="en-GB" dirty="0">
              <a:latin typeface="Arial" charset="0"/>
            </a:endParaRPr>
          </a:p>
        </p:txBody>
      </p:sp>
      <p:graphicFrame>
        <p:nvGraphicFramePr>
          <p:cNvPr id="7170" name="Object 14"/>
          <p:cNvGraphicFramePr>
            <a:graphicFrameLocks noChangeAspect="1"/>
          </p:cNvGraphicFramePr>
          <p:nvPr/>
        </p:nvGraphicFramePr>
        <p:xfrm>
          <a:off x="5035550" y="1641475"/>
          <a:ext cx="3492500" cy="3568700"/>
        </p:xfrm>
        <a:graphic>
          <a:graphicData uri="http://schemas.openxmlformats.org/presentationml/2006/ole">
            <p:oleObj spid="_x0000_s7170" name="Image" r:id="rId3" imgW="3492063" imgH="3568254" progId="">
              <p:embed/>
            </p:oleObj>
          </a:graphicData>
        </a:graphic>
      </p:graphicFrame>
      <p:sp>
        <p:nvSpPr>
          <p:cNvPr id="95" name="Rectangle 94"/>
          <p:cNvSpPr/>
          <p:nvPr/>
        </p:nvSpPr>
        <p:spPr>
          <a:xfrm>
            <a:off x="251520" y="1700808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s-ES" dirty="0" err="1" smtClean="0">
                <a:latin typeface="Arial" charset="0"/>
              </a:rPr>
              <a:t>When</a:t>
            </a:r>
            <a:r>
              <a:rPr lang="es-ES" dirty="0" smtClean="0">
                <a:latin typeface="Arial" charset="0"/>
              </a:rPr>
              <a:t> </a:t>
            </a:r>
            <a:r>
              <a:rPr lang="es-ES" dirty="0" err="1" smtClean="0">
                <a:latin typeface="Arial" charset="0"/>
              </a:rPr>
              <a:t>the</a:t>
            </a:r>
            <a:r>
              <a:rPr lang="es-ES" dirty="0" smtClean="0">
                <a:latin typeface="Arial" charset="0"/>
              </a:rPr>
              <a:t> </a:t>
            </a:r>
            <a:r>
              <a:rPr lang="es-ES" dirty="0" err="1" smtClean="0">
                <a:latin typeface="Arial" charset="0"/>
              </a:rPr>
              <a:t>incident</a:t>
            </a:r>
            <a:r>
              <a:rPr lang="es-ES" dirty="0" smtClean="0">
                <a:latin typeface="Arial" charset="0"/>
              </a:rPr>
              <a:t> x-</a:t>
            </a:r>
            <a:r>
              <a:rPr lang="es-ES" dirty="0" err="1" smtClean="0">
                <a:latin typeface="Arial" charset="0"/>
              </a:rPr>
              <a:t>ray</a:t>
            </a:r>
            <a:r>
              <a:rPr lang="es-ES" dirty="0" smtClean="0">
                <a:latin typeface="Arial" charset="0"/>
              </a:rPr>
              <a:t> has </a:t>
            </a:r>
            <a:r>
              <a:rPr lang="es-ES" dirty="0" err="1" smtClean="0">
                <a:latin typeface="Arial" charset="0"/>
              </a:rPr>
              <a:t>an</a:t>
            </a:r>
            <a:r>
              <a:rPr lang="es-ES" dirty="0" smtClean="0">
                <a:latin typeface="Arial" charset="0"/>
              </a:rPr>
              <a:t> </a:t>
            </a:r>
            <a:r>
              <a:rPr lang="es-ES" dirty="0" err="1" smtClean="0">
                <a:latin typeface="Arial" charset="0"/>
              </a:rPr>
              <a:t>energy</a:t>
            </a:r>
            <a:r>
              <a:rPr lang="es-ES" dirty="0" smtClean="0">
                <a:latin typeface="Arial" charset="0"/>
              </a:rPr>
              <a:t> </a:t>
            </a:r>
            <a:r>
              <a:rPr lang="es-ES" dirty="0" err="1" smtClean="0">
                <a:latin typeface="Arial" charset="0"/>
              </a:rPr>
              <a:t>equal</a:t>
            </a:r>
            <a:r>
              <a:rPr lang="es-ES" dirty="0" smtClean="0">
                <a:latin typeface="Arial" charset="0"/>
              </a:rPr>
              <a:t> </a:t>
            </a:r>
            <a:r>
              <a:rPr lang="es-ES" dirty="0" err="1" smtClean="0">
                <a:latin typeface="Arial" charset="0"/>
              </a:rPr>
              <a:t>or</a:t>
            </a:r>
            <a:r>
              <a:rPr lang="es-ES" dirty="0" smtClean="0">
                <a:latin typeface="Arial" charset="0"/>
              </a:rPr>
              <a:t> </a:t>
            </a:r>
            <a:r>
              <a:rPr lang="es-ES" dirty="0" err="1" smtClean="0">
                <a:latin typeface="Arial" charset="0"/>
              </a:rPr>
              <a:t>greater</a:t>
            </a:r>
            <a:r>
              <a:rPr lang="es-ES" dirty="0" smtClean="0">
                <a:latin typeface="Arial" charset="0"/>
              </a:rPr>
              <a:t> </a:t>
            </a:r>
            <a:r>
              <a:rPr lang="es-ES" dirty="0" err="1" smtClean="0">
                <a:latin typeface="Arial" charset="0"/>
              </a:rPr>
              <a:t>than</a:t>
            </a:r>
            <a:r>
              <a:rPr lang="es-ES" dirty="0" smtClean="0">
                <a:latin typeface="Arial" charset="0"/>
              </a:rPr>
              <a:t> </a:t>
            </a:r>
            <a:r>
              <a:rPr lang="es-ES" dirty="0" err="1" smtClean="0">
                <a:latin typeface="Arial" charset="0"/>
              </a:rPr>
              <a:t>the</a:t>
            </a:r>
            <a:r>
              <a:rPr lang="es-ES" dirty="0" smtClean="0">
                <a:latin typeface="Arial" charset="0"/>
              </a:rPr>
              <a:t> </a:t>
            </a:r>
            <a:r>
              <a:rPr lang="es-ES" dirty="0" err="1" smtClean="0">
                <a:latin typeface="Arial" charset="0"/>
              </a:rPr>
              <a:t>binding</a:t>
            </a:r>
            <a:r>
              <a:rPr lang="es-ES" dirty="0" smtClean="0">
                <a:latin typeface="Arial" charset="0"/>
              </a:rPr>
              <a:t> </a:t>
            </a:r>
            <a:r>
              <a:rPr lang="es-ES" dirty="0" err="1" smtClean="0">
                <a:latin typeface="Arial" charset="0"/>
              </a:rPr>
              <a:t>energy</a:t>
            </a:r>
            <a:r>
              <a:rPr lang="es-ES" dirty="0" smtClean="0">
                <a:latin typeface="Arial" charset="0"/>
              </a:rPr>
              <a:t> of a </a:t>
            </a:r>
            <a:r>
              <a:rPr lang="es-ES" dirty="0" err="1" smtClean="0">
                <a:latin typeface="Arial" charset="0"/>
              </a:rPr>
              <a:t>core-level</a:t>
            </a:r>
            <a:r>
              <a:rPr lang="es-ES" dirty="0" smtClean="0">
                <a:latin typeface="Arial" charset="0"/>
              </a:rPr>
              <a:t> </a:t>
            </a:r>
            <a:r>
              <a:rPr lang="es-ES" dirty="0" err="1" smtClean="0">
                <a:latin typeface="Arial" charset="0"/>
              </a:rPr>
              <a:t>electron</a:t>
            </a:r>
            <a:r>
              <a:rPr lang="es-ES" dirty="0" smtClean="0">
                <a:latin typeface="Arial" charset="0"/>
              </a:rPr>
              <a:t> (</a:t>
            </a:r>
            <a:r>
              <a:rPr lang="es-ES" b="1" dirty="0" smtClean="0">
                <a:latin typeface="Arial" charset="0"/>
              </a:rPr>
              <a:t>K</a:t>
            </a:r>
            <a:r>
              <a:rPr lang="es-ES" dirty="0" smtClean="0">
                <a:latin typeface="Arial" charset="0"/>
              </a:rPr>
              <a:t>=</a:t>
            </a:r>
            <a:r>
              <a:rPr lang="es-ES" b="1" dirty="0" smtClean="0">
                <a:latin typeface="Arial" charset="0"/>
              </a:rPr>
              <a:t>1</a:t>
            </a:r>
            <a:r>
              <a:rPr lang="es-ES" dirty="0" smtClean="0">
                <a:latin typeface="Arial" charset="0"/>
              </a:rPr>
              <a:t>s; </a:t>
            </a:r>
            <a:r>
              <a:rPr lang="es-ES" b="1" dirty="0" smtClean="0">
                <a:latin typeface="Arial" charset="0"/>
              </a:rPr>
              <a:t>L</a:t>
            </a:r>
            <a:r>
              <a:rPr lang="es-ES" baseline="-25000" dirty="0" smtClean="0">
                <a:latin typeface="Arial" charset="0"/>
              </a:rPr>
              <a:t>I</a:t>
            </a:r>
            <a:r>
              <a:rPr lang="es-ES" dirty="0" smtClean="0">
                <a:latin typeface="Arial" charset="0"/>
              </a:rPr>
              <a:t>=</a:t>
            </a:r>
            <a:r>
              <a:rPr lang="es-ES" b="1" dirty="0" smtClean="0">
                <a:latin typeface="Arial" charset="0"/>
              </a:rPr>
              <a:t>2</a:t>
            </a:r>
            <a:r>
              <a:rPr lang="es-ES" dirty="0" smtClean="0">
                <a:latin typeface="Arial" charset="0"/>
              </a:rPr>
              <a:t>s; L</a:t>
            </a:r>
            <a:r>
              <a:rPr lang="es-ES" baseline="-25000" dirty="0" smtClean="0">
                <a:latin typeface="Arial" charset="0"/>
              </a:rPr>
              <a:t>II</a:t>
            </a:r>
            <a:r>
              <a:rPr lang="es-ES" dirty="0" smtClean="0">
                <a:latin typeface="Arial" charset="0"/>
              </a:rPr>
              <a:t>, L</a:t>
            </a:r>
            <a:r>
              <a:rPr lang="es-ES" baseline="-25000" dirty="0" smtClean="0">
                <a:latin typeface="Arial" charset="0"/>
              </a:rPr>
              <a:t>III</a:t>
            </a:r>
            <a:r>
              <a:rPr lang="es-ES" dirty="0" smtClean="0">
                <a:latin typeface="Arial" charset="0"/>
              </a:rPr>
              <a:t>=2p, etc.), </a:t>
            </a:r>
            <a:r>
              <a:rPr lang="es-ES" dirty="0" err="1" smtClean="0">
                <a:latin typeface="Arial" charset="0"/>
              </a:rPr>
              <a:t>the</a:t>
            </a:r>
            <a:r>
              <a:rPr lang="es-ES" dirty="0" smtClean="0">
                <a:latin typeface="Arial" charset="0"/>
              </a:rPr>
              <a:t> x-</a:t>
            </a:r>
            <a:r>
              <a:rPr lang="es-ES" dirty="0" err="1" smtClean="0">
                <a:latin typeface="Arial" charset="0"/>
              </a:rPr>
              <a:t>ray</a:t>
            </a:r>
            <a:r>
              <a:rPr lang="es-ES" dirty="0" smtClean="0">
                <a:latin typeface="Arial" charset="0"/>
              </a:rPr>
              <a:t> </a:t>
            </a:r>
            <a:r>
              <a:rPr lang="es-ES" dirty="0" err="1" smtClean="0">
                <a:latin typeface="Arial" charset="0"/>
              </a:rPr>
              <a:t>photon</a:t>
            </a:r>
            <a:r>
              <a:rPr lang="es-ES" dirty="0" smtClean="0">
                <a:latin typeface="Arial" charset="0"/>
              </a:rPr>
              <a:t> </a:t>
            </a:r>
            <a:r>
              <a:rPr lang="es-ES" dirty="0" err="1" smtClean="0">
                <a:latin typeface="Arial" charset="0"/>
              </a:rPr>
              <a:t>is</a:t>
            </a:r>
            <a:r>
              <a:rPr lang="es-ES" dirty="0" smtClean="0">
                <a:latin typeface="Arial" charset="0"/>
              </a:rPr>
              <a:t> absorbed and </a:t>
            </a:r>
            <a:r>
              <a:rPr lang="es-ES" dirty="0" err="1" smtClean="0">
                <a:latin typeface="Arial" charset="0"/>
              </a:rPr>
              <a:t>the</a:t>
            </a:r>
            <a:r>
              <a:rPr lang="es-ES" dirty="0" smtClean="0">
                <a:latin typeface="Arial" charset="0"/>
              </a:rPr>
              <a:t> </a:t>
            </a:r>
            <a:r>
              <a:rPr lang="es-ES" dirty="0" err="1" smtClean="0">
                <a:latin typeface="Arial" charset="0"/>
              </a:rPr>
              <a:t>core</a:t>
            </a:r>
            <a:r>
              <a:rPr lang="es-ES" dirty="0" smtClean="0">
                <a:latin typeface="Arial" charset="0"/>
              </a:rPr>
              <a:t> </a:t>
            </a:r>
            <a:r>
              <a:rPr lang="es-ES" dirty="0" err="1" smtClean="0">
                <a:latin typeface="Arial" charset="0"/>
              </a:rPr>
              <a:t>electron</a:t>
            </a:r>
            <a:r>
              <a:rPr lang="es-ES" dirty="0" smtClean="0">
                <a:latin typeface="Arial" charset="0"/>
              </a:rPr>
              <a:t> </a:t>
            </a:r>
            <a:r>
              <a:rPr lang="es-ES" dirty="0" err="1" smtClean="0">
                <a:latin typeface="Arial" charset="0"/>
              </a:rPr>
              <a:t>is</a:t>
            </a:r>
            <a:r>
              <a:rPr lang="es-ES" dirty="0" smtClean="0">
                <a:latin typeface="Arial" charset="0"/>
              </a:rPr>
              <a:t> </a:t>
            </a:r>
            <a:r>
              <a:rPr lang="es-ES" dirty="0" err="1" smtClean="0">
                <a:latin typeface="Arial" charset="0"/>
              </a:rPr>
              <a:t>ejected</a:t>
            </a:r>
            <a:r>
              <a:rPr lang="es-ES" dirty="0" smtClean="0">
                <a:latin typeface="Arial" charset="0"/>
              </a:rPr>
              <a:t> </a:t>
            </a:r>
            <a:r>
              <a:rPr lang="es-ES" dirty="0" err="1" smtClean="0">
                <a:latin typeface="Arial" charset="0"/>
              </a:rPr>
              <a:t>from</a:t>
            </a:r>
            <a:r>
              <a:rPr lang="es-ES" dirty="0" smtClean="0">
                <a:latin typeface="Arial" charset="0"/>
              </a:rPr>
              <a:t> </a:t>
            </a:r>
            <a:r>
              <a:rPr lang="es-ES" dirty="0" err="1" smtClean="0">
                <a:latin typeface="Arial" charset="0"/>
              </a:rPr>
              <a:t>the</a:t>
            </a:r>
            <a:r>
              <a:rPr lang="es-ES" dirty="0" smtClean="0">
                <a:latin typeface="Arial" charset="0"/>
              </a:rPr>
              <a:t> </a:t>
            </a:r>
            <a:r>
              <a:rPr lang="es-ES" dirty="0" err="1" smtClean="0">
                <a:latin typeface="Arial" charset="0"/>
              </a:rPr>
              <a:t>atom</a:t>
            </a:r>
            <a:r>
              <a:rPr lang="es-ES" dirty="0" smtClean="0">
                <a:latin typeface="Arial" charset="0"/>
              </a:rPr>
              <a:t>.</a:t>
            </a:r>
          </a:p>
          <a:p>
            <a:pPr algn="just"/>
            <a:endParaRPr lang="es-ES" dirty="0" smtClean="0">
              <a:latin typeface="Arial" charset="0"/>
            </a:endParaRPr>
          </a:p>
          <a:p>
            <a:pPr algn="just"/>
            <a:r>
              <a:rPr lang="es-ES" dirty="0" err="1" smtClean="0">
                <a:latin typeface="Arial" charset="0"/>
              </a:rPr>
              <a:t>The</a:t>
            </a:r>
            <a:r>
              <a:rPr lang="es-ES" dirty="0" smtClean="0">
                <a:latin typeface="Arial" charset="0"/>
              </a:rPr>
              <a:t> </a:t>
            </a:r>
            <a:r>
              <a:rPr lang="es-ES" dirty="0" err="1" smtClean="0">
                <a:latin typeface="Arial" charset="0"/>
              </a:rPr>
              <a:t>atom</a:t>
            </a:r>
            <a:r>
              <a:rPr lang="es-ES" dirty="0" smtClean="0">
                <a:latin typeface="Arial" charset="0"/>
              </a:rPr>
              <a:t> </a:t>
            </a:r>
            <a:r>
              <a:rPr lang="es-ES" dirty="0" err="1" smtClean="0">
                <a:latin typeface="Arial" charset="0"/>
              </a:rPr>
              <a:t>is</a:t>
            </a:r>
            <a:r>
              <a:rPr lang="es-ES" dirty="0" smtClean="0">
                <a:latin typeface="Arial" charset="0"/>
              </a:rPr>
              <a:t> </a:t>
            </a:r>
            <a:r>
              <a:rPr lang="es-ES" dirty="0" err="1" smtClean="0">
                <a:latin typeface="Arial" charset="0"/>
              </a:rPr>
              <a:t>left</a:t>
            </a:r>
            <a:r>
              <a:rPr lang="es-ES" dirty="0" smtClean="0">
                <a:latin typeface="Arial" charset="0"/>
              </a:rPr>
              <a:t> in </a:t>
            </a:r>
            <a:r>
              <a:rPr lang="es-ES" dirty="0" err="1" smtClean="0">
                <a:latin typeface="Arial" charset="0"/>
              </a:rPr>
              <a:t>an</a:t>
            </a:r>
            <a:r>
              <a:rPr lang="es-ES" dirty="0" smtClean="0">
                <a:latin typeface="Arial" charset="0"/>
              </a:rPr>
              <a:t> </a:t>
            </a:r>
            <a:r>
              <a:rPr lang="es-ES" dirty="0" err="1" smtClean="0">
                <a:solidFill>
                  <a:srgbClr val="C00000"/>
                </a:solidFill>
                <a:latin typeface="Arial" charset="0"/>
              </a:rPr>
              <a:t>excited</a:t>
            </a:r>
            <a:r>
              <a:rPr lang="es-ES" dirty="0" smtClean="0">
                <a:solidFill>
                  <a:srgbClr val="C00000"/>
                </a:solidFill>
                <a:latin typeface="Arial" charset="0"/>
              </a:rPr>
              <a:t> </a:t>
            </a:r>
            <a:r>
              <a:rPr lang="es-ES" dirty="0" err="1" smtClean="0">
                <a:solidFill>
                  <a:srgbClr val="C00000"/>
                </a:solidFill>
                <a:latin typeface="Arial" charset="0"/>
              </a:rPr>
              <a:t>state</a:t>
            </a:r>
            <a:r>
              <a:rPr lang="es-ES" dirty="0" smtClean="0">
                <a:solidFill>
                  <a:srgbClr val="C00000"/>
                </a:solidFill>
                <a:latin typeface="Arial" charset="0"/>
              </a:rPr>
              <a:t> </a:t>
            </a:r>
            <a:r>
              <a:rPr lang="es-ES" dirty="0" err="1" smtClean="0">
                <a:latin typeface="Arial" charset="0"/>
              </a:rPr>
              <a:t>with</a:t>
            </a:r>
            <a:r>
              <a:rPr lang="es-ES" dirty="0" smtClean="0">
                <a:latin typeface="Arial" charset="0"/>
              </a:rPr>
              <a:t> </a:t>
            </a:r>
            <a:r>
              <a:rPr lang="es-ES" dirty="0" err="1" smtClean="0">
                <a:latin typeface="Arial" charset="0"/>
              </a:rPr>
              <a:t>an</a:t>
            </a:r>
            <a:r>
              <a:rPr lang="es-ES" dirty="0" smtClean="0">
                <a:latin typeface="Arial" charset="0"/>
              </a:rPr>
              <a:t> </a:t>
            </a:r>
            <a:r>
              <a:rPr lang="es-ES" dirty="0" err="1" smtClean="0">
                <a:latin typeface="Arial" charset="0"/>
              </a:rPr>
              <a:t>empty</a:t>
            </a:r>
            <a:r>
              <a:rPr lang="es-ES" dirty="0" smtClean="0">
                <a:latin typeface="Arial" charset="0"/>
              </a:rPr>
              <a:t> </a:t>
            </a:r>
            <a:r>
              <a:rPr lang="es-ES" dirty="0" err="1" smtClean="0">
                <a:latin typeface="Arial" charset="0"/>
              </a:rPr>
              <a:t>electronic</a:t>
            </a:r>
            <a:r>
              <a:rPr lang="es-ES" dirty="0" smtClean="0">
                <a:latin typeface="Arial" charset="0"/>
              </a:rPr>
              <a:t> </a:t>
            </a:r>
            <a:r>
              <a:rPr lang="es-ES" dirty="0" err="1" smtClean="0">
                <a:latin typeface="Arial" charset="0"/>
              </a:rPr>
              <a:t>level</a:t>
            </a:r>
            <a:r>
              <a:rPr lang="es-ES" dirty="0" smtClean="0">
                <a:latin typeface="Arial" charset="0"/>
              </a:rPr>
              <a:t> (</a:t>
            </a:r>
            <a:r>
              <a:rPr lang="es-ES" dirty="0" err="1" smtClean="0">
                <a:solidFill>
                  <a:srgbClr val="C00000"/>
                </a:solidFill>
                <a:latin typeface="Arial" charset="0"/>
              </a:rPr>
              <a:t>core</a:t>
            </a:r>
            <a:r>
              <a:rPr lang="es-ES" dirty="0" smtClean="0">
                <a:solidFill>
                  <a:srgbClr val="C00000"/>
                </a:solidFill>
                <a:latin typeface="Arial" charset="0"/>
              </a:rPr>
              <a:t> </a:t>
            </a:r>
            <a:r>
              <a:rPr lang="es-ES" dirty="0" err="1" smtClean="0">
                <a:solidFill>
                  <a:srgbClr val="C00000"/>
                </a:solidFill>
                <a:latin typeface="Arial" charset="0"/>
              </a:rPr>
              <a:t>hole</a:t>
            </a:r>
            <a:r>
              <a:rPr lang="es-ES" dirty="0" smtClean="0">
                <a:latin typeface="Arial" charset="0"/>
              </a:rPr>
              <a:t>) and </a:t>
            </a:r>
            <a:r>
              <a:rPr lang="es-ES" dirty="0" err="1" smtClean="0">
                <a:latin typeface="Arial" charset="0"/>
              </a:rPr>
              <a:t>any</a:t>
            </a:r>
            <a:r>
              <a:rPr lang="es-ES" dirty="0" smtClean="0">
                <a:latin typeface="Arial" charset="0"/>
              </a:rPr>
              <a:t> </a:t>
            </a:r>
            <a:r>
              <a:rPr lang="es-ES" dirty="0" err="1" smtClean="0">
                <a:latin typeface="Arial" charset="0"/>
              </a:rPr>
              <a:t>excess</a:t>
            </a:r>
            <a:r>
              <a:rPr lang="es-ES" dirty="0" smtClean="0">
                <a:latin typeface="Arial" charset="0"/>
              </a:rPr>
              <a:t> </a:t>
            </a:r>
            <a:r>
              <a:rPr lang="es-ES" dirty="0" err="1" smtClean="0">
                <a:latin typeface="Arial" charset="0"/>
              </a:rPr>
              <a:t>energy</a:t>
            </a:r>
            <a:r>
              <a:rPr lang="es-ES" dirty="0" smtClean="0">
                <a:latin typeface="Arial" charset="0"/>
              </a:rPr>
              <a:t> </a:t>
            </a:r>
            <a:r>
              <a:rPr lang="es-ES" dirty="0" err="1" smtClean="0">
                <a:latin typeface="Arial" charset="0"/>
              </a:rPr>
              <a:t>is</a:t>
            </a:r>
            <a:r>
              <a:rPr lang="es-ES" dirty="0" smtClean="0">
                <a:latin typeface="Arial" charset="0"/>
              </a:rPr>
              <a:t> </a:t>
            </a:r>
            <a:r>
              <a:rPr lang="es-ES" dirty="0" err="1" smtClean="0">
                <a:latin typeface="Arial" charset="0"/>
              </a:rPr>
              <a:t>given</a:t>
            </a:r>
            <a:r>
              <a:rPr lang="es-ES" dirty="0" smtClean="0">
                <a:latin typeface="Arial" charset="0"/>
              </a:rPr>
              <a:t> </a:t>
            </a:r>
            <a:r>
              <a:rPr lang="es-ES" dirty="0" err="1" smtClean="0">
                <a:latin typeface="Arial" charset="0"/>
              </a:rPr>
              <a:t>to</a:t>
            </a:r>
            <a:r>
              <a:rPr lang="es-ES" dirty="0" smtClean="0">
                <a:latin typeface="Arial" charset="0"/>
              </a:rPr>
              <a:t> </a:t>
            </a:r>
            <a:r>
              <a:rPr lang="es-ES" dirty="0" err="1" smtClean="0">
                <a:latin typeface="Arial" charset="0"/>
              </a:rPr>
              <a:t>the</a:t>
            </a:r>
            <a:r>
              <a:rPr lang="es-ES" dirty="0" smtClean="0">
                <a:latin typeface="Arial" charset="0"/>
              </a:rPr>
              <a:t> </a:t>
            </a:r>
            <a:r>
              <a:rPr lang="es-ES" dirty="0" err="1" smtClean="0">
                <a:latin typeface="Arial" charset="0"/>
              </a:rPr>
              <a:t>ejected</a:t>
            </a:r>
            <a:r>
              <a:rPr lang="es-ES" dirty="0" smtClean="0">
                <a:latin typeface="Arial" charset="0"/>
              </a:rPr>
              <a:t> </a:t>
            </a:r>
            <a:r>
              <a:rPr lang="es-ES" dirty="0" err="1" smtClean="0">
                <a:solidFill>
                  <a:srgbClr val="C00000"/>
                </a:solidFill>
                <a:latin typeface="Arial" charset="0"/>
              </a:rPr>
              <a:t>photo-electron</a:t>
            </a:r>
            <a:r>
              <a:rPr lang="es-ES" dirty="0" smtClean="0">
                <a:latin typeface="Arial" charset="0"/>
              </a:rPr>
              <a:t>.</a:t>
            </a:r>
            <a:endParaRPr lang="en-GB" dirty="0">
              <a:latin typeface="Arial" charset="0"/>
            </a:endParaRPr>
          </a:p>
        </p:txBody>
      </p:sp>
      <p:sp>
        <p:nvSpPr>
          <p:cNvPr id="101" name="Text Box 12"/>
          <p:cNvSpPr txBox="1">
            <a:spLocks noChangeArrowheads="1"/>
          </p:cNvSpPr>
          <p:nvPr/>
        </p:nvSpPr>
        <p:spPr bwMode="auto">
          <a:xfrm>
            <a:off x="327025" y="5486400"/>
            <a:ext cx="843597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/>
            <a:r>
              <a:rPr lang="es-ES" dirty="0" err="1">
                <a:latin typeface="Arial" charset="0"/>
              </a:rPr>
              <a:t>The</a:t>
            </a:r>
            <a:r>
              <a:rPr lang="es-ES" dirty="0">
                <a:latin typeface="Arial" charset="0"/>
              </a:rPr>
              <a:t> </a:t>
            </a:r>
            <a:r>
              <a:rPr lang="es-ES" dirty="0" err="1">
                <a:latin typeface="Arial" charset="0"/>
              </a:rPr>
              <a:t>excited</a:t>
            </a:r>
            <a:r>
              <a:rPr lang="es-ES" dirty="0">
                <a:latin typeface="Arial" charset="0"/>
              </a:rPr>
              <a:t> </a:t>
            </a:r>
            <a:r>
              <a:rPr lang="es-ES" dirty="0" err="1">
                <a:latin typeface="Arial" charset="0"/>
              </a:rPr>
              <a:t>core-hole</a:t>
            </a:r>
            <a:r>
              <a:rPr lang="es-ES" dirty="0">
                <a:latin typeface="Arial" charset="0"/>
              </a:rPr>
              <a:t> </a:t>
            </a:r>
            <a:r>
              <a:rPr lang="es-ES" dirty="0" err="1">
                <a:latin typeface="Arial" charset="0"/>
              </a:rPr>
              <a:t>will</a:t>
            </a:r>
            <a:r>
              <a:rPr lang="es-ES" dirty="0">
                <a:latin typeface="Arial" charset="0"/>
              </a:rPr>
              <a:t> relax back </a:t>
            </a:r>
            <a:r>
              <a:rPr lang="es-ES" dirty="0" err="1">
                <a:latin typeface="Arial" charset="0"/>
              </a:rPr>
              <a:t>to</a:t>
            </a:r>
            <a:r>
              <a:rPr lang="es-ES" dirty="0">
                <a:latin typeface="Arial" charset="0"/>
              </a:rPr>
              <a:t> </a:t>
            </a:r>
            <a:r>
              <a:rPr lang="es-ES" dirty="0" err="1">
                <a:latin typeface="Arial" charset="0"/>
              </a:rPr>
              <a:t>the</a:t>
            </a:r>
            <a:r>
              <a:rPr lang="es-ES" dirty="0">
                <a:latin typeface="Arial" charset="0"/>
              </a:rPr>
              <a:t> “</a:t>
            </a:r>
            <a:r>
              <a:rPr lang="es-ES" i="1" dirty="0" err="1">
                <a:latin typeface="Arial" charset="0"/>
              </a:rPr>
              <a:t>ground</a:t>
            </a:r>
            <a:r>
              <a:rPr lang="es-ES" i="1" dirty="0">
                <a:latin typeface="Arial" charset="0"/>
              </a:rPr>
              <a:t> </a:t>
            </a:r>
            <a:r>
              <a:rPr lang="es-ES" i="1" dirty="0" err="1">
                <a:latin typeface="Arial" charset="0"/>
              </a:rPr>
              <a:t>state</a:t>
            </a:r>
            <a:r>
              <a:rPr lang="es-ES" dirty="0">
                <a:latin typeface="Arial" charset="0"/>
              </a:rPr>
              <a:t>” of </a:t>
            </a:r>
            <a:r>
              <a:rPr lang="es-ES" dirty="0" err="1">
                <a:latin typeface="Arial" charset="0"/>
              </a:rPr>
              <a:t>the</a:t>
            </a:r>
            <a:r>
              <a:rPr lang="es-ES" dirty="0">
                <a:latin typeface="Arial" charset="0"/>
              </a:rPr>
              <a:t> </a:t>
            </a:r>
            <a:r>
              <a:rPr lang="es-ES" dirty="0" err="1">
                <a:latin typeface="Arial" charset="0"/>
              </a:rPr>
              <a:t>atom</a:t>
            </a:r>
            <a:r>
              <a:rPr lang="es-ES" dirty="0">
                <a:latin typeface="Arial" charset="0"/>
              </a:rPr>
              <a:t> </a:t>
            </a:r>
            <a:r>
              <a:rPr lang="es-ES" dirty="0" err="1">
                <a:latin typeface="Arial" charset="0"/>
              </a:rPr>
              <a:t>by</a:t>
            </a:r>
            <a:r>
              <a:rPr lang="es-ES" dirty="0">
                <a:latin typeface="Arial" charset="0"/>
              </a:rPr>
              <a:t> </a:t>
            </a:r>
            <a:r>
              <a:rPr lang="es-ES" dirty="0" err="1">
                <a:latin typeface="Arial" charset="0"/>
              </a:rPr>
              <a:t>two</a:t>
            </a:r>
            <a:r>
              <a:rPr lang="es-ES" dirty="0">
                <a:latin typeface="Arial" charset="0"/>
              </a:rPr>
              <a:t> </a:t>
            </a:r>
            <a:r>
              <a:rPr lang="es-ES" dirty="0" err="1">
                <a:latin typeface="Arial" charset="0"/>
              </a:rPr>
              <a:t>main</a:t>
            </a:r>
            <a:r>
              <a:rPr lang="es-ES" dirty="0">
                <a:latin typeface="Arial" charset="0"/>
              </a:rPr>
              <a:t> </a:t>
            </a:r>
            <a:r>
              <a:rPr lang="es-ES" dirty="0" err="1">
                <a:latin typeface="Arial" charset="0"/>
              </a:rPr>
              <a:t>mechanisms</a:t>
            </a:r>
            <a:r>
              <a:rPr lang="es-ES" dirty="0">
                <a:latin typeface="Arial" charset="0"/>
              </a:rPr>
              <a:t>: </a:t>
            </a:r>
            <a:r>
              <a:rPr lang="es-ES" dirty="0">
                <a:solidFill>
                  <a:srgbClr val="A50021"/>
                </a:solidFill>
                <a:latin typeface="Arial" charset="0"/>
              </a:rPr>
              <a:t>X-</a:t>
            </a:r>
            <a:r>
              <a:rPr lang="es-ES" dirty="0" err="1">
                <a:solidFill>
                  <a:srgbClr val="A50021"/>
                </a:solidFill>
                <a:latin typeface="Arial" charset="0"/>
              </a:rPr>
              <a:t>ray</a:t>
            </a:r>
            <a:r>
              <a:rPr lang="es-ES" dirty="0">
                <a:solidFill>
                  <a:srgbClr val="A50021"/>
                </a:solidFill>
                <a:latin typeface="Arial" charset="0"/>
              </a:rPr>
              <a:t> </a:t>
            </a:r>
            <a:r>
              <a:rPr lang="es-ES" dirty="0" err="1">
                <a:solidFill>
                  <a:srgbClr val="A50021"/>
                </a:solidFill>
                <a:latin typeface="Arial" charset="0"/>
              </a:rPr>
              <a:t>Fluorescence</a:t>
            </a:r>
            <a:r>
              <a:rPr lang="es-ES" dirty="0">
                <a:latin typeface="Arial" charset="0"/>
              </a:rPr>
              <a:t>, </a:t>
            </a:r>
            <a:r>
              <a:rPr lang="es-ES" dirty="0" err="1">
                <a:latin typeface="Arial" charset="0"/>
              </a:rPr>
              <a:t>for</a:t>
            </a:r>
            <a:r>
              <a:rPr lang="es-ES" dirty="0">
                <a:latin typeface="Arial" charset="0"/>
              </a:rPr>
              <a:t> </a:t>
            </a:r>
            <a:r>
              <a:rPr lang="es-ES" dirty="0" err="1">
                <a:latin typeface="Arial" charset="0"/>
              </a:rPr>
              <a:t>hard</a:t>
            </a:r>
            <a:r>
              <a:rPr lang="es-ES" dirty="0">
                <a:latin typeface="Arial" charset="0"/>
              </a:rPr>
              <a:t> x-</a:t>
            </a:r>
            <a:r>
              <a:rPr lang="es-ES" dirty="0" err="1">
                <a:latin typeface="Arial" charset="0"/>
              </a:rPr>
              <a:t>ray</a:t>
            </a:r>
            <a:r>
              <a:rPr lang="es-ES" dirty="0">
                <a:latin typeface="Arial" charset="0"/>
              </a:rPr>
              <a:t> </a:t>
            </a:r>
            <a:r>
              <a:rPr lang="es-ES" dirty="0" err="1">
                <a:latin typeface="Arial" charset="0"/>
              </a:rPr>
              <a:t>regime</a:t>
            </a:r>
            <a:r>
              <a:rPr lang="es-ES" dirty="0">
                <a:latin typeface="Arial" charset="0"/>
              </a:rPr>
              <a:t> (&gt; 2 </a:t>
            </a:r>
            <a:r>
              <a:rPr lang="es-ES" dirty="0" err="1">
                <a:latin typeface="Arial" charset="0"/>
              </a:rPr>
              <a:t>keV</a:t>
            </a:r>
            <a:r>
              <a:rPr lang="es-ES" dirty="0">
                <a:latin typeface="Arial" charset="0"/>
              </a:rPr>
              <a:t>) and </a:t>
            </a:r>
            <a:r>
              <a:rPr lang="es-ES" dirty="0" err="1">
                <a:solidFill>
                  <a:srgbClr val="A50021"/>
                </a:solidFill>
                <a:latin typeface="Arial" charset="0"/>
              </a:rPr>
              <a:t>Auger</a:t>
            </a:r>
            <a:r>
              <a:rPr lang="es-ES" dirty="0">
                <a:solidFill>
                  <a:srgbClr val="A50021"/>
                </a:solidFill>
                <a:latin typeface="Arial" charset="0"/>
              </a:rPr>
              <a:t> </a:t>
            </a:r>
            <a:r>
              <a:rPr lang="es-ES" dirty="0" err="1">
                <a:solidFill>
                  <a:srgbClr val="A50021"/>
                </a:solidFill>
                <a:latin typeface="Arial" charset="0"/>
              </a:rPr>
              <a:t>Effect</a:t>
            </a:r>
            <a:r>
              <a:rPr lang="es-ES" dirty="0">
                <a:solidFill>
                  <a:srgbClr val="A50021"/>
                </a:solidFill>
                <a:latin typeface="Arial" charset="0"/>
              </a:rPr>
              <a:t> </a:t>
            </a:r>
            <a:r>
              <a:rPr lang="es-ES" dirty="0" err="1">
                <a:latin typeface="Arial" charset="0"/>
              </a:rPr>
              <a:t>for</a:t>
            </a:r>
            <a:r>
              <a:rPr lang="es-ES" dirty="0">
                <a:latin typeface="Arial" charset="0"/>
              </a:rPr>
              <a:t> </a:t>
            </a:r>
            <a:r>
              <a:rPr lang="es-ES" dirty="0" err="1">
                <a:latin typeface="Arial" charset="0"/>
              </a:rPr>
              <a:t>lower</a:t>
            </a:r>
            <a:r>
              <a:rPr lang="es-ES" dirty="0">
                <a:latin typeface="Arial" charset="0"/>
              </a:rPr>
              <a:t> </a:t>
            </a:r>
            <a:r>
              <a:rPr lang="es-ES" dirty="0" err="1">
                <a:latin typeface="Arial" charset="0"/>
              </a:rPr>
              <a:t>energy</a:t>
            </a:r>
            <a:r>
              <a:rPr lang="es-ES" dirty="0">
                <a:latin typeface="Arial" charset="0"/>
              </a:rPr>
              <a:t> x-</a:t>
            </a:r>
            <a:r>
              <a:rPr lang="es-ES" dirty="0" err="1">
                <a:latin typeface="Arial" charset="0"/>
              </a:rPr>
              <a:t>ray</a:t>
            </a:r>
            <a:r>
              <a:rPr lang="es-ES" dirty="0">
                <a:latin typeface="Arial" charset="0"/>
              </a:rPr>
              <a:t> </a:t>
            </a:r>
            <a:r>
              <a:rPr lang="es-ES" dirty="0" err="1">
                <a:latin typeface="Arial" charset="0"/>
              </a:rPr>
              <a:t>absorption</a:t>
            </a:r>
            <a:r>
              <a:rPr lang="es-ES" dirty="0">
                <a:latin typeface="Arial" charset="0"/>
              </a:rPr>
              <a:t>.</a:t>
            </a:r>
            <a:endParaRPr lang="en-GB" dirty="0">
              <a:latin typeface="Arial" charset="0"/>
            </a:endParaRPr>
          </a:p>
        </p:txBody>
      </p:sp>
      <p:pic>
        <p:nvPicPr>
          <p:cNvPr id="10" name="Picture 53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6793"/>
            <a:ext cx="2579594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6"/>
          <p:cNvSpPr txBox="1"/>
          <p:nvPr/>
        </p:nvSpPr>
        <p:spPr>
          <a:xfrm>
            <a:off x="2843808" y="4797152"/>
            <a:ext cx="2008911" cy="327988"/>
          </a:xfrm>
          <a:prstGeom prst="rect">
            <a:avLst/>
          </a:prstGeom>
          <a:noFill/>
        </p:spPr>
        <p:txBody>
          <a:bodyPr wrap="none" lIns="20016" tIns="10008" rIns="20016" bIns="10008" rtlCol="0">
            <a:spAutoFit/>
          </a:bodyPr>
          <a:lstStyle/>
          <a:p>
            <a:r>
              <a:rPr lang="es-ES_tradnl" sz="2000" dirty="0" smtClean="0"/>
              <a:t>Nobel </a:t>
            </a:r>
            <a:r>
              <a:rPr lang="es-ES_tradnl" sz="2000" dirty="0" err="1" smtClean="0"/>
              <a:t>Prize</a:t>
            </a:r>
            <a:r>
              <a:rPr lang="es-ES_tradnl" sz="2000" dirty="0" smtClean="0"/>
              <a:t> 1921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101" grpId="0"/>
      <p:bldP spid="11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00" y="126000"/>
            <a:ext cx="8236800" cy="494688"/>
          </a:xfrm>
        </p:spPr>
        <p:txBody>
          <a:bodyPr/>
          <a:lstStyle/>
          <a:p>
            <a:pPr algn="just"/>
            <a:r>
              <a:rPr lang="en-US" sz="2400" dirty="0" smtClean="0"/>
              <a:t>DE-EXCITACTION PROCESSES</a:t>
            </a:r>
            <a:endParaRPr lang="en-GB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/>
              <a:t> XAFS l 20/11/2014 l V. </a:t>
            </a:r>
            <a:r>
              <a:rPr lang="en-US" dirty="0" err="1" smtClean="0"/>
              <a:t>Cuartero</a:t>
            </a:r>
            <a:endParaRPr lang="fr-FR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533400" y="1765265"/>
            <a:ext cx="38100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s-ES" b="1" dirty="0">
                <a:solidFill>
                  <a:srgbClr val="A50021"/>
                </a:solidFill>
                <a:latin typeface="Arial" charset="0"/>
              </a:rPr>
              <a:t>X-</a:t>
            </a:r>
            <a:r>
              <a:rPr lang="es-ES" b="1" dirty="0" err="1">
                <a:solidFill>
                  <a:srgbClr val="A50021"/>
                </a:solidFill>
                <a:latin typeface="Arial" charset="0"/>
              </a:rPr>
              <a:t>ray</a:t>
            </a:r>
            <a:r>
              <a:rPr lang="es-ES" b="1" dirty="0">
                <a:solidFill>
                  <a:srgbClr val="A50021"/>
                </a:solidFill>
                <a:latin typeface="Arial" charset="0"/>
              </a:rPr>
              <a:t> </a:t>
            </a:r>
            <a:r>
              <a:rPr lang="es-ES" b="1" dirty="0" err="1">
                <a:solidFill>
                  <a:srgbClr val="A50021"/>
                </a:solidFill>
                <a:latin typeface="Arial" charset="0"/>
              </a:rPr>
              <a:t>Fluorescence</a:t>
            </a:r>
            <a:r>
              <a:rPr lang="es-ES" b="1" dirty="0" smtClean="0">
                <a:solidFill>
                  <a:srgbClr val="A50021"/>
                </a:solidFill>
                <a:latin typeface="Arial" charset="0"/>
              </a:rPr>
              <a:t>:</a:t>
            </a:r>
            <a:endParaRPr lang="es-ES" sz="1100" dirty="0">
              <a:solidFill>
                <a:srgbClr val="A50021"/>
              </a:solidFill>
              <a:latin typeface="Arial" charset="0"/>
            </a:endParaRPr>
          </a:p>
          <a:p>
            <a:pPr algn="just"/>
            <a:r>
              <a:rPr lang="es-ES" sz="1400" dirty="0">
                <a:latin typeface="Arial" charset="0"/>
              </a:rPr>
              <a:t>A </a:t>
            </a:r>
            <a:r>
              <a:rPr lang="es-ES" sz="1400" dirty="0" err="1">
                <a:latin typeface="Arial" charset="0"/>
              </a:rPr>
              <a:t>higher</a:t>
            </a:r>
            <a:r>
              <a:rPr lang="es-ES" sz="1400" dirty="0">
                <a:latin typeface="Arial" charset="0"/>
              </a:rPr>
              <a:t> </a:t>
            </a:r>
            <a:r>
              <a:rPr lang="es-ES" sz="1400" dirty="0" err="1">
                <a:latin typeface="Arial" charset="0"/>
              </a:rPr>
              <a:t>energy</a:t>
            </a:r>
            <a:r>
              <a:rPr lang="es-ES" sz="1400" dirty="0">
                <a:latin typeface="Arial" charset="0"/>
              </a:rPr>
              <a:t> </a:t>
            </a:r>
            <a:r>
              <a:rPr lang="es-ES" sz="1400" dirty="0" err="1">
                <a:latin typeface="Arial" charset="0"/>
              </a:rPr>
              <a:t>core-level</a:t>
            </a:r>
            <a:r>
              <a:rPr lang="es-ES" sz="1400" dirty="0">
                <a:latin typeface="Arial" charset="0"/>
              </a:rPr>
              <a:t> </a:t>
            </a:r>
            <a:r>
              <a:rPr lang="es-ES" sz="1400" dirty="0" err="1">
                <a:latin typeface="Arial" charset="0"/>
              </a:rPr>
              <a:t>electron</a:t>
            </a:r>
            <a:r>
              <a:rPr lang="es-ES" sz="1400" dirty="0">
                <a:latin typeface="Arial" charset="0"/>
              </a:rPr>
              <a:t> </a:t>
            </a:r>
            <a:r>
              <a:rPr lang="es-ES" sz="1400" dirty="0" err="1">
                <a:latin typeface="Arial" charset="0"/>
              </a:rPr>
              <a:t>fills</a:t>
            </a:r>
            <a:r>
              <a:rPr lang="es-ES" sz="1400" dirty="0">
                <a:latin typeface="Arial" charset="0"/>
              </a:rPr>
              <a:t> </a:t>
            </a:r>
            <a:r>
              <a:rPr lang="es-ES" sz="1400" dirty="0" err="1">
                <a:latin typeface="Arial" charset="0"/>
              </a:rPr>
              <a:t>the</a:t>
            </a:r>
            <a:r>
              <a:rPr lang="es-ES" sz="1400" dirty="0">
                <a:latin typeface="Arial" charset="0"/>
              </a:rPr>
              <a:t> </a:t>
            </a:r>
            <a:r>
              <a:rPr lang="es-ES" sz="1400" dirty="0" err="1">
                <a:latin typeface="Arial" charset="0"/>
              </a:rPr>
              <a:t>deeper</a:t>
            </a:r>
            <a:r>
              <a:rPr lang="es-ES" sz="1400" dirty="0">
                <a:latin typeface="Arial" charset="0"/>
              </a:rPr>
              <a:t> </a:t>
            </a:r>
            <a:r>
              <a:rPr lang="es-ES" sz="1400" dirty="0" err="1">
                <a:latin typeface="Arial" charset="0"/>
              </a:rPr>
              <a:t>core-hole</a:t>
            </a:r>
            <a:r>
              <a:rPr lang="es-ES" sz="1400" dirty="0">
                <a:latin typeface="Arial" charset="0"/>
              </a:rPr>
              <a:t>, </a:t>
            </a:r>
            <a:r>
              <a:rPr lang="es-ES" sz="1400" dirty="0" err="1">
                <a:latin typeface="Arial" charset="0"/>
              </a:rPr>
              <a:t>ejecting</a:t>
            </a:r>
            <a:r>
              <a:rPr lang="es-ES" sz="1400" dirty="0">
                <a:latin typeface="Arial" charset="0"/>
              </a:rPr>
              <a:t> </a:t>
            </a:r>
            <a:r>
              <a:rPr lang="es-ES" sz="1400" dirty="0" err="1">
                <a:latin typeface="Arial" charset="0"/>
              </a:rPr>
              <a:t>an</a:t>
            </a:r>
            <a:r>
              <a:rPr lang="es-ES" sz="1400" dirty="0">
                <a:latin typeface="Arial" charset="0"/>
              </a:rPr>
              <a:t> x-</a:t>
            </a:r>
            <a:r>
              <a:rPr lang="es-ES" sz="1400" dirty="0" err="1">
                <a:latin typeface="Arial" charset="0"/>
              </a:rPr>
              <a:t>ray</a:t>
            </a:r>
            <a:r>
              <a:rPr lang="es-ES" sz="1400" dirty="0">
                <a:latin typeface="Arial" charset="0"/>
              </a:rPr>
              <a:t> of </a:t>
            </a:r>
            <a:r>
              <a:rPr lang="es-ES" sz="1400" dirty="0" err="1">
                <a:latin typeface="Arial" charset="0"/>
              </a:rPr>
              <a:t>energy</a:t>
            </a:r>
            <a:r>
              <a:rPr lang="es-ES" sz="1400" dirty="0">
                <a:latin typeface="Arial" charset="0"/>
              </a:rPr>
              <a:t> </a:t>
            </a:r>
            <a:r>
              <a:rPr lang="es-ES" sz="1400" dirty="0" err="1">
                <a:latin typeface="Arial" charset="0"/>
              </a:rPr>
              <a:t>equal</a:t>
            </a:r>
            <a:r>
              <a:rPr lang="es-ES" sz="1400" dirty="0">
                <a:latin typeface="Arial" charset="0"/>
              </a:rPr>
              <a:t> </a:t>
            </a:r>
            <a:r>
              <a:rPr lang="es-ES" sz="1400" dirty="0" err="1">
                <a:latin typeface="Arial" charset="0"/>
              </a:rPr>
              <a:t>to</a:t>
            </a:r>
            <a:r>
              <a:rPr lang="es-ES" sz="1400" dirty="0">
                <a:latin typeface="Arial" charset="0"/>
              </a:rPr>
              <a:t> </a:t>
            </a:r>
            <a:r>
              <a:rPr lang="es-ES" sz="1400" dirty="0" err="1">
                <a:latin typeface="Arial" charset="0"/>
              </a:rPr>
              <a:t>the</a:t>
            </a:r>
            <a:r>
              <a:rPr lang="es-ES" sz="1400" dirty="0">
                <a:latin typeface="Arial" charset="0"/>
              </a:rPr>
              <a:t> </a:t>
            </a:r>
            <a:r>
              <a:rPr lang="es-ES" sz="1400" dirty="0" err="1">
                <a:latin typeface="Arial" charset="0"/>
              </a:rPr>
              <a:t>difference</a:t>
            </a:r>
            <a:r>
              <a:rPr lang="es-ES" sz="1400" dirty="0">
                <a:latin typeface="Arial" charset="0"/>
              </a:rPr>
              <a:t> of </a:t>
            </a:r>
            <a:r>
              <a:rPr lang="es-ES" sz="1400" dirty="0" err="1">
                <a:latin typeface="Arial" charset="0"/>
              </a:rPr>
              <a:t>the</a:t>
            </a:r>
            <a:r>
              <a:rPr lang="es-ES" sz="1400" dirty="0">
                <a:latin typeface="Arial" charset="0"/>
              </a:rPr>
              <a:t> </a:t>
            </a:r>
            <a:r>
              <a:rPr lang="es-ES" sz="1400" dirty="0" err="1">
                <a:latin typeface="Arial" charset="0"/>
              </a:rPr>
              <a:t>core-levels</a:t>
            </a:r>
            <a:r>
              <a:rPr lang="es-ES" sz="1400" dirty="0">
                <a:latin typeface="Arial" charset="0"/>
              </a:rPr>
              <a:t>.</a:t>
            </a:r>
            <a:endParaRPr lang="en-GB" sz="1400" dirty="0">
              <a:latin typeface="Arial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4800600" y="1700808"/>
            <a:ext cx="3810000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s-ES" b="1" dirty="0" err="1">
                <a:solidFill>
                  <a:srgbClr val="A50021"/>
                </a:solidFill>
                <a:latin typeface="Arial" charset="0"/>
              </a:rPr>
              <a:t>Auger</a:t>
            </a:r>
            <a:r>
              <a:rPr lang="es-ES" b="1" dirty="0">
                <a:solidFill>
                  <a:srgbClr val="A50021"/>
                </a:solidFill>
                <a:latin typeface="Arial" charset="0"/>
              </a:rPr>
              <a:t> </a:t>
            </a:r>
            <a:r>
              <a:rPr lang="es-ES" b="1" dirty="0" err="1">
                <a:solidFill>
                  <a:srgbClr val="A50021"/>
                </a:solidFill>
                <a:latin typeface="Arial" charset="0"/>
              </a:rPr>
              <a:t>Effect</a:t>
            </a:r>
            <a:r>
              <a:rPr lang="es-ES" b="1" dirty="0">
                <a:solidFill>
                  <a:srgbClr val="A50021"/>
                </a:solidFill>
                <a:latin typeface="Arial" charset="0"/>
              </a:rPr>
              <a:t>:</a:t>
            </a:r>
            <a:r>
              <a:rPr lang="es-ES" sz="1400" dirty="0">
                <a:latin typeface="Arial" charset="0"/>
              </a:rPr>
              <a:t> </a:t>
            </a:r>
            <a:endParaRPr lang="es-ES" sz="1100" dirty="0">
              <a:latin typeface="Arial" charset="0"/>
            </a:endParaRPr>
          </a:p>
          <a:p>
            <a:r>
              <a:rPr lang="es-ES" sz="1400" dirty="0">
                <a:latin typeface="Arial" charset="0"/>
              </a:rPr>
              <a:t>A </a:t>
            </a:r>
            <a:r>
              <a:rPr lang="es-ES" sz="1400" dirty="0" err="1">
                <a:latin typeface="Arial" charset="0"/>
              </a:rPr>
              <a:t>higher</a:t>
            </a:r>
            <a:r>
              <a:rPr lang="es-ES" sz="1400" dirty="0">
                <a:latin typeface="Arial" charset="0"/>
              </a:rPr>
              <a:t> </a:t>
            </a:r>
            <a:r>
              <a:rPr lang="es-ES" sz="1400" dirty="0" err="1">
                <a:latin typeface="Arial" charset="0"/>
              </a:rPr>
              <a:t>energy</a:t>
            </a:r>
            <a:r>
              <a:rPr lang="es-ES" sz="1400" dirty="0">
                <a:latin typeface="Arial" charset="0"/>
              </a:rPr>
              <a:t> </a:t>
            </a:r>
            <a:r>
              <a:rPr lang="es-ES" sz="1400" dirty="0" err="1">
                <a:latin typeface="Arial" charset="0"/>
              </a:rPr>
              <a:t>core-level</a:t>
            </a:r>
            <a:r>
              <a:rPr lang="es-ES" sz="1400" dirty="0">
                <a:latin typeface="Arial" charset="0"/>
              </a:rPr>
              <a:t> </a:t>
            </a:r>
            <a:r>
              <a:rPr lang="es-ES" sz="1400" dirty="0" err="1">
                <a:latin typeface="Arial" charset="0"/>
              </a:rPr>
              <a:t>electron</a:t>
            </a:r>
            <a:r>
              <a:rPr lang="es-ES" sz="1400" dirty="0">
                <a:latin typeface="Arial" charset="0"/>
              </a:rPr>
              <a:t> </a:t>
            </a:r>
            <a:r>
              <a:rPr lang="es-ES" sz="1400" dirty="0" err="1">
                <a:latin typeface="Arial" charset="0"/>
              </a:rPr>
              <a:t>drops</a:t>
            </a:r>
            <a:r>
              <a:rPr lang="es-ES" sz="1400" dirty="0">
                <a:latin typeface="Arial" charset="0"/>
              </a:rPr>
              <a:t> </a:t>
            </a:r>
            <a:r>
              <a:rPr lang="es-ES" sz="1400" dirty="0" err="1">
                <a:latin typeface="Arial" charset="0"/>
              </a:rPr>
              <a:t>into</a:t>
            </a:r>
            <a:r>
              <a:rPr lang="es-ES" sz="1400" dirty="0">
                <a:latin typeface="Arial" charset="0"/>
              </a:rPr>
              <a:t> </a:t>
            </a:r>
            <a:r>
              <a:rPr lang="es-ES" sz="1400" dirty="0" err="1">
                <a:latin typeface="Arial" charset="0"/>
              </a:rPr>
              <a:t>the</a:t>
            </a:r>
            <a:r>
              <a:rPr lang="es-ES" sz="1400" dirty="0">
                <a:latin typeface="Arial" charset="0"/>
              </a:rPr>
              <a:t> </a:t>
            </a:r>
            <a:r>
              <a:rPr lang="es-ES" sz="1400" dirty="0" err="1">
                <a:latin typeface="Arial" charset="0"/>
              </a:rPr>
              <a:t>core-hole</a:t>
            </a:r>
            <a:r>
              <a:rPr lang="es-ES" sz="1400" dirty="0">
                <a:latin typeface="Arial" charset="0"/>
              </a:rPr>
              <a:t> and a </a:t>
            </a:r>
            <a:r>
              <a:rPr lang="es-ES" sz="1400" dirty="0" err="1">
                <a:latin typeface="Arial" charset="0"/>
              </a:rPr>
              <a:t>second</a:t>
            </a:r>
            <a:r>
              <a:rPr lang="es-ES" sz="1400" dirty="0">
                <a:latin typeface="Arial" charset="0"/>
              </a:rPr>
              <a:t> </a:t>
            </a:r>
            <a:r>
              <a:rPr lang="es-ES" sz="1400" dirty="0" err="1">
                <a:latin typeface="Arial" charset="0"/>
              </a:rPr>
              <a:t>electron</a:t>
            </a:r>
            <a:r>
              <a:rPr lang="es-ES" sz="1400" dirty="0">
                <a:latin typeface="Arial" charset="0"/>
              </a:rPr>
              <a:t> </a:t>
            </a:r>
            <a:r>
              <a:rPr lang="es-ES" sz="1400" dirty="0" err="1">
                <a:latin typeface="Arial" charset="0"/>
              </a:rPr>
              <a:t>is</a:t>
            </a:r>
            <a:r>
              <a:rPr lang="es-ES" sz="1400" dirty="0">
                <a:latin typeface="Arial" charset="0"/>
              </a:rPr>
              <a:t> </a:t>
            </a:r>
            <a:r>
              <a:rPr lang="es-ES" sz="1400" dirty="0" err="1">
                <a:latin typeface="Arial" charset="0"/>
              </a:rPr>
              <a:t>emitted</a:t>
            </a:r>
            <a:r>
              <a:rPr lang="es-ES" sz="1400" dirty="0">
                <a:latin typeface="Arial" charset="0"/>
              </a:rPr>
              <a:t> </a:t>
            </a:r>
            <a:r>
              <a:rPr lang="es-ES" sz="1400" dirty="0" err="1">
                <a:latin typeface="Arial" charset="0"/>
              </a:rPr>
              <a:t>into</a:t>
            </a:r>
            <a:r>
              <a:rPr lang="es-ES" sz="1400" dirty="0">
                <a:latin typeface="Arial" charset="0"/>
              </a:rPr>
              <a:t> </a:t>
            </a:r>
            <a:r>
              <a:rPr lang="es-ES" sz="1400" dirty="0" err="1">
                <a:latin typeface="Arial" charset="0"/>
              </a:rPr>
              <a:t>the</a:t>
            </a:r>
            <a:r>
              <a:rPr lang="es-ES" sz="1400" dirty="0">
                <a:latin typeface="Arial" charset="0"/>
              </a:rPr>
              <a:t> continuum </a:t>
            </a:r>
            <a:r>
              <a:rPr lang="es-ES" sz="1400" dirty="0" err="1">
                <a:latin typeface="Arial" charset="0"/>
              </a:rPr>
              <a:t>from</a:t>
            </a:r>
            <a:r>
              <a:rPr lang="es-ES" sz="1400" dirty="0">
                <a:latin typeface="Arial" charset="0"/>
              </a:rPr>
              <a:t> </a:t>
            </a:r>
            <a:r>
              <a:rPr lang="es-ES" sz="1400" dirty="0" err="1">
                <a:latin typeface="Arial" charset="0"/>
              </a:rPr>
              <a:t>another</a:t>
            </a:r>
            <a:r>
              <a:rPr lang="es-ES" sz="1400" dirty="0">
                <a:latin typeface="Arial" charset="0"/>
              </a:rPr>
              <a:t> </a:t>
            </a:r>
            <a:r>
              <a:rPr lang="es-ES" sz="1400" dirty="0" err="1">
                <a:latin typeface="Arial" charset="0"/>
              </a:rPr>
              <a:t>core-level</a:t>
            </a:r>
            <a:r>
              <a:rPr lang="es-ES" sz="1400" dirty="0">
                <a:latin typeface="Arial" charset="0"/>
              </a:rPr>
              <a:t>.</a:t>
            </a:r>
            <a:endParaRPr lang="en-GB" sz="1400" dirty="0">
              <a:latin typeface="Arial" charset="0"/>
            </a:endParaRPr>
          </a:p>
        </p:txBody>
      </p:sp>
      <p:graphicFrame>
        <p:nvGraphicFramePr>
          <p:cNvPr id="10" name="Object 6"/>
          <p:cNvGraphicFramePr>
            <a:graphicFrameLocks noChangeAspect="1"/>
          </p:cNvGraphicFramePr>
          <p:nvPr/>
        </p:nvGraphicFramePr>
        <p:xfrm>
          <a:off x="6012160" y="2994896"/>
          <a:ext cx="1761828" cy="2450328"/>
        </p:xfrm>
        <a:graphic>
          <a:graphicData uri="http://schemas.openxmlformats.org/presentationml/2006/ole">
            <p:oleObj spid="_x0000_s10242" name="Fotografía de Photo Editor" r:id="rId3" imgW="2048161" imgH="2847619" progId="">
              <p:embed/>
            </p:oleObj>
          </a:graphicData>
        </a:graphic>
      </p:graphicFrame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456505" y="5709245"/>
            <a:ext cx="8435975" cy="600075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s-ES" sz="1600" dirty="0">
                <a:latin typeface="Arial" charset="0"/>
              </a:rPr>
              <a:t>X-</a:t>
            </a:r>
            <a:r>
              <a:rPr lang="es-ES" sz="1600" dirty="0" err="1">
                <a:latin typeface="Arial" charset="0"/>
              </a:rPr>
              <a:t>ray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fluorescence</a:t>
            </a:r>
            <a:r>
              <a:rPr lang="es-ES" sz="1600" dirty="0">
                <a:latin typeface="Arial" charset="0"/>
              </a:rPr>
              <a:t> and </a:t>
            </a:r>
            <a:r>
              <a:rPr lang="es-ES" sz="1600" dirty="0" err="1">
                <a:latin typeface="Arial" charset="0"/>
              </a:rPr>
              <a:t>Auger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emission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occur</a:t>
            </a:r>
            <a:r>
              <a:rPr lang="es-ES" sz="1600" dirty="0">
                <a:latin typeface="Arial" charset="0"/>
              </a:rPr>
              <a:t> at </a:t>
            </a:r>
            <a:r>
              <a:rPr lang="es-ES" sz="1600" dirty="0" err="1">
                <a:latin typeface="Arial" charset="0"/>
              </a:rPr>
              <a:t>discrete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energies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that</a:t>
            </a:r>
            <a:r>
              <a:rPr lang="es-ES" sz="1600" dirty="0">
                <a:latin typeface="Arial" charset="0"/>
              </a:rPr>
              <a:t> are </a:t>
            </a:r>
            <a:r>
              <a:rPr lang="es-ES" sz="1600" dirty="0" err="1">
                <a:latin typeface="Arial" charset="0"/>
              </a:rPr>
              <a:t>characteristic</a:t>
            </a:r>
            <a:r>
              <a:rPr lang="es-ES" sz="1600" dirty="0">
                <a:latin typeface="Arial" charset="0"/>
              </a:rPr>
              <a:t> of </a:t>
            </a:r>
            <a:r>
              <a:rPr lang="es-ES" sz="1600" dirty="0" err="1">
                <a:latin typeface="Arial" charset="0"/>
              </a:rPr>
              <a:t>the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absorbing</a:t>
            </a:r>
            <a:r>
              <a:rPr lang="es-ES" sz="1600" dirty="0">
                <a:latin typeface="Arial" charset="0"/>
              </a:rPr>
              <a:t> </a:t>
            </a:r>
            <a:r>
              <a:rPr lang="es-ES" sz="1600" dirty="0" err="1">
                <a:latin typeface="Arial" charset="0"/>
              </a:rPr>
              <a:t>atom</a:t>
            </a:r>
            <a:r>
              <a:rPr lang="es-ES" sz="1600" dirty="0">
                <a:latin typeface="Arial" charset="0"/>
              </a:rPr>
              <a:t>. </a:t>
            </a:r>
            <a:endParaRPr lang="en-GB" sz="1600" dirty="0">
              <a:latin typeface="Arial" charset="0"/>
            </a:endParaRPr>
          </a:p>
        </p:txBody>
      </p:sp>
      <p:graphicFrame>
        <p:nvGraphicFramePr>
          <p:cNvPr id="12" name="Object 9"/>
          <p:cNvGraphicFramePr>
            <a:graphicFrameLocks noChangeAspect="1"/>
          </p:cNvGraphicFramePr>
          <p:nvPr/>
        </p:nvGraphicFramePr>
        <p:xfrm>
          <a:off x="899592" y="2924944"/>
          <a:ext cx="2713236" cy="2680499"/>
        </p:xfrm>
        <a:graphic>
          <a:graphicData uri="http://schemas.openxmlformats.org/presentationml/2006/ole">
            <p:oleObj spid="_x0000_s10243" name="Image" r:id="rId4" imgW="4279365" imgH="4228571" progId="">
              <p:embed/>
            </p:oleObj>
          </a:graphicData>
        </a:graphic>
      </p:graphicFrame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2051720" y="3140968"/>
            <a:ext cx="11191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s-ES" sz="1400" b="1" i="1" dirty="0">
                <a:latin typeface="Arial" charset="0"/>
              </a:rPr>
              <a:t>Continuum</a:t>
            </a:r>
          </a:p>
        </p:txBody>
      </p:sp>
      <p:grpSp>
        <p:nvGrpSpPr>
          <p:cNvPr id="14" name="Group 15"/>
          <p:cNvGrpSpPr>
            <a:grpSpLocks/>
          </p:cNvGrpSpPr>
          <p:nvPr/>
        </p:nvGrpSpPr>
        <p:grpSpPr bwMode="auto">
          <a:xfrm>
            <a:off x="6241057" y="3068960"/>
            <a:ext cx="1211263" cy="304800"/>
            <a:chOff x="3732" y="1504"/>
            <a:chExt cx="763" cy="192"/>
          </a:xfrm>
        </p:grpSpPr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3732" y="1548"/>
              <a:ext cx="652" cy="140"/>
            </a:xfrm>
            <a:prstGeom prst="rect">
              <a:avLst/>
            </a:prstGeom>
            <a:solidFill>
              <a:srgbClr val="FF00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auto">
            <a:xfrm>
              <a:off x="3790" y="1504"/>
              <a:ext cx="70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r"/>
              <a:r>
                <a:rPr lang="es-ES" sz="1400" b="1" i="1" dirty="0">
                  <a:latin typeface="Arial" charset="0"/>
                </a:rPr>
                <a:t>Continuum</a:t>
              </a:r>
            </a:p>
          </p:txBody>
        </p:sp>
      </p:grpSp>
      <p:sp>
        <p:nvSpPr>
          <p:cNvPr id="17" name="Rectangle 3"/>
          <p:cNvSpPr txBox="1">
            <a:spLocks noChangeArrowheads="1"/>
          </p:cNvSpPr>
          <p:nvPr/>
        </p:nvSpPr>
        <p:spPr bwMode="gray">
          <a:xfrm>
            <a:off x="531936" y="536600"/>
            <a:ext cx="8864600" cy="1092200"/>
          </a:xfrm>
          <a:prstGeom prst="rect">
            <a:avLst/>
          </a:prstGeom>
          <a:noFill/>
        </p:spPr>
        <p:txBody>
          <a:bodyPr vert="horz" lIns="216000" tIns="252000" rIns="0" bIns="0" rtlCol="0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When x-rays are absorbed by the photoelectric effect, the excited core-hole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will relax back to a “ground state” of the atom. A higher level core electron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drops into the core hole, and a </a:t>
            </a:r>
            <a:r>
              <a:rPr kumimoji="0" lang="en-US" sz="1600" b="1" i="1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fluorescent x-ray 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 </a:t>
            </a:r>
            <a:r>
              <a:rPr kumimoji="0" lang="en-US" sz="1600" b="1" i="1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Auger electron 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 emitted.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00" y="126000"/>
            <a:ext cx="8236800" cy="494688"/>
          </a:xfrm>
        </p:spPr>
        <p:txBody>
          <a:bodyPr/>
          <a:lstStyle/>
          <a:p>
            <a:pPr algn="just"/>
            <a:r>
              <a:rPr lang="en-US" dirty="0" smtClean="0"/>
              <a:t>THE ABSORPTION COEFFICIENT </a:t>
            </a:r>
            <a:r>
              <a:rPr lang="en-US" cap="none" dirty="0" smtClean="0">
                <a:latin typeface="Symbol" pitchFamily="18" charset="2"/>
              </a:rPr>
              <a:t>m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/>
              <a:t> XAFS l 20/11/2014 l V. </a:t>
            </a:r>
            <a:r>
              <a:rPr lang="en-US" dirty="0" err="1" smtClean="0"/>
              <a:t>Cuartero</a:t>
            </a:r>
            <a:endParaRPr lang="fr-FR" dirty="0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539552" y="764704"/>
            <a:ext cx="7785180" cy="574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A5002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20016" tIns="10008" rIns="20016" bIns="10008">
            <a:spAutoFit/>
          </a:bodyPr>
          <a:lstStyle/>
          <a:p>
            <a:pPr algn="just"/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probability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x-</a:t>
            </a:r>
            <a:r>
              <a:rPr lang="es-ES" dirty="0" err="1"/>
              <a:t>ray</a:t>
            </a:r>
            <a:r>
              <a:rPr lang="es-ES" dirty="0"/>
              <a:t> </a:t>
            </a:r>
            <a:r>
              <a:rPr lang="es-ES" dirty="0" err="1"/>
              <a:t>beam</a:t>
            </a:r>
            <a:r>
              <a:rPr lang="es-ES" dirty="0"/>
              <a:t> </a:t>
            </a:r>
            <a:r>
              <a:rPr lang="es-ES" dirty="0" err="1"/>
              <a:t>passing</a:t>
            </a:r>
            <a:r>
              <a:rPr lang="es-ES" dirty="0"/>
              <a:t> </a:t>
            </a:r>
            <a:r>
              <a:rPr lang="es-ES" dirty="0" err="1"/>
              <a:t>through</a:t>
            </a:r>
            <a:r>
              <a:rPr lang="es-ES" dirty="0"/>
              <a:t> a material of </a:t>
            </a:r>
            <a:r>
              <a:rPr lang="es-ES" dirty="0" err="1"/>
              <a:t>thickness</a:t>
            </a:r>
            <a:r>
              <a:rPr lang="es-ES" dirty="0"/>
              <a:t> t </a:t>
            </a:r>
            <a:r>
              <a:rPr lang="es-ES" dirty="0" err="1"/>
              <a:t>will</a:t>
            </a:r>
            <a:r>
              <a:rPr lang="es-ES" dirty="0"/>
              <a:t> be absorbed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given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b="1" i="1" dirty="0"/>
              <a:t>linear </a:t>
            </a:r>
            <a:r>
              <a:rPr lang="es-ES" b="1" i="1" dirty="0" err="1"/>
              <a:t>absorption</a:t>
            </a:r>
            <a:r>
              <a:rPr lang="es-ES" b="1" i="1" dirty="0"/>
              <a:t> </a:t>
            </a:r>
            <a:r>
              <a:rPr lang="es-ES" b="1" i="1" dirty="0" err="1"/>
              <a:t>coefficient</a:t>
            </a:r>
            <a:r>
              <a:rPr lang="es-ES" b="1" dirty="0"/>
              <a:t>, </a:t>
            </a:r>
            <a:r>
              <a:rPr lang="es-ES" b="1" dirty="0">
                <a:latin typeface="Symbol" pitchFamily="18" charset="2"/>
              </a:rPr>
              <a:t>m</a:t>
            </a:r>
            <a:r>
              <a:rPr lang="es-ES" dirty="0"/>
              <a:t>:</a:t>
            </a:r>
            <a:endParaRPr lang="en-GB" dirty="0"/>
          </a:p>
        </p:txBody>
      </p:sp>
      <p:sp>
        <p:nvSpPr>
          <p:cNvPr id="42" name="Text Box 17"/>
          <p:cNvSpPr txBox="1">
            <a:spLocks noChangeArrowheads="1"/>
          </p:cNvSpPr>
          <p:nvPr/>
        </p:nvSpPr>
        <p:spPr bwMode="auto">
          <a:xfrm>
            <a:off x="2339752" y="2679417"/>
            <a:ext cx="1893494" cy="38954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20016" tIns="10008" rIns="20016" bIns="10008">
            <a:spAutoFit/>
          </a:bodyPr>
          <a:lstStyle/>
          <a:p>
            <a:r>
              <a:rPr lang="es-ES" sz="2400" dirty="0">
                <a:latin typeface="Symbol" pitchFamily="18" charset="2"/>
              </a:rPr>
              <a:t>m</a:t>
            </a:r>
            <a:r>
              <a:rPr lang="es-ES" sz="2400" dirty="0"/>
              <a:t>(E) </a:t>
            </a:r>
            <a:r>
              <a:rPr lang="es-ES" sz="2400" dirty="0">
                <a:sym typeface="Symbol" pitchFamily="18" charset="2"/>
              </a:rPr>
              <a:t> </a:t>
            </a:r>
            <a:r>
              <a:rPr lang="es-ES" sz="2400" dirty="0">
                <a:solidFill>
                  <a:schemeClr val="accent2"/>
                </a:solidFill>
              </a:rPr>
              <a:t>Z</a:t>
            </a:r>
            <a:r>
              <a:rPr lang="es-ES" sz="2400" baseline="34000" dirty="0"/>
              <a:t>4</a:t>
            </a:r>
            <a:r>
              <a:rPr lang="es-ES" sz="2400" dirty="0"/>
              <a:t> / E</a:t>
            </a:r>
            <a:r>
              <a:rPr lang="es-ES" sz="2400" baseline="34000" dirty="0"/>
              <a:t>3</a:t>
            </a:r>
            <a:endParaRPr lang="en-GB" sz="2400" b="1" dirty="0"/>
          </a:p>
        </p:txBody>
      </p:sp>
      <p:sp>
        <p:nvSpPr>
          <p:cNvPr id="43" name="TextBox 2"/>
          <p:cNvSpPr txBox="1"/>
          <p:nvPr/>
        </p:nvSpPr>
        <p:spPr>
          <a:xfrm>
            <a:off x="539552" y="2751425"/>
            <a:ext cx="1872208" cy="297210"/>
          </a:xfrm>
          <a:prstGeom prst="rect">
            <a:avLst/>
          </a:prstGeom>
          <a:noFill/>
        </p:spPr>
        <p:txBody>
          <a:bodyPr wrap="square" lIns="20016" tIns="10008" rIns="20016" bIns="10008" rtlCol="0">
            <a:spAutoFit/>
          </a:bodyPr>
          <a:lstStyle/>
          <a:p>
            <a:r>
              <a:rPr lang="es-ES_tradnl" b="1" dirty="0" err="1" smtClean="0">
                <a:solidFill>
                  <a:srgbClr val="0070C0"/>
                </a:solidFill>
              </a:rPr>
              <a:t>Good</a:t>
            </a:r>
            <a:r>
              <a:rPr lang="es-ES_tradnl" b="1" dirty="0" smtClean="0">
                <a:solidFill>
                  <a:srgbClr val="0070C0"/>
                </a:solidFill>
              </a:rPr>
              <a:t> </a:t>
            </a:r>
            <a:r>
              <a:rPr lang="es-ES_tradnl" b="1" dirty="0" err="1" smtClean="0">
                <a:solidFill>
                  <a:srgbClr val="0070C0"/>
                </a:solidFill>
              </a:rPr>
              <a:t>contrast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44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947" r="5179"/>
          <a:stretch/>
        </p:blipFill>
        <p:spPr>
          <a:xfrm>
            <a:off x="4804059" y="3284984"/>
            <a:ext cx="4339941" cy="280831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7093" t="47679" r="5662" b="16493"/>
          <a:stretch/>
        </p:blipFill>
        <p:spPr>
          <a:xfrm>
            <a:off x="1" y="3284984"/>
            <a:ext cx="4716015" cy="2930277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5148064" y="2751425"/>
            <a:ext cx="1861434" cy="297210"/>
          </a:xfrm>
          <a:prstGeom prst="rect">
            <a:avLst/>
          </a:prstGeom>
          <a:noFill/>
        </p:spPr>
        <p:txBody>
          <a:bodyPr wrap="none" lIns="20016" tIns="10008" rIns="20016" bIns="10008" rtlCol="0">
            <a:spAutoFit/>
          </a:bodyPr>
          <a:lstStyle/>
          <a:p>
            <a:r>
              <a:rPr lang="es-ES_tradnl" b="1" dirty="0" err="1" smtClean="0">
                <a:solidFill>
                  <a:srgbClr val="0070C0"/>
                </a:solidFill>
              </a:rPr>
              <a:t>Element</a:t>
            </a:r>
            <a:r>
              <a:rPr lang="es-ES_tradnl" b="1" dirty="0" smtClean="0">
                <a:solidFill>
                  <a:srgbClr val="0070C0"/>
                </a:solidFill>
              </a:rPr>
              <a:t> </a:t>
            </a:r>
            <a:r>
              <a:rPr lang="es-ES_tradnl" b="1" dirty="0" err="1" smtClean="0">
                <a:solidFill>
                  <a:srgbClr val="0070C0"/>
                </a:solidFill>
              </a:rPr>
              <a:t>specific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7" name="Text Box 17"/>
          <p:cNvSpPr txBox="1">
            <a:spLocks noChangeArrowheads="1"/>
          </p:cNvSpPr>
          <p:nvPr/>
        </p:nvSpPr>
        <p:spPr bwMode="auto">
          <a:xfrm>
            <a:off x="7164288" y="2679417"/>
            <a:ext cx="1072757" cy="38954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20016" tIns="10008" rIns="20016" bIns="10008">
            <a:spAutoFit/>
          </a:bodyPr>
          <a:lstStyle/>
          <a:p>
            <a:r>
              <a:rPr lang="es-ES" sz="2400" dirty="0" smtClean="0"/>
              <a:t>E</a:t>
            </a:r>
            <a:r>
              <a:rPr lang="es-ES" sz="2400" baseline="-25000" dirty="0" smtClean="0"/>
              <a:t>K</a:t>
            </a:r>
            <a:r>
              <a:rPr lang="es-ES" sz="2400" dirty="0" smtClean="0"/>
              <a:t> </a:t>
            </a:r>
            <a:r>
              <a:rPr lang="es-ES" sz="2400" dirty="0">
                <a:sym typeface="Symbol" pitchFamily="18" charset="2"/>
              </a:rPr>
              <a:t> </a:t>
            </a:r>
            <a:r>
              <a:rPr lang="es-ES" sz="2400" dirty="0" smtClean="0">
                <a:solidFill>
                  <a:schemeClr val="accent2"/>
                </a:solidFill>
              </a:rPr>
              <a:t>Z</a:t>
            </a:r>
            <a:r>
              <a:rPr lang="es-ES" sz="2400" baseline="30000" dirty="0" smtClean="0">
                <a:solidFill>
                  <a:schemeClr val="accent2"/>
                </a:solidFill>
              </a:rPr>
              <a:t>2</a:t>
            </a:r>
            <a:endParaRPr lang="en-GB" sz="2400" b="1" dirty="0"/>
          </a:p>
        </p:txBody>
      </p: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91880" y="1556792"/>
            <a:ext cx="1584325" cy="855663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6" grpId="0"/>
      <p:bldP spid="47" grpId="0"/>
    </p:bldLst>
  </p:timing>
</p:sld>
</file>

<file path=ppt/theme/theme1.xml><?xml version="1.0" encoding="utf-8"?>
<a:theme xmlns:a="http://schemas.openxmlformats.org/drawingml/2006/main" name="Phelma practicals">
  <a:themeElements>
    <a:clrScheme name="ESRF-LightBlue">
      <a:dk1>
        <a:sysClr val="windowText" lastClr="000000"/>
      </a:dk1>
      <a:lt1>
        <a:sysClr val="window" lastClr="FFFFFF"/>
      </a:lt1>
      <a:dk2>
        <a:srgbClr val="132577"/>
      </a:dk2>
      <a:lt2>
        <a:srgbClr val="51A026"/>
      </a:lt2>
      <a:accent1>
        <a:srgbClr val="132577"/>
      </a:accent1>
      <a:accent2>
        <a:srgbClr val="ED7703"/>
      </a:accent2>
      <a:accent3>
        <a:srgbClr val="F4A300"/>
      </a:accent3>
      <a:accent4>
        <a:srgbClr val="FFDD00"/>
      </a:accent4>
      <a:accent5>
        <a:srgbClr val="AF007C"/>
      </a:accent5>
      <a:accent6>
        <a:srgbClr val="0098D4"/>
      </a:accent6>
      <a:hlink>
        <a:srgbClr val="000000"/>
      </a:hlink>
      <a:folHlink>
        <a:srgbClr val="000000"/>
      </a:folHlink>
    </a:clrScheme>
    <a:fontScheme name="Soloca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Blank.potx" id="{67C11CAC-9023-4D7C-A201-0E73168C1C5C}" vid="{657381B9-D2A2-47F3-8C63-832BC4565506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4103</TotalTime>
  <Words>3873</Words>
  <Application>Microsoft Office PowerPoint</Application>
  <PresentationFormat>On-screen Show (4:3)</PresentationFormat>
  <Paragraphs>715</Paragraphs>
  <Slides>57</Slides>
  <Notes>4</Notes>
  <HiddenSlides>10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8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Phelma practicals</vt:lpstr>
      <vt:lpstr>KGPlot</vt:lpstr>
      <vt:lpstr>Image</vt:lpstr>
      <vt:lpstr>Fotografía de Photo Editor</vt:lpstr>
      <vt:lpstr>Graph</vt:lpstr>
      <vt:lpstr>Acrobat Document</vt:lpstr>
      <vt:lpstr>Ecuación</vt:lpstr>
      <vt:lpstr>Equation</vt:lpstr>
      <vt:lpstr>Photo Editor Photo</vt:lpstr>
      <vt:lpstr>Slide 1</vt:lpstr>
      <vt:lpstr>XAFS fundamentals, data reduction and analysis</vt:lpstr>
      <vt:lpstr>XAFS fundamentals, data reduction and analysis</vt:lpstr>
      <vt:lpstr>Interaction of x-rays with matter (e&lt; 1 MeV)</vt:lpstr>
      <vt:lpstr>Atomic cross section (e&lt; 1 MeV)</vt:lpstr>
      <vt:lpstr>X-ray absorption process: the simple picture</vt:lpstr>
      <vt:lpstr>X-ray absorption process: photoelectric effect</vt:lpstr>
      <vt:lpstr>DE-EXCITACTION PROCESSES</vt:lpstr>
      <vt:lpstr>THE ABSORPTION COEFFICIENT m</vt:lpstr>
      <vt:lpstr>X-ray absorption measurement</vt:lpstr>
      <vt:lpstr>Xafs: simple physical description</vt:lpstr>
      <vt:lpstr>Xafs: simple physical description</vt:lpstr>
      <vt:lpstr>Xafs: simple physical description</vt:lpstr>
      <vt:lpstr>eXafs qualitatively: condensed matter</vt:lpstr>
      <vt:lpstr>Xafs: simple physical description</vt:lpstr>
      <vt:lpstr>Exafs definition</vt:lpstr>
      <vt:lpstr>XAFS NOMENCLATURE: XANES AND EXAFS</vt:lpstr>
      <vt:lpstr>Exafs oscillations, c(k)</vt:lpstr>
      <vt:lpstr>Exafs: physical description</vt:lpstr>
      <vt:lpstr>Exafs: physical description</vt:lpstr>
      <vt:lpstr>Exafs: physical description</vt:lpstr>
      <vt:lpstr>The exafs equation: many atomic system</vt:lpstr>
      <vt:lpstr>Development of the EXAFS equation</vt:lpstr>
      <vt:lpstr>S02 :  Amplitude Reduction Term</vt:lpstr>
      <vt:lpstr>The exafs equation parameters</vt:lpstr>
      <vt:lpstr>The exafs equation parameters</vt:lpstr>
      <vt:lpstr>Exafs: a structural probe</vt:lpstr>
      <vt:lpstr>Exafs: a structural probe</vt:lpstr>
      <vt:lpstr>Exafs: selectivity of atomic species</vt:lpstr>
      <vt:lpstr>Exafs: a short range order probe</vt:lpstr>
      <vt:lpstr>Exafs accuracy</vt:lpstr>
      <vt:lpstr>Xanes region</vt:lpstr>
      <vt:lpstr>Why are we interested in xanes region?</vt:lpstr>
      <vt:lpstr>Xanes interpretation</vt:lpstr>
      <vt:lpstr>Slide 35</vt:lpstr>
      <vt:lpstr>Edge position: oxidation state</vt:lpstr>
      <vt:lpstr>Xanes analysis: local coordination enviroment</vt:lpstr>
      <vt:lpstr>What can XAS be measured on?</vt:lpstr>
      <vt:lpstr>XAFS applications</vt:lpstr>
      <vt:lpstr>Applications: catalysis</vt:lpstr>
      <vt:lpstr>Applications: solid state physics</vt:lpstr>
      <vt:lpstr>Applications: cultural heritage</vt:lpstr>
      <vt:lpstr>Take-home message</vt:lpstr>
      <vt:lpstr>WHERE TO GO FROM HERE</vt:lpstr>
      <vt:lpstr>DATA PROCESSING AND ANALYSIS</vt:lpstr>
      <vt:lpstr>Cu foil and cuo analysis: xanes</vt:lpstr>
      <vt:lpstr>Cu metal and cu oxide xafs</vt:lpstr>
      <vt:lpstr>Cu foil analysis</vt:lpstr>
      <vt:lpstr>Cu foil analysis: Atoms</vt:lpstr>
      <vt:lpstr>Cu foil analysis: Atoms</vt:lpstr>
      <vt:lpstr>Cu foil analysis: Atoms</vt:lpstr>
      <vt:lpstr>Cu foil analysis: atoms</vt:lpstr>
      <vt:lpstr>Cu foil analysis: atoms feff page</vt:lpstr>
      <vt:lpstr>Cu foil analysis: artemis</vt:lpstr>
      <vt:lpstr>Cu foil analysis: artemis</vt:lpstr>
      <vt:lpstr>Cu foil analysis: artemis</vt:lpstr>
      <vt:lpstr>Cuo xtal structure</vt:lpstr>
    </vt:vector>
  </TitlesOfParts>
  <Company>ESRF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CUARTERO Vera</dc:creator>
  <cp:lastModifiedBy>meiramot</cp:lastModifiedBy>
  <cp:revision>306</cp:revision>
  <dcterms:created xsi:type="dcterms:W3CDTF">2014-11-16T09:08:14Z</dcterms:created>
  <dcterms:modified xsi:type="dcterms:W3CDTF">2015-12-10T16:47:05Z</dcterms:modified>
</cp:coreProperties>
</file>